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2"/>
  </p:notesMasterIdLst>
  <p:sldIdLst>
    <p:sldId id="498" r:id="rId2"/>
    <p:sldId id="511" r:id="rId3"/>
    <p:sldId id="512" r:id="rId4"/>
    <p:sldId id="476" r:id="rId5"/>
    <p:sldId id="404" r:id="rId6"/>
    <p:sldId id="410" r:id="rId7"/>
    <p:sldId id="428" r:id="rId8"/>
    <p:sldId id="413" r:id="rId9"/>
    <p:sldId id="414" r:id="rId10"/>
    <p:sldId id="415" r:id="rId11"/>
    <p:sldId id="502" r:id="rId12"/>
    <p:sldId id="503" r:id="rId13"/>
    <p:sldId id="416" r:id="rId14"/>
    <p:sldId id="418" r:id="rId15"/>
    <p:sldId id="433" r:id="rId16"/>
    <p:sldId id="432" r:id="rId17"/>
    <p:sldId id="431" r:id="rId18"/>
    <p:sldId id="427" r:id="rId19"/>
    <p:sldId id="430" r:id="rId20"/>
    <p:sldId id="423" r:id="rId21"/>
    <p:sldId id="408" r:id="rId22"/>
    <p:sldId id="407" r:id="rId23"/>
    <p:sldId id="434" r:id="rId24"/>
    <p:sldId id="435" r:id="rId25"/>
    <p:sldId id="421" r:id="rId26"/>
    <p:sldId id="419" r:id="rId27"/>
    <p:sldId id="420" r:id="rId28"/>
    <p:sldId id="409" r:id="rId29"/>
    <p:sldId id="481" r:id="rId30"/>
    <p:sldId id="396" r:id="rId31"/>
    <p:sldId id="451" r:id="rId32"/>
    <p:sldId id="452" r:id="rId33"/>
    <p:sldId id="504" r:id="rId34"/>
    <p:sldId id="505" r:id="rId35"/>
    <p:sldId id="506" r:id="rId36"/>
    <p:sldId id="507" r:id="rId37"/>
    <p:sldId id="508" r:id="rId38"/>
    <p:sldId id="510" r:id="rId39"/>
    <p:sldId id="509" r:id="rId40"/>
    <p:sldId id="474" r:id="rId41"/>
    <p:sldId id="475" r:id="rId42"/>
    <p:sldId id="449" r:id="rId43"/>
    <p:sldId id="450" r:id="rId44"/>
    <p:sldId id="448" r:id="rId45"/>
    <p:sldId id="472" r:id="rId46"/>
    <p:sldId id="453" r:id="rId47"/>
    <p:sldId id="455" r:id="rId48"/>
    <p:sldId id="486" r:id="rId49"/>
    <p:sldId id="473" r:id="rId50"/>
    <p:sldId id="457" r:id="rId51"/>
    <p:sldId id="459" r:id="rId52"/>
    <p:sldId id="460" r:id="rId53"/>
    <p:sldId id="469" r:id="rId54"/>
    <p:sldId id="461" r:id="rId55"/>
    <p:sldId id="482" r:id="rId56"/>
    <p:sldId id="483" r:id="rId57"/>
    <p:sldId id="463" r:id="rId58"/>
    <p:sldId id="462" r:id="rId59"/>
    <p:sldId id="446" r:id="rId60"/>
    <p:sldId id="477" r:id="rId61"/>
    <p:sldId id="478" r:id="rId62"/>
    <p:sldId id="480" r:id="rId63"/>
    <p:sldId id="464" r:id="rId64"/>
    <p:sldId id="465" r:id="rId65"/>
    <p:sldId id="466" r:id="rId66"/>
    <p:sldId id="500" r:id="rId67"/>
    <p:sldId id="454" r:id="rId68"/>
    <p:sldId id="390" r:id="rId69"/>
    <p:sldId id="391" r:id="rId70"/>
    <p:sldId id="495" r:id="rId71"/>
    <p:sldId id="285" r:id="rId72"/>
    <p:sldId id="392" r:id="rId73"/>
    <p:sldId id="315" r:id="rId74"/>
    <p:sldId id="310" r:id="rId75"/>
    <p:sldId id="311" r:id="rId76"/>
    <p:sldId id="312" r:id="rId77"/>
    <p:sldId id="313" r:id="rId78"/>
    <p:sldId id="343" r:id="rId79"/>
    <p:sldId id="353" r:id="rId80"/>
    <p:sldId id="417" r:id="rId81"/>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224" userDrawn="1">
          <p15:clr>
            <a:srgbClr val="A4A3A4"/>
          </p15:clr>
        </p15:guide>
        <p15:guide id="3" orient="horz" pos="3453" userDrawn="1">
          <p15:clr>
            <a:srgbClr val="A4A3A4"/>
          </p15:clr>
        </p15:guide>
        <p15:guide id="4"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394960"/>
    <a:srgbClr val="2B2D2C"/>
    <a:srgbClr val="5B1D1F"/>
    <a:srgbClr val="A9D18E"/>
    <a:srgbClr val="E6AE01"/>
    <a:srgbClr val="000000"/>
    <a:srgbClr val="FFFFFF"/>
    <a:srgbClr val="37465D"/>
    <a:srgbClr val="5D1E25"/>
    <a:srgbClr val="64AF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277909-9C36-234D-9CD7-97B4542B015A}" v="31" dt="2021-12-20T10:00:51.639"/>
  </p1510:revLst>
</p1510:revInfo>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89"/>
    <p:restoredTop sz="94286"/>
  </p:normalViewPr>
  <p:slideViewPr>
    <p:cSldViewPr snapToGrid="0" snapToObjects="1">
      <p:cViewPr varScale="1">
        <p:scale>
          <a:sx n="120" d="100"/>
          <a:sy n="120" d="100"/>
        </p:scale>
        <p:origin x="2016" y="192"/>
      </p:cViewPr>
      <p:guideLst>
        <p:guide orient="horz" pos="4224"/>
        <p:guide orient="horz" pos="3453"/>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vatore Arcidiacono" userId="8046d463-fef0-4690-bdd7-744398acfe39" providerId="ADAL" clId="{F262FF23-BA36-E54B-B3A1-956D0A3B1E66}"/>
    <pc:docChg chg="undo custSel addSld delSld modSld sldOrd">
      <pc:chgData name="Salvatore Arcidiacono" userId="8046d463-fef0-4690-bdd7-744398acfe39" providerId="ADAL" clId="{F262FF23-BA36-E54B-B3A1-956D0A3B1E66}" dt="2020-12-29T11:00:32.954" v="3235" actId="167"/>
      <pc:docMkLst>
        <pc:docMk/>
      </pc:docMkLst>
      <pc:sldChg chg="add">
        <pc:chgData name="Salvatore Arcidiacono" userId="8046d463-fef0-4690-bdd7-744398acfe39" providerId="ADAL" clId="{F262FF23-BA36-E54B-B3A1-956D0A3B1E66}" dt="2020-12-29T10:46:33.702" v="3228"/>
        <pc:sldMkLst>
          <pc:docMk/>
          <pc:sldMk cId="747655074" sldId="285"/>
        </pc:sldMkLst>
      </pc:sldChg>
      <pc:sldChg chg="del">
        <pc:chgData name="Salvatore Arcidiacono" userId="8046d463-fef0-4690-bdd7-744398acfe39" providerId="ADAL" clId="{F262FF23-BA36-E54B-B3A1-956D0A3B1E66}" dt="2020-12-28T22:12:14.987" v="2923" actId="2696"/>
        <pc:sldMkLst>
          <pc:docMk/>
          <pc:sldMk cId="455297356" sldId="304"/>
        </pc:sldMkLst>
      </pc:sldChg>
      <pc:sldChg chg="delSp mod">
        <pc:chgData name="Salvatore Arcidiacono" userId="8046d463-fef0-4690-bdd7-744398acfe39" providerId="ADAL" clId="{F262FF23-BA36-E54B-B3A1-956D0A3B1E66}" dt="2020-12-28T22:13:49.998" v="2925" actId="478"/>
        <pc:sldMkLst>
          <pc:docMk/>
          <pc:sldMk cId="500679558" sldId="390"/>
        </pc:sldMkLst>
        <pc:spChg chg="del">
          <ac:chgData name="Salvatore Arcidiacono" userId="8046d463-fef0-4690-bdd7-744398acfe39" providerId="ADAL" clId="{F262FF23-BA36-E54B-B3A1-956D0A3B1E66}" dt="2020-12-28T22:13:49.998" v="2925" actId="478"/>
          <ac:spMkLst>
            <pc:docMk/>
            <pc:sldMk cId="500679558" sldId="390"/>
            <ac:spMk id="4" creationId="{4B8D4725-E7E5-CB47-BCF5-2502A24D981A}"/>
          </ac:spMkLst>
        </pc:spChg>
      </pc:sldChg>
      <pc:sldChg chg="delSp mod">
        <pc:chgData name="Salvatore Arcidiacono" userId="8046d463-fef0-4690-bdd7-744398acfe39" providerId="ADAL" clId="{F262FF23-BA36-E54B-B3A1-956D0A3B1E66}" dt="2020-12-28T22:13:52.839" v="2926" actId="478"/>
        <pc:sldMkLst>
          <pc:docMk/>
          <pc:sldMk cId="3004942253" sldId="391"/>
        </pc:sldMkLst>
        <pc:spChg chg="del">
          <ac:chgData name="Salvatore Arcidiacono" userId="8046d463-fef0-4690-bdd7-744398acfe39" providerId="ADAL" clId="{F262FF23-BA36-E54B-B3A1-956D0A3B1E66}" dt="2020-12-28T22:13:52.839" v="2926" actId="478"/>
          <ac:spMkLst>
            <pc:docMk/>
            <pc:sldMk cId="3004942253" sldId="391"/>
            <ac:spMk id="4" creationId="{4B8D4725-E7E5-CB47-BCF5-2502A24D981A}"/>
          </ac:spMkLst>
        </pc:spChg>
      </pc:sldChg>
      <pc:sldChg chg="modSp mod ord">
        <pc:chgData name="Salvatore Arcidiacono" userId="8046d463-fef0-4690-bdd7-744398acfe39" providerId="ADAL" clId="{F262FF23-BA36-E54B-B3A1-956D0A3B1E66}" dt="2020-12-28T18:49:38.463" v="89" actId="20578"/>
        <pc:sldMkLst>
          <pc:docMk/>
          <pc:sldMk cId="279203514" sldId="447"/>
        </pc:sldMkLst>
        <pc:spChg chg="mod">
          <ac:chgData name="Salvatore Arcidiacono" userId="8046d463-fef0-4690-bdd7-744398acfe39" providerId="ADAL" clId="{F262FF23-BA36-E54B-B3A1-956D0A3B1E66}" dt="2020-12-28T18:38:47.524" v="4" actId="1076"/>
          <ac:spMkLst>
            <pc:docMk/>
            <pc:sldMk cId="279203514" sldId="447"/>
            <ac:spMk id="6" creationId="{00000000-0000-0000-0000-000000000000}"/>
          </ac:spMkLst>
        </pc:spChg>
      </pc:sldChg>
      <pc:sldChg chg="ord">
        <pc:chgData name="Salvatore Arcidiacono" userId="8046d463-fef0-4690-bdd7-744398acfe39" providerId="ADAL" clId="{F262FF23-BA36-E54B-B3A1-956D0A3B1E66}" dt="2020-12-29T06:47:06.372" v="3220" actId="20578"/>
        <pc:sldMkLst>
          <pc:docMk/>
          <pc:sldMk cId="816147719" sldId="455"/>
        </pc:sldMkLst>
      </pc:sldChg>
      <pc:sldChg chg="modSp mod">
        <pc:chgData name="Salvatore Arcidiacono" userId="8046d463-fef0-4690-bdd7-744398acfe39" providerId="ADAL" clId="{F262FF23-BA36-E54B-B3A1-956D0A3B1E66}" dt="2020-12-29T10:40:24.722" v="3227" actId="14100"/>
        <pc:sldMkLst>
          <pc:docMk/>
          <pc:sldMk cId="654431888" sldId="464"/>
        </pc:sldMkLst>
        <pc:spChg chg="mod">
          <ac:chgData name="Salvatore Arcidiacono" userId="8046d463-fef0-4690-bdd7-744398acfe39" providerId="ADAL" clId="{F262FF23-BA36-E54B-B3A1-956D0A3B1E66}" dt="2020-12-29T10:40:24.722" v="3227" actId="14100"/>
          <ac:spMkLst>
            <pc:docMk/>
            <pc:sldMk cId="654431888" sldId="464"/>
            <ac:spMk id="8" creationId="{00000000-0000-0000-0000-000000000000}"/>
          </ac:spMkLst>
        </pc:spChg>
      </pc:sldChg>
      <pc:sldChg chg="addSp delSp modSp mod">
        <pc:chgData name="Salvatore Arcidiacono" userId="8046d463-fef0-4690-bdd7-744398acfe39" providerId="ADAL" clId="{F262FF23-BA36-E54B-B3A1-956D0A3B1E66}" dt="2020-12-28T19:33:58.256" v="1060" actId="478"/>
        <pc:sldMkLst>
          <pc:docMk/>
          <pc:sldMk cId="2001323601" sldId="471"/>
        </pc:sldMkLst>
        <pc:spChg chg="mod">
          <ac:chgData name="Salvatore Arcidiacono" userId="8046d463-fef0-4690-bdd7-744398acfe39" providerId="ADAL" clId="{F262FF23-BA36-E54B-B3A1-956D0A3B1E66}" dt="2020-12-28T19:31:51.906" v="999" actId="1076"/>
          <ac:spMkLst>
            <pc:docMk/>
            <pc:sldMk cId="2001323601" sldId="471"/>
            <ac:spMk id="2" creationId="{00000000-0000-0000-0000-000000000000}"/>
          </ac:spMkLst>
        </pc:spChg>
        <pc:spChg chg="del">
          <ac:chgData name="Salvatore Arcidiacono" userId="8046d463-fef0-4690-bdd7-744398acfe39" providerId="ADAL" clId="{F262FF23-BA36-E54B-B3A1-956D0A3B1E66}" dt="2020-12-28T18:58:26.869" v="570" actId="478"/>
          <ac:spMkLst>
            <pc:docMk/>
            <pc:sldMk cId="2001323601" sldId="471"/>
            <ac:spMk id="4" creationId="{00000000-0000-0000-0000-000000000000}"/>
          </ac:spMkLst>
        </pc:spChg>
        <pc:spChg chg="del mod">
          <ac:chgData name="Salvatore Arcidiacono" userId="8046d463-fef0-4690-bdd7-744398acfe39" providerId="ADAL" clId="{F262FF23-BA36-E54B-B3A1-956D0A3B1E66}" dt="2020-12-28T19:00:03.281" v="594" actId="478"/>
          <ac:spMkLst>
            <pc:docMk/>
            <pc:sldMk cId="2001323601" sldId="471"/>
            <ac:spMk id="6" creationId="{00000000-0000-0000-0000-000000000000}"/>
          </ac:spMkLst>
        </pc:spChg>
        <pc:spChg chg="add del mod">
          <ac:chgData name="Salvatore Arcidiacono" userId="8046d463-fef0-4690-bdd7-744398acfe39" providerId="ADAL" clId="{F262FF23-BA36-E54B-B3A1-956D0A3B1E66}" dt="2020-12-28T18:58:29.577" v="571" actId="478"/>
          <ac:spMkLst>
            <pc:docMk/>
            <pc:sldMk cId="2001323601" sldId="471"/>
            <ac:spMk id="7" creationId="{2F37D05C-81C0-CF43-B156-8459FCD5703D}"/>
          </ac:spMkLst>
        </pc:spChg>
        <pc:spChg chg="mod">
          <ac:chgData name="Salvatore Arcidiacono" userId="8046d463-fef0-4690-bdd7-744398acfe39" providerId="ADAL" clId="{F262FF23-BA36-E54B-B3A1-956D0A3B1E66}" dt="2020-12-28T19:31:55.338" v="1000" actId="1076"/>
          <ac:spMkLst>
            <pc:docMk/>
            <pc:sldMk cId="2001323601" sldId="471"/>
            <ac:spMk id="21" creationId="{00000000-0000-0000-0000-000000000000}"/>
          </ac:spMkLst>
        </pc:spChg>
        <pc:spChg chg="del mod">
          <ac:chgData name="Salvatore Arcidiacono" userId="8046d463-fef0-4690-bdd7-744398acfe39" providerId="ADAL" clId="{F262FF23-BA36-E54B-B3A1-956D0A3B1E66}" dt="2020-12-28T18:55:22.624" v="305" actId="478"/>
          <ac:spMkLst>
            <pc:docMk/>
            <pc:sldMk cId="2001323601" sldId="471"/>
            <ac:spMk id="32" creationId="{00000000-0000-0000-0000-000000000000}"/>
          </ac:spMkLst>
        </pc:spChg>
        <pc:spChg chg="del">
          <ac:chgData name="Salvatore Arcidiacono" userId="8046d463-fef0-4690-bdd7-744398acfe39" providerId="ADAL" clId="{F262FF23-BA36-E54B-B3A1-956D0A3B1E66}" dt="2020-12-28T18:56:31.810" v="411" actId="478"/>
          <ac:spMkLst>
            <pc:docMk/>
            <pc:sldMk cId="2001323601" sldId="471"/>
            <ac:spMk id="34" creationId="{00000000-0000-0000-0000-000000000000}"/>
          </ac:spMkLst>
        </pc:spChg>
        <pc:spChg chg="del">
          <ac:chgData name="Salvatore Arcidiacono" userId="8046d463-fef0-4690-bdd7-744398acfe39" providerId="ADAL" clId="{F262FF23-BA36-E54B-B3A1-956D0A3B1E66}" dt="2020-12-28T18:57:23.819" v="484" actId="478"/>
          <ac:spMkLst>
            <pc:docMk/>
            <pc:sldMk cId="2001323601" sldId="471"/>
            <ac:spMk id="36" creationId="{00000000-0000-0000-0000-000000000000}"/>
          </ac:spMkLst>
        </pc:spChg>
        <pc:spChg chg="add mod">
          <ac:chgData name="Salvatore Arcidiacono" userId="8046d463-fef0-4690-bdd7-744398acfe39" providerId="ADAL" clId="{F262FF23-BA36-E54B-B3A1-956D0A3B1E66}" dt="2020-12-28T19:32:31.286" v="1010" actId="403"/>
          <ac:spMkLst>
            <pc:docMk/>
            <pc:sldMk cId="2001323601" sldId="471"/>
            <ac:spMk id="38" creationId="{94D0DFFF-DFCE-C940-9C70-34DDF7413C3F}"/>
          </ac:spMkLst>
        </pc:spChg>
        <pc:spChg chg="add mod">
          <ac:chgData name="Salvatore Arcidiacono" userId="8046d463-fef0-4690-bdd7-744398acfe39" providerId="ADAL" clId="{F262FF23-BA36-E54B-B3A1-956D0A3B1E66}" dt="2020-12-28T19:31:51.906" v="999" actId="1076"/>
          <ac:spMkLst>
            <pc:docMk/>
            <pc:sldMk cId="2001323601" sldId="471"/>
            <ac:spMk id="39" creationId="{AAD41FD4-43B7-0D44-89AB-4AE8DFC67A1A}"/>
          </ac:spMkLst>
        </pc:spChg>
        <pc:spChg chg="del mod">
          <ac:chgData name="Salvatore Arcidiacono" userId="8046d463-fef0-4690-bdd7-744398acfe39" providerId="ADAL" clId="{F262FF23-BA36-E54B-B3A1-956D0A3B1E66}" dt="2020-12-28T18:59:58.576" v="593" actId="478"/>
          <ac:spMkLst>
            <pc:docMk/>
            <pc:sldMk cId="2001323601" sldId="471"/>
            <ac:spMk id="40" creationId="{00000000-0000-0000-0000-000000000000}"/>
          </ac:spMkLst>
        </pc:spChg>
        <pc:spChg chg="add mod">
          <ac:chgData name="Salvatore Arcidiacono" userId="8046d463-fef0-4690-bdd7-744398acfe39" providerId="ADAL" clId="{F262FF23-BA36-E54B-B3A1-956D0A3B1E66}" dt="2020-12-28T19:33:25.597" v="1028" actId="1035"/>
          <ac:spMkLst>
            <pc:docMk/>
            <pc:sldMk cId="2001323601" sldId="471"/>
            <ac:spMk id="41" creationId="{65AD7D12-37EB-C344-B01A-4D6693A22A29}"/>
          </ac:spMkLst>
        </pc:spChg>
        <pc:spChg chg="add mod">
          <ac:chgData name="Salvatore Arcidiacono" userId="8046d463-fef0-4690-bdd7-744398acfe39" providerId="ADAL" clId="{F262FF23-BA36-E54B-B3A1-956D0A3B1E66}" dt="2020-12-28T19:33:30.898" v="1040" actId="1035"/>
          <ac:spMkLst>
            <pc:docMk/>
            <pc:sldMk cId="2001323601" sldId="471"/>
            <ac:spMk id="42" creationId="{9C15D986-66D2-C146-8786-80F6E7DC9E9A}"/>
          </ac:spMkLst>
        </pc:spChg>
        <pc:spChg chg="add mod">
          <ac:chgData name="Salvatore Arcidiacono" userId="8046d463-fef0-4690-bdd7-744398acfe39" providerId="ADAL" clId="{F262FF23-BA36-E54B-B3A1-956D0A3B1E66}" dt="2020-12-28T19:33:56.974" v="1059" actId="1076"/>
          <ac:spMkLst>
            <pc:docMk/>
            <pc:sldMk cId="2001323601" sldId="471"/>
            <ac:spMk id="43" creationId="{FDE72309-6754-0B41-B8E0-EF12BEA817E4}"/>
          </ac:spMkLst>
        </pc:spChg>
        <pc:spChg chg="add mod">
          <ac:chgData name="Salvatore Arcidiacono" userId="8046d463-fef0-4690-bdd7-744398acfe39" providerId="ADAL" clId="{F262FF23-BA36-E54B-B3A1-956D0A3B1E66}" dt="2020-12-28T19:31:46.124" v="998" actId="1076"/>
          <ac:spMkLst>
            <pc:docMk/>
            <pc:sldMk cId="2001323601" sldId="471"/>
            <ac:spMk id="44" creationId="{C556EC7C-1118-C04E-938B-A9C2758683F9}"/>
          </ac:spMkLst>
        </pc:spChg>
        <pc:spChg chg="mod">
          <ac:chgData name="Salvatore Arcidiacono" userId="8046d463-fef0-4690-bdd7-744398acfe39" providerId="ADAL" clId="{F262FF23-BA36-E54B-B3A1-956D0A3B1E66}" dt="2020-12-28T19:32:31.286" v="1010" actId="403"/>
          <ac:spMkLst>
            <pc:docMk/>
            <pc:sldMk cId="2001323601" sldId="471"/>
            <ac:spMk id="45" creationId="{00000000-0000-0000-0000-000000000000}"/>
          </ac:spMkLst>
        </pc:spChg>
        <pc:spChg chg="mod">
          <ac:chgData name="Salvatore Arcidiacono" userId="8046d463-fef0-4690-bdd7-744398acfe39" providerId="ADAL" clId="{F262FF23-BA36-E54B-B3A1-956D0A3B1E66}" dt="2020-12-28T18:59:47.408" v="592" actId="1036"/>
          <ac:spMkLst>
            <pc:docMk/>
            <pc:sldMk cId="2001323601" sldId="471"/>
            <ac:spMk id="46" creationId="{00000000-0000-0000-0000-000000000000}"/>
          </ac:spMkLst>
        </pc:spChg>
        <pc:spChg chg="mod">
          <ac:chgData name="Salvatore Arcidiacono" userId="8046d463-fef0-4690-bdd7-744398acfe39" providerId="ADAL" clId="{F262FF23-BA36-E54B-B3A1-956D0A3B1E66}" dt="2020-12-28T18:57:37.747" v="499" actId="20577"/>
          <ac:spMkLst>
            <pc:docMk/>
            <pc:sldMk cId="2001323601" sldId="471"/>
            <ac:spMk id="49" creationId="{00000000-0000-0000-0000-000000000000}"/>
          </ac:spMkLst>
        </pc:spChg>
        <pc:spChg chg="mod">
          <ac:chgData name="Salvatore Arcidiacono" userId="8046d463-fef0-4690-bdd7-744398acfe39" providerId="ADAL" clId="{F262FF23-BA36-E54B-B3A1-956D0A3B1E66}" dt="2020-12-28T18:59:35.962" v="583" actId="404"/>
          <ac:spMkLst>
            <pc:docMk/>
            <pc:sldMk cId="2001323601" sldId="471"/>
            <ac:spMk id="51" creationId="{00000000-0000-0000-0000-000000000000}"/>
          </ac:spMkLst>
        </pc:spChg>
        <pc:spChg chg="mod">
          <ac:chgData name="Salvatore Arcidiacono" userId="8046d463-fef0-4690-bdd7-744398acfe39" providerId="ADAL" clId="{F262FF23-BA36-E54B-B3A1-956D0A3B1E66}" dt="2020-12-28T19:32:31.286" v="1010" actId="403"/>
          <ac:spMkLst>
            <pc:docMk/>
            <pc:sldMk cId="2001323601" sldId="471"/>
            <ac:spMk id="52" creationId="{00000000-0000-0000-0000-000000000000}"/>
          </ac:spMkLst>
        </pc:spChg>
        <pc:spChg chg="del">
          <ac:chgData name="Salvatore Arcidiacono" userId="8046d463-fef0-4690-bdd7-744398acfe39" providerId="ADAL" clId="{F262FF23-BA36-E54B-B3A1-956D0A3B1E66}" dt="2020-12-28T18:57:20.050" v="482" actId="478"/>
          <ac:spMkLst>
            <pc:docMk/>
            <pc:sldMk cId="2001323601" sldId="471"/>
            <ac:spMk id="60" creationId="{00000000-0000-0000-0000-000000000000}"/>
          </ac:spMkLst>
        </pc:spChg>
        <pc:spChg chg="del">
          <ac:chgData name="Salvatore Arcidiacono" userId="8046d463-fef0-4690-bdd7-744398acfe39" providerId="ADAL" clId="{F262FF23-BA36-E54B-B3A1-956D0A3B1E66}" dt="2020-12-28T18:59:58.576" v="593" actId="478"/>
          <ac:spMkLst>
            <pc:docMk/>
            <pc:sldMk cId="2001323601" sldId="471"/>
            <ac:spMk id="62" creationId="{00000000-0000-0000-0000-000000000000}"/>
          </ac:spMkLst>
        </pc:spChg>
        <pc:spChg chg="del mod">
          <ac:chgData name="Salvatore Arcidiacono" userId="8046d463-fef0-4690-bdd7-744398acfe39" providerId="ADAL" clId="{F262FF23-BA36-E54B-B3A1-956D0A3B1E66}" dt="2020-12-28T19:33:58.256" v="1060" actId="478"/>
          <ac:spMkLst>
            <pc:docMk/>
            <pc:sldMk cId="2001323601" sldId="471"/>
            <ac:spMk id="63" creationId="{00000000-0000-0000-0000-000000000000}"/>
          </ac:spMkLst>
        </pc:spChg>
        <pc:picChg chg="del">
          <ac:chgData name="Salvatore Arcidiacono" userId="8046d463-fef0-4690-bdd7-744398acfe39" providerId="ADAL" clId="{F262FF23-BA36-E54B-B3A1-956D0A3B1E66}" dt="2020-12-28T18:51:55.196" v="121" actId="478"/>
          <ac:picMkLst>
            <pc:docMk/>
            <pc:sldMk cId="2001323601" sldId="471"/>
            <ac:picMk id="5" creationId="{00000000-0000-0000-0000-000000000000}"/>
          </ac:picMkLst>
        </pc:picChg>
        <pc:picChg chg="mod">
          <ac:chgData name="Salvatore Arcidiacono" userId="8046d463-fef0-4690-bdd7-744398acfe39" providerId="ADAL" clId="{F262FF23-BA36-E54B-B3A1-956D0A3B1E66}" dt="2020-12-28T19:32:05.839" v="1001" actId="14100"/>
          <ac:picMkLst>
            <pc:docMk/>
            <pc:sldMk cId="2001323601" sldId="471"/>
            <ac:picMk id="9" creationId="{00000000-0000-0000-0000-000000000000}"/>
          </ac:picMkLst>
        </pc:picChg>
        <pc:picChg chg="del mod">
          <ac:chgData name="Salvatore Arcidiacono" userId="8046d463-fef0-4690-bdd7-744398acfe39" providerId="ADAL" clId="{F262FF23-BA36-E54B-B3A1-956D0A3B1E66}" dt="2020-12-28T19:02:45.913" v="739" actId="478"/>
          <ac:picMkLst>
            <pc:docMk/>
            <pc:sldMk cId="2001323601" sldId="471"/>
            <ac:picMk id="22" creationId="{00000000-0000-0000-0000-000000000000}"/>
          </ac:picMkLst>
        </pc:picChg>
        <pc:picChg chg="del mod">
          <ac:chgData name="Salvatore Arcidiacono" userId="8046d463-fef0-4690-bdd7-744398acfe39" providerId="ADAL" clId="{F262FF23-BA36-E54B-B3A1-956D0A3B1E66}" dt="2020-12-28T18:55:22.624" v="305" actId="478"/>
          <ac:picMkLst>
            <pc:docMk/>
            <pc:sldMk cId="2001323601" sldId="471"/>
            <ac:picMk id="23" creationId="{00000000-0000-0000-0000-000000000000}"/>
          </ac:picMkLst>
        </pc:picChg>
        <pc:picChg chg="del mod">
          <ac:chgData name="Salvatore Arcidiacono" userId="8046d463-fef0-4690-bdd7-744398acfe39" providerId="ADAL" clId="{F262FF23-BA36-E54B-B3A1-956D0A3B1E66}" dt="2020-12-28T19:03:28.908" v="797" actId="478"/>
          <ac:picMkLst>
            <pc:docMk/>
            <pc:sldMk cId="2001323601" sldId="471"/>
            <ac:picMk id="25" creationId="{00000000-0000-0000-0000-000000000000}"/>
          </ac:picMkLst>
        </pc:picChg>
        <pc:picChg chg="del">
          <ac:chgData name="Salvatore Arcidiacono" userId="8046d463-fef0-4690-bdd7-744398acfe39" providerId="ADAL" clId="{F262FF23-BA36-E54B-B3A1-956D0A3B1E66}" dt="2020-12-28T18:56:31.810" v="411" actId="478"/>
          <ac:picMkLst>
            <pc:docMk/>
            <pc:sldMk cId="2001323601" sldId="471"/>
            <ac:picMk id="33" creationId="{00000000-0000-0000-0000-000000000000}"/>
          </ac:picMkLst>
        </pc:picChg>
        <pc:picChg chg="del mod">
          <ac:chgData name="Salvatore Arcidiacono" userId="8046d463-fef0-4690-bdd7-744398acfe39" providerId="ADAL" clId="{F262FF23-BA36-E54B-B3A1-956D0A3B1E66}" dt="2020-12-28T18:57:25.306" v="485" actId="478"/>
          <ac:picMkLst>
            <pc:docMk/>
            <pc:sldMk cId="2001323601" sldId="471"/>
            <ac:picMk id="35" creationId="{00000000-0000-0000-0000-000000000000}"/>
          </ac:picMkLst>
        </pc:picChg>
        <pc:picChg chg="add mod">
          <ac:chgData name="Salvatore Arcidiacono" userId="8046d463-fef0-4690-bdd7-744398acfe39" providerId="ADAL" clId="{F262FF23-BA36-E54B-B3A1-956D0A3B1E66}" dt="2020-12-28T19:32:05.839" v="1001" actId="14100"/>
          <ac:picMkLst>
            <pc:docMk/>
            <pc:sldMk cId="2001323601" sldId="471"/>
            <ac:picMk id="37" creationId="{C748493C-B848-2442-8076-B5D5BF0C9704}"/>
          </ac:picMkLst>
        </pc:picChg>
        <pc:picChg chg="del">
          <ac:chgData name="Salvatore Arcidiacono" userId="8046d463-fef0-4690-bdd7-744398acfe39" providerId="ADAL" clId="{F262FF23-BA36-E54B-B3A1-956D0A3B1E66}" dt="2020-12-28T18:51:57.918" v="122" actId="478"/>
          <ac:picMkLst>
            <pc:docMk/>
            <pc:sldMk cId="2001323601" sldId="471"/>
            <ac:picMk id="50" creationId="{00000000-0000-0000-0000-000000000000}"/>
          </ac:picMkLst>
        </pc:picChg>
        <pc:picChg chg="del">
          <ac:chgData name="Salvatore Arcidiacono" userId="8046d463-fef0-4690-bdd7-744398acfe39" providerId="ADAL" clId="{F262FF23-BA36-E54B-B3A1-956D0A3B1E66}" dt="2020-12-28T18:52:00.243" v="123" actId="478"/>
          <ac:picMkLst>
            <pc:docMk/>
            <pc:sldMk cId="2001323601" sldId="471"/>
            <ac:picMk id="55" creationId="{00000000-0000-0000-0000-000000000000}"/>
          </ac:picMkLst>
        </pc:picChg>
        <pc:picChg chg="del">
          <ac:chgData name="Salvatore Arcidiacono" userId="8046d463-fef0-4690-bdd7-744398acfe39" providerId="ADAL" clId="{F262FF23-BA36-E54B-B3A1-956D0A3B1E66}" dt="2020-12-28T18:52:01.606" v="124" actId="478"/>
          <ac:picMkLst>
            <pc:docMk/>
            <pc:sldMk cId="2001323601" sldId="471"/>
            <ac:picMk id="56" creationId="{00000000-0000-0000-0000-000000000000}"/>
          </ac:picMkLst>
        </pc:picChg>
        <pc:picChg chg="del">
          <ac:chgData name="Salvatore Arcidiacono" userId="8046d463-fef0-4690-bdd7-744398acfe39" providerId="ADAL" clId="{F262FF23-BA36-E54B-B3A1-956D0A3B1E66}" dt="2020-12-28T18:52:02.052" v="125" actId="478"/>
          <ac:picMkLst>
            <pc:docMk/>
            <pc:sldMk cId="2001323601" sldId="471"/>
            <ac:picMk id="57" creationId="{00000000-0000-0000-0000-000000000000}"/>
          </ac:picMkLst>
        </pc:picChg>
        <pc:picChg chg="del">
          <ac:chgData name="Salvatore Arcidiacono" userId="8046d463-fef0-4690-bdd7-744398acfe39" providerId="ADAL" clId="{F262FF23-BA36-E54B-B3A1-956D0A3B1E66}" dt="2020-12-28T18:52:02.684" v="126" actId="478"/>
          <ac:picMkLst>
            <pc:docMk/>
            <pc:sldMk cId="2001323601" sldId="471"/>
            <ac:picMk id="58" creationId="{00000000-0000-0000-0000-000000000000}"/>
          </ac:picMkLst>
        </pc:picChg>
        <pc:picChg chg="mod">
          <ac:chgData name="Salvatore Arcidiacono" userId="8046d463-fef0-4690-bdd7-744398acfe39" providerId="ADAL" clId="{F262FF23-BA36-E54B-B3A1-956D0A3B1E66}" dt="2020-12-28T19:32:05.839" v="1001" actId="14100"/>
          <ac:picMkLst>
            <pc:docMk/>
            <pc:sldMk cId="2001323601" sldId="471"/>
            <ac:picMk id="59" creationId="{00000000-0000-0000-0000-000000000000}"/>
          </ac:picMkLst>
        </pc:picChg>
        <pc:picChg chg="del">
          <ac:chgData name="Salvatore Arcidiacono" userId="8046d463-fef0-4690-bdd7-744398acfe39" providerId="ADAL" clId="{F262FF23-BA36-E54B-B3A1-956D0A3B1E66}" dt="2020-12-28T18:57:21.729" v="483" actId="478"/>
          <ac:picMkLst>
            <pc:docMk/>
            <pc:sldMk cId="2001323601" sldId="471"/>
            <ac:picMk id="61" creationId="{00000000-0000-0000-0000-000000000000}"/>
          </ac:picMkLst>
        </pc:picChg>
      </pc:sldChg>
      <pc:sldChg chg="modSp">
        <pc:chgData name="Salvatore Arcidiacono" userId="8046d463-fef0-4690-bdd7-744398acfe39" providerId="ADAL" clId="{F262FF23-BA36-E54B-B3A1-956D0A3B1E66}" dt="2020-12-28T22:11:41.133" v="2922"/>
        <pc:sldMkLst>
          <pc:docMk/>
          <pc:sldMk cId="409479659" sldId="477"/>
        </pc:sldMkLst>
        <pc:picChg chg="mod">
          <ac:chgData name="Salvatore Arcidiacono" userId="8046d463-fef0-4690-bdd7-744398acfe39" providerId="ADAL" clId="{F262FF23-BA36-E54B-B3A1-956D0A3B1E66}" dt="2020-12-28T22:11:41.133" v="2922"/>
          <ac:picMkLst>
            <pc:docMk/>
            <pc:sldMk cId="409479659" sldId="477"/>
            <ac:picMk id="6" creationId="{00000000-0000-0000-0000-000000000000}"/>
          </ac:picMkLst>
        </pc:picChg>
      </pc:sldChg>
      <pc:sldChg chg="modSp add mod ord">
        <pc:chgData name="Salvatore Arcidiacono" userId="8046d463-fef0-4690-bdd7-744398acfe39" providerId="ADAL" clId="{F262FF23-BA36-E54B-B3A1-956D0A3B1E66}" dt="2020-12-28T18:49:38.463" v="89" actId="20578"/>
        <pc:sldMkLst>
          <pc:docMk/>
          <pc:sldMk cId="2217376290" sldId="484"/>
        </pc:sldMkLst>
        <pc:spChg chg="mod">
          <ac:chgData name="Salvatore Arcidiacono" userId="8046d463-fef0-4690-bdd7-744398acfe39" providerId="ADAL" clId="{F262FF23-BA36-E54B-B3A1-956D0A3B1E66}" dt="2020-12-28T18:41:24.394" v="74" actId="20577"/>
          <ac:spMkLst>
            <pc:docMk/>
            <pc:sldMk cId="2217376290" sldId="484"/>
            <ac:spMk id="7" creationId="{2AE60A2A-8DE0-D848-8716-1FAE245767CA}"/>
          </ac:spMkLst>
        </pc:spChg>
        <pc:picChg chg="mod">
          <ac:chgData name="Salvatore Arcidiacono" userId="8046d463-fef0-4690-bdd7-744398acfe39" providerId="ADAL" clId="{F262FF23-BA36-E54B-B3A1-956D0A3B1E66}" dt="2020-12-28T18:40:50.073" v="68" actId="1076"/>
          <ac:picMkLst>
            <pc:docMk/>
            <pc:sldMk cId="2217376290" sldId="484"/>
            <ac:picMk id="3" creationId="{00000000-0000-0000-0000-000000000000}"/>
          </ac:picMkLst>
        </pc:picChg>
        <pc:picChg chg="mod">
          <ac:chgData name="Salvatore Arcidiacono" userId="8046d463-fef0-4690-bdd7-744398acfe39" providerId="ADAL" clId="{F262FF23-BA36-E54B-B3A1-956D0A3B1E66}" dt="2020-12-28T18:41:47.726" v="85" actId="1038"/>
          <ac:picMkLst>
            <pc:docMk/>
            <pc:sldMk cId="2217376290" sldId="484"/>
            <ac:picMk id="5" creationId="{00000000-0000-0000-0000-000000000000}"/>
          </ac:picMkLst>
        </pc:picChg>
      </pc:sldChg>
      <pc:sldChg chg="new del">
        <pc:chgData name="Salvatore Arcidiacono" userId="8046d463-fef0-4690-bdd7-744398acfe39" providerId="ADAL" clId="{F262FF23-BA36-E54B-B3A1-956D0A3B1E66}" dt="2020-12-28T18:51:22.743" v="106" actId="2696"/>
        <pc:sldMkLst>
          <pc:docMk/>
          <pc:sldMk cId="1422241866" sldId="485"/>
        </pc:sldMkLst>
      </pc:sldChg>
      <pc:sldChg chg="add">
        <pc:chgData name="Salvatore Arcidiacono" userId="8046d463-fef0-4690-bdd7-744398acfe39" providerId="ADAL" clId="{F262FF23-BA36-E54B-B3A1-956D0A3B1E66}" dt="2020-12-28T18:51:17.715" v="105" actId="2890"/>
        <pc:sldMkLst>
          <pc:docMk/>
          <pc:sldMk cId="3452872863" sldId="486"/>
        </pc:sldMkLst>
      </pc:sldChg>
      <pc:sldChg chg="add del">
        <pc:chgData name="Salvatore Arcidiacono" userId="8046d463-fef0-4690-bdd7-744398acfe39" providerId="ADAL" clId="{F262FF23-BA36-E54B-B3A1-956D0A3B1E66}" dt="2020-12-28T19:34:08.579" v="1062" actId="2696"/>
        <pc:sldMkLst>
          <pc:docMk/>
          <pc:sldMk cId="3882897755" sldId="487"/>
        </pc:sldMkLst>
      </pc:sldChg>
      <pc:sldChg chg="addSp modSp add mod">
        <pc:chgData name="Salvatore Arcidiacono" userId="8046d463-fef0-4690-bdd7-744398acfe39" providerId="ADAL" clId="{F262FF23-BA36-E54B-B3A1-956D0A3B1E66}" dt="2020-12-28T19:36:28.827" v="1204" actId="1076"/>
        <pc:sldMkLst>
          <pc:docMk/>
          <pc:sldMk cId="2389960698" sldId="488"/>
        </pc:sldMkLst>
        <pc:spChg chg="add mod">
          <ac:chgData name="Salvatore Arcidiacono" userId="8046d463-fef0-4690-bdd7-744398acfe39" providerId="ADAL" clId="{F262FF23-BA36-E54B-B3A1-956D0A3B1E66}" dt="2020-12-28T19:36:28.827" v="1204" actId="1076"/>
          <ac:spMkLst>
            <pc:docMk/>
            <pc:sldMk cId="2389960698" sldId="488"/>
            <ac:spMk id="3" creationId="{486BEB9F-E1B8-7641-887F-CB09887D01A2}"/>
          </ac:spMkLst>
        </pc:spChg>
      </pc:sldChg>
      <pc:sldChg chg="addSp delSp modSp new mod">
        <pc:chgData name="Salvatore Arcidiacono" userId="8046d463-fef0-4690-bdd7-744398acfe39" providerId="ADAL" clId="{F262FF23-BA36-E54B-B3A1-956D0A3B1E66}" dt="2020-12-28T21:08:57.889" v="2089" actId="123"/>
        <pc:sldMkLst>
          <pc:docMk/>
          <pc:sldMk cId="3236886364" sldId="489"/>
        </pc:sldMkLst>
        <pc:spChg chg="del">
          <ac:chgData name="Salvatore Arcidiacono" userId="8046d463-fef0-4690-bdd7-744398acfe39" providerId="ADAL" clId="{F262FF23-BA36-E54B-B3A1-956D0A3B1E66}" dt="2020-12-28T19:36:34.977" v="1206"/>
          <ac:spMkLst>
            <pc:docMk/>
            <pc:sldMk cId="3236886364" sldId="489"/>
            <ac:spMk id="2" creationId="{0EC7C529-E262-A645-AADD-7656004496FF}"/>
          </ac:spMkLst>
        </pc:spChg>
        <pc:spChg chg="del">
          <ac:chgData name="Salvatore Arcidiacono" userId="8046d463-fef0-4690-bdd7-744398acfe39" providerId="ADAL" clId="{F262FF23-BA36-E54B-B3A1-956D0A3B1E66}" dt="2020-12-28T19:36:39.560" v="1209" actId="478"/>
          <ac:spMkLst>
            <pc:docMk/>
            <pc:sldMk cId="3236886364" sldId="489"/>
            <ac:spMk id="3" creationId="{0FF45B9B-236D-A14A-8721-0A709DFA9745}"/>
          </ac:spMkLst>
        </pc:spChg>
        <pc:spChg chg="add mod">
          <ac:chgData name="Salvatore Arcidiacono" userId="8046d463-fef0-4690-bdd7-744398acfe39" providerId="ADAL" clId="{F262FF23-BA36-E54B-B3A1-956D0A3B1E66}" dt="2020-12-28T21:08:57.889" v="2089" actId="123"/>
          <ac:spMkLst>
            <pc:docMk/>
            <pc:sldMk cId="3236886364" sldId="489"/>
            <ac:spMk id="4" creationId="{7D7A17A7-F681-5044-9BF6-A3A2B5DDA11F}"/>
          </ac:spMkLst>
        </pc:spChg>
        <pc:spChg chg="add del mod">
          <ac:chgData name="Salvatore Arcidiacono" userId="8046d463-fef0-4690-bdd7-744398acfe39" providerId="ADAL" clId="{F262FF23-BA36-E54B-B3A1-956D0A3B1E66}" dt="2020-12-28T19:36:37.451" v="1208"/>
          <ac:spMkLst>
            <pc:docMk/>
            <pc:sldMk cId="3236886364" sldId="489"/>
            <ac:spMk id="5" creationId="{8CDC748F-E9AA-F145-9AAE-61CF915ECB89}"/>
          </ac:spMkLst>
        </pc:spChg>
        <pc:spChg chg="add mod">
          <ac:chgData name="Salvatore Arcidiacono" userId="8046d463-fef0-4690-bdd7-744398acfe39" providerId="ADAL" clId="{F262FF23-BA36-E54B-B3A1-956D0A3B1E66}" dt="2020-12-28T21:08:29.703" v="2085" actId="1036"/>
          <ac:spMkLst>
            <pc:docMk/>
            <pc:sldMk cId="3236886364" sldId="489"/>
            <ac:spMk id="6" creationId="{CABE3519-A28B-1D4D-9681-F0AF31682873}"/>
          </ac:spMkLst>
        </pc:spChg>
        <pc:spChg chg="add mod">
          <ac:chgData name="Salvatore Arcidiacono" userId="8046d463-fef0-4690-bdd7-744398acfe39" providerId="ADAL" clId="{F262FF23-BA36-E54B-B3A1-956D0A3B1E66}" dt="2020-12-28T20:19:22.258" v="2054" actId="1036"/>
          <ac:spMkLst>
            <pc:docMk/>
            <pc:sldMk cId="3236886364" sldId="489"/>
            <ac:spMk id="7" creationId="{34464976-4931-E94C-9339-4B0C4AFFE217}"/>
          </ac:spMkLst>
        </pc:spChg>
      </pc:sldChg>
      <pc:sldChg chg="modSp new mod">
        <pc:chgData name="Salvatore Arcidiacono" userId="8046d463-fef0-4690-bdd7-744398acfe39" providerId="ADAL" clId="{F262FF23-BA36-E54B-B3A1-956D0A3B1E66}" dt="2020-12-28T21:12:20.342" v="2381" actId="20577"/>
        <pc:sldMkLst>
          <pc:docMk/>
          <pc:sldMk cId="1303437119" sldId="490"/>
        </pc:sldMkLst>
        <pc:spChg chg="mod">
          <ac:chgData name="Salvatore Arcidiacono" userId="8046d463-fef0-4690-bdd7-744398acfe39" providerId="ADAL" clId="{F262FF23-BA36-E54B-B3A1-956D0A3B1E66}" dt="2020-12-28T21:09:07.480" v="2102" actId="20577"/>
          <ac:spMkLst>
            <pc:docMk/>
            <pc:sldMk cId="1303437119" sldId="490"/>
            <ac:spMk id="2" creationId="{CCA8599B-2108-EF42-A518-3A283BA6DDB3}"/>
          </ac:spMkLst>
        </pc:spChg>
        <pc:spChg chg="mod">
          <ac:chgData name="Salvatore Arcidiacono" userId="8046d463-fef0-4690-bdd7-744398acfe39" providerId="ADAL" clId="{F262FF23-BA36-E54B-B3A1-956D0A3B1E66}" dt="2020-12-28T21:12:20.342" v="2381" actId="20577"/>
          <ac:spMkLst>
            <pc:docMk/>
            <pc:sldMk cId="1303437119" sldId="490"/>
            <ac:spMk id="3" creationId="{6E775F23-4006-A849-8584-C4180B3688BB}"/>
          </ac:spMkLst>
        </pc:spChg>
      </pc:sldChg>
      <pc:sldChg chg="addSp delSp modSp new mod">
        <pc:chgData name="Salvatore Arcidiacono" userId="8046d463-fef0-4690-bdd7-744398acfe39" providerId="ADAL" clId="{F262FF23-BA36-E54B-B3A1-956D0A3B1E66}" dt="2020-12-28T21:14:54.523" v="2604" actId="255"/>
        <pc:sldMkLst>
          <pc:docMk/>
          <pc:sldMk cId="4011401648" sldId="491"/>
        </pc:sldMkLst>
        <pc:spChg chg="mod">
          <ac:chgData name="Salvatore Arcidiacono" userId="8046d463-fef0-4690-bdd7-744398acfe39" providerId="ADAL" clId="{F262FF23-BA36-E54B-B3A1-956D0A3B1E66}" dt="2020-12-28T21:12:38.497" v="2383"/>
          <ac:spMkLst>
            <pc:docMk/>
            <pc:sldMk cId="4011401648" sldId="491"/>
            <ac:spMk id="2" creationId="{182065A6-DA62-794F-872D-ECC6FC75DBBE}"/>
          </ac:spMkLst>
        </pc:spChg>
        <pc:spChg chg="del">
          <ac:chgData name="Salvatore Arcidiacono" userId="8046d463-fef0-4690-bdd7-744398acfe39" providerId="ADAL" clId="{F262FF23-BA36-E54B-B3A1-956D0A3B1E66}" dt="2020-12-28T21:12:43.178" v="2384" actId="478"/>
          <ac:spMkLst>
            <pc:docMk/>
            <pc:sldMk cId="4011401648" sldId="491"/>
            <ac:spMk id="3" creationId="{BD5638F2-C233-E745-9E61-D9C0B5B4F5AE}"/>
          </ac:spMkLst>
        </pc:spChg>
        <pc:spChg chg="add mod">
          <ac:chgData name="Salvatore Arcidiacono" userId="8046d463-fef0-4690-bdd7-744398acfe39" providerId="ADAL" clId="{F262FF23-BA36-E54B-B3A1-956D0A3B1E66}" dt="2020-12-28T21:14:54.523" v="2604" actId="255"/>
          <ac:spMkLst>
            <pc:docMk/>
            <pc:sldMk cId="4011401648" sldId="491"/>
            <ac:spMk id="4" creationId="{B31CE0B1-C335-A84C-AFC8-88D9E5C8FF6B}"/>
          </ac:spMkLst>
        </pc:spChg>
      </pc:sldChg>
      <pc:sldChg chg="addSp delSp modSp new mod">
        <pc:chgData name="Salvatore Arcidiacono" userId="8046d463-fef0-4690-bdd7-744398acfe39" providerId="ADAL" clId="{F262FF23-BA36-E54B-B3A1-956D0A3B1E66}" dt="2020-12-28T22:46:39.808" v="3200" actId="1076"/>
        <pc:sldMkLst>
          <pc:docMk/>
          <pc:sldMk cId="2772147258" sldId="492"/>
        </pc:sldMkLst>
        <pc:spChg chg="del">
          <ac:chgData name="Salvatore Arcidiacono" userId="8046d463-fef0-4690-bdd7-744398acfe39" providerId="ADAL" clId="{F262FF23-BA36-E54B-B3A1-956D0A3B1E66}" dt="2020-12-28T22:03:23.748" v="2607" actId="478"/>
          <ac:spMkLst>
            <pc:docMk/>
            <pc:sldMk cId="2772147258" sldId="492"/>
            <ac:spMk id="2" creationId="{43B568C6-7A5D-3144-A1D5-E12B7E69D96E}"/>
          </ac:spMkLst>
        </pc:spChg>
        <pc:spChg chg="del">
          <ac:chgData name="Salvatore Arcidiacono" userId="8046d463-fef0-4690-bdd7-744398acfe39" providerId="ADAL" clId="{F262FF23-BA36-E54B-B3A1-956D0A3B1E66}" dt="2020-12-28T22:03:21.034" v="2606" actId="478"/>
          <ac:spMkLst>
            <pc:docMk/>
            <pc:sldMk cId="2772147258" sldId="492"/>
            <ac:spMk id="3" creationId="{95F2AB23-729F-D24D-B052-56306EEA78D0}"/>
          </ac:spMkLst>
        </pc:spChg>
        <pc:picChg chg="add del mod modCrop">
          <ac:chgData name="Salvatore Arcidiacono" userId="8046d463-fef0-4690-bdd7-744398acfe39" providerId="ADAL" clId="{F262FF23-BA36-E54B-B3A1-956D0A3B1E66}" dt="2020-12-28T22:46:24.751" v="3198" actId="478"/>
          <ac:picMkLst>
            <pc:docMk/>
            <pc:sldMk cId="2772147258" sldId="492"/>
            <ac:picMk id="5" creationId="{18930000-F8F5-3144-85B4-83EAB2CC028E}"/>
          </ac:picMkLst>
        </pc:picChg>
        <pc:picChg chg="add mod">
          <ac:chgData name="Salvatore Arcidiacono" userId="8046d463-fef0-4690-bdd7-744398acfe39" providerId="ADAL" clId="{F262FF23-BA36-E54B-B3A1-956D0A3B1E66}" dt="2020-12-28T22:46:39.808" v="3200" actId="1076"/>
          <ac:picMkLst>
            <pc:docMk/>
            <pc:sldMk cId="2772147258" sldId="492"/>
            <ac:picMk id="7" creationId="{5D252286-EDDA-E643-9FCD-2098EEFB02F7}"/>
          </ac:picMkLst>
        </pc:picChg>
      </pc:sldChg>
      <pc:sldChg chg="addSp delSp modSp new mod">
        <pc:chgData name="Salvatore Arcidiacono" userId="8046d463-fef0-4690-bdd7-744398acfe39" providerId="ADAL" clId="{F262FF23-BA36-E54B-B3A1-956D0A3B1E66}" dt="2020-12-28T22:35:14.899" v="3084" actId="404"/>
        <pc:sldMkLst>
          <pc:docMk/>
          <pc:sldMk cId="3285643357" sldId="493"/>
        </pc:sldMkLst>
        <pc:spChg chg="del">
          <ac:chgData name="Salvatore Arcidiacono" userId="8046d463-fef0-4690-bdd7-744398acfe39" providerId="ADAL" clId="{F262FF23-BA36-E54B-B3A1-956D0A3B1E66}" dt="2020-12-28T22:05:03.312" v="2611" actId="478"/>
          <ac:spMkLst>
            <pc:docMk/>
            <pc:sldMk cId="3285643357" sldId="493"/>
            <ac:spMk id="2" creationId="{A463049E-32B7-4746-90CC-60045C9B6F20}"/>
          </ac:spMkLst>
        </pc:spChg>
        <pc:spChg chg="del">
          <ac:chgData name="Salvatore Arcidiacono" userId="8046d463-fef0-4690-bdd7-744398acfe39" providerId="ADAL" clId="{F262FF23-BA36-E54B-B3A1-956D0A3B1E66}" dt="2020-12-28T22:05:00.137" v="2610" actId="478"/>
          <ac:spMkLst>
            <pc:docMk/>
            <pc:sldMk cId="3285643357" sldId="493"/>
            <ac:spMk id="3" creationId="{9082F6C1-539B-2441-B9F7-8610715C3B81}"/>
          </ac:spMkLst>
        </pc:spChg>
        <pc:spChg chg="add mod">
          <ac:chgData name="Salvatore Arcidiacono" userId="8046d463-fef0-4690-bdd7-744398acfe39" providerId="ADAL" clId="{F262FF23-BA36-E54B-B3A1-956D0A3B1E66}" dt="2020-12-28T22:09:34.437" v="2890" actId="1076"/>
          <ac:spMkLst>
            <pc:docMk/>
            <pc:sldMk cId="3285643357" sldId="493"/>
            <ac:spMk id="5" creationId="{05EC76C3-ADFB-5F42-8E0C-6C319EC0FC1B}"/>
          </ac:spMkLst>
        </pc:spChg>
        <pc:graphicFrameChg chg="add mod modGraphic">
          <ac:chgData name="Salvatore Arcidiacono" userId="8046d463-fef0-4690-bdd7-744398acfe39" providerId="ADAL" clId="{F262FF23-BA36-E54B-B3A1-956D0A3B1E66}" dt="2020-12-28T22:35:14.899" v="3084" actId="404"/>
          <ac:graphicFrameMkLst>
            <pc:docMk/>
            <pc:sldMk cId="3285643357" sldId="493"/>
            <ac:graphicFrameMk id="4" creationId="{87A49E83-4DB9-2B4A-94C0-0EC288670CAB}"/>
          </ac:graphicFrameMkLst>
        </pc:graphicFrameChg>
      </pc:sldChg>
      <pc:sldChg chg="new del">
        <pc:chgData name="Salvatore Arcidiacono" userId="8046d463-fef0-4690-bdd7-744398acfe39" providerId="ADAL" clId="{F262FF23-BA36-E54B-B3A1-956D0A3B1E66}" dt="2020-12-28T22:14:07.467" v="2928" actId="2696"/>
        <pc:sldMkLst>
          <pc:docMk/>
          <pc:sldMk cId="742370833" sldId="494"/>
        </pc:sldMkLst>
      </pc:sldChg>
      <pc:sldChg chg="addSp modSp add mod">
        <pc:chgData name="Salvatore Arcidiacono" userId="8046d463-fef0-4690-bdd7-744398acfe39" providerId="ADAL" clId="{F262FF23-BA36-E54B-B3A1-956D0A3B1E66}" dt="2020-12-28T22:17:00.317" v="2950" actId="14100"/>
        <pc:sldMkLst>
          <pc:docMk/>
          <pc:sldMk cId="3837877267" sldId="495"/>
        </pc:sldMkLst>
        <pc:spChg chg="add mod">
          <ac:chgData name="Salvatore Arcidiacono" userId="8046d463-fef0-4690-bdd7-744398acfe39" providerId="ADAL" clId="{F262FF23-BA36-E54B-B3A1-956D0A3B1E66}" dt="2020-12-28T22:16:22.575" v="2948" actId="1036"/>
          <ac:spMkLst>
            <pc:docMk/>
            <pc:sldMk cId="3837877267" sldId="495"/>
            <ac:spMk id="2" creationId="{306DE7DA-45AD-B745-B033-0BFE9101C796}"/>
          </ac:spMkLst>
        </pc:spChg>
        <pc:spChg chg="add mod">
          <ac:chgData name="Salvatore Arcidiacono" userId="8046d463-fef0-4690-bdd7-744398acfe39" providerId="ADAL" clId="{F262FF23-BA36-E54B-B3A1-956D0A3B1E66}" dt="2020-12-28T22:17:00.317" v="2950" actId="14100"/>
          <ac:spMkLst>
            <pc:docMk/>
            <pc:sldMk cId="3837877267" sldId="495"/>
            <ac:spMk id="5" creationId="{E510CEB2-64D6-DE45-8B6E-BAA3114D3171}"/>
          </ac:spMkLst>
        </pc:spChg>
        <pc:spChg chg="add mod">
          <ac:chgData name="Salvatore Arcidiacono" userId="8046d463-fef0-4690-bdd7-744398acfe39" providerId="ADAL" clId="{F262FF23-BA36-E54B-B3A1-956D0A3B1E66}" dt="2020-12-28T22:16:51.868" v="2949" actId="14100"/>
          <ac:spMkLst>
            <pc:docMk/>
            <pc:sldMk cId="3837877267" sldId="495"/>
            <ac:spMk id="6" creationId="{7EFFD7DE-BEAF-0843-B7F4-A8E2CE273485}"/>
          </ac:spMkLst>
        </pc:spChg>
      </pc:sldChg>
      <pc:sldChg chg="addSp delSp modSp add mod">
        <pc:chgData name="Salvatore Arcidiacono" userId="8046d463-fef0-4690-bdd7-744398acfe39" providerId="ADAL" clId="{F262FF23-BA36-E54B-B3A1-956D0A3B1E66}" dt="2020-12-28T22:47:01.249" v="3205" actId="1076"/>
        <pc:sldMkLst>
          <pc:docMk/>
          <pc:sldMk cId="3275077762" sldId="496"/>
        </pc:sldMkLst>
        <pc:spChg chg="add mod">
          <ac:chgData name="Salvatore Arcidiacono" userId="8046d463-fef0-4690-bdd7-744398acfe39" providerId="ADAL" clId="{F262FF23-BA36-E54B-B3A1-956D0A3B1E66}" dt="2020-12-28T22:38:48.331" v="3154" actId="20577"/>
          <ac:spMkLst>
            <pc:docMk/>
            <pc:sldMk cId="3275077762" sldId="496"/>
            <ac:spMk id="2" creationId="{D7FA1079-C876-BF45-B34A-37EE8B758C25}"/>
          </ac:spMkLst>
        </pc:spChg>
        <pc:spChg chg="del">
          <ac:chgData name="Salvatore Arcidiacono" userId="8046d463-fef0-4690-bdd7-744398acfe39" providerId="ADAL" clId="{F262FF23-BA36-E54B-B3A1-956D0A3B1E66}" dt="2020-12-28T22:35:42.319" v="3086" actId="478"/>
          <ac:spMkLst>
            <pc:docMk/>
            <pc:sldMk cId="3275077762" sldId="496"/>
            <ac:spMk id="5" creationId="{05EC76C3-ADFB-5F42-8E0C-6C319EC0FC1B}"/>
          </ac:spMkLst>
        </pc:spChg>
        <pc:graphicFrameChg chg="mod modGraphic">
          <ac:chgData name="Salvatore Arcidiacono" userId="8046d463-fef0-4690-bdd7-744398acfe39" providerId="ADAL" clId="{F262FF23-BA36-E54B-B3A1-956D0A3B1E66}" dt="2020-12-28T22:35:51.651" v="3088" actId="1076"/>
          <ac:graphicFrameMkLst>
            <pc:docMk/>
            <pc:sldMk cId="3275077762" sldId="496"/>
            <ac:graphicFrameMk id="4" creationId="{87A49E83-4DB9-2B4A-94C0-0EC288670CAB}"/>
          </ac:graphicFrameMkLst>
        </pc:graphicFrameChg>
        <pc:picChg chg="add del mod modCrop">
          <ac:chgData name="Salvatore Arcidiacono" userId="8046d463-fef0-4690-bdd7-744398acfe39" providerId="ADAL" clId="{F262FF23-BA36-E54B-B3A1-956D0A3B1E66}" dt="2020-12-28T22:42:51.377" v="3197" actId="478"/>
          <ac:picMkLst>
            <pc:docMk/>
            <pc:sldMk cId="3275077762" sldId="496"/>
            <ac:picMk id="6" creationId="{CD98D449-7326-4848-8979-DD7A1FE0D1B9}"/>
          </ac:picMkLst>
        </pc:picChg>
        <pc:picChg chg="add mod modCrop">
          <ac:chgData name="Salvatore Arcidiacono" userId="8046d463-fef0-4690-bdd7-744398acfe39" providerId="ADAL" clId="{F262FF23-BA36-E54B-B3A1-956D0A3B1E66}" dt="2020-12-28T22:47:01.249" v="3205" actId="1076"/>
          <ac:picMkLst>
            <pc:docMk/>
            <pc:sldMk cId="3275077762" sldId="496"/>
            <ac:picMk id="7" creationId="{1AEC2D35-7ACA-3E49-BDC0-A46343FD6F37}"/>
          </ac:picMkLst>
        </pc:picChg>
      </pc:sldChg>
      <pc:sldChg chg="new del">
        <pc:chgData name="Salvatore Arcidiacono" userId="8046d463-fef0-4690-bdd7-744398acfe39" providerId="ADAL" clId="{F262FF23-BA36-E54B-B3A1-956D0A3B1E66}" dt="2020-12-28T22:40:17.117" v="3156" actId="680"/>
        <pc:sldMkLst>
          <pc:docMk/>
          <pc:sldMk cId="1770789318" sldId="497"/>
        </pc:sldMkLst>
      </pc:sldChg>
      <pc:sldChg chg="addSp delSp modSp add mod">
        <pc:chgData name="Salvatore Arcidiacono" userId="8046d463-fef0-4690-bdd7-744398acfe39" providerId="ADAL" clId="{F262FF23-BA36-E54B-B3A1-956D0A3B1E66}" dt="2020-12-28T22:53:15.854" v="3213" actId="14100"/>
        <pc:sldMkLst>
          <pc:docMk/>
          <pc:sldMk cId="3706953987" sldId="497"/>
        </pc:sldMkLst>
        <pc:graphicFrameChg chg="add del mod modGraphic">
          <ac:chgData name="Salvatore Arcidiacono" userId="8046d463-fef0-4690-bdd7-744398acfe39" providerId="ADAL" clId="{F262FF23-BA36-E54B-B3A1-956D0A3B1E66}" dt="2020-12-28T22:42:15.867" v="3195" actId="478"/>
          <ac:graphicFrameMkLst>
            <pc:docMk/>
            <pc:sldMk cId="3706953987" sldId="497"/>
            <ac:graphicFrameMk id="3" creationId="{947F7151-4538-0343-AFD6-E1C11BD983F9}"/>
          </ac:graphicFrameMkLst>
        </pc:graphicFrameChg>
        <pc:picChg chg="del mod modCrop">
          <ac:chgData name="Salvatore Arcidiacono" userId="8046d463-fef0-4690-bdd7-744398acfe39" providerId="ADAL" clId="{F262FF23-BA36-E54B-B3A1-956D0A3B1E66}" dt="2020-12-28T22:42:47.543" v="3196" actId="478"/>
          <ac:picMkLst>
            <pc:docMk/>
            <pc:sldMk cId="3706953987" sldId="497"/>
            <ac:picMk id="6" creationId="{CD98D449-7326-4848-8979-DD7A1FE0D1B9}"/>
          </ac:picMkLst>
        </pc:picChg>
        <pc:picChg chg="add del mod">
          <ac:chgData name="Salvatore Arcidiacono" userId="8046d463-fef0-4690-bdd7-744398acfe39" providerId="ADAL" clId="{F262FF23-BA36-E54B-B3A1-956D0A3B1E66}" dt="2020-12-28T22:52:57.104" v="3209" actId="478"/>
          <ac:picMkLst>
            <pc:docMk/>
            <pc:sldMk cId="3706953987" sldId="497"/>
            <ac:picMk id="7" creationId="{6F27095B-DFB8-1943-B0D6-E2EDA79F93EB}"/>
          </ac:picMkLst>
        </pc:picChg>
        <pc:picChg chg="add mod">
          <ac:chgData name="Salvatore Arcidiacono" userId="8046d463-fef0-4690-bdd7-744398acfe39" providerId="ADAL" clId="{F262FF23-BA36-E54B-B3A1-956D0A3B1E66}" dt="2020-12-28T22:53:15.854" v="3213" actId="14100"/>
          <ac:picMkLst>
            <pc:docMk/>
            <pc:sldMk cId="3706953987" sldId="497"/>
            <ac:picMk id="9" creationId="{2C3A699D-2A2E-114E-96A9-62205636ED2B}"/>
          </ac:picMkLst>
        </pc:picChg>
      </pc:sldChg>
      <pc:sldChg chg="add">
        <pc:chgData name="Salvatore Arcidiacono" userId="8046d463-fef0-4690-bdd7-744398acfe39" providerId="ADAL" clId="{F262FF23-BA36-E54B-B3A1-956D0A3B1E66}" dt="2020-12-29T06:49:26.787" v="3221" actId="2890"/>
        <pc:sldMkLst>
          <pc:docMk/>
          <pc:sldMk cId="2297880685" sldId="498"/>
        </pc:sldMkLst>
      </pc:sldChg>
      <pc:sldChg chg="add">
        <pc:chgData name="Salvatore Arcidiacono" userId="8046d463-fef0-4690-bdd7-744398acfe39" providerId="ADAL" clId="{F262FF23-BA36-E54B-B3A1-956D0A3B1E66}" dt="2020-12-29T06:49:39.842" v="3222"/>
        <pc:sldMkLst>
          <pc:docMk/>
          <pc:sldMk cId="3611465328" sldId="499"/>
        </pc:sldMkLst>
      </pc:sldChg>
      <pc:sldChg chg="addSp delSp modSp new mod">
        <pc:chgData name="Salvatore Arcidiacono" userId="8046d463-fef0-4690-bdd7-744398acfe39" providerId="ADAL" clId="{F262FF23-BA36-E54B-B3A1-956D0A3B1E66}" dt="2020-12-29T11:00:32.954" v="3235" actId="167"/>
        <pc:sldMkLst>
          <pc:docMk/>
          <pc:sldMk cId="1911686277" sldId="500"/>
        </pc:sldMkLst>
        <pc:spChg chg="del">
          <ac:chgData name="Salvatore Arcidiacono" userId="8046d463-fef0-4690-bdd7-744398acfe39" providerId="ADAL" clId="{F262FF23-BA36-E54B-B3A1-956D0A3B1E66}" dt="2020-12-29T11:00:13.381" v="3232" actId="478"/>
          <ac:spMkLst>
            <pc:docMk/>
            <pc:sldMk cId="1911686277" sldId="500"/>
            <ac:spMk id="2" creationId="{B1D64285-84D6-534F-AFAA-7DC61E0A40CE}"/>
          </ac:spMkLst>
        </pc:spChg>
        <pc:spChg chg="del">
          <ac:chgData name="Salvatore Arcidiacono" userId="8046d463-fef0-4690-bdd7-744398acfe39" providerId="ADAL" clId="{F262FF23-BA36-E54B-B3A1-956D0A3B1E66}" dt="2020-12-29T11:00:10.849" v="3230" actId="478"/>
          <ac:spMkLst>
            <pc:docMk/>
            <pc:sldMk cId="1911686277" sldId="500"/>
            <ac:spMk id="3" creationId="{5096EDC2-2AC0-BB4A-AD3A-6183ACD8F523}"/>
          </ac:spMkLst>
        </pc:spChg>
        <pc:picChg chg="add mod">
          <ac:chgData name="Salvatore Arcidiacono" userId="8046d463-fef0-4690-bdd7-744398acfe39" providerId="ADAL" clId="{F262FF23-BA36-E54B-B3A1-956D0A3B1E66}" dt="2020-12-29T11:00:11.675" v="3231"/>
          <ac:picMkLst>
            <pc:docMk/>
            <pc:sldMk cId="1911686277" sldId="500"/>
            <ac:picMk id="4" creationId="{09B945BF-2052-6044-BC86-39F8D81ECCB4}"/>
          </ac:picMkLst>
        </pc:picChg>
        <pc:picChg chg="add mod">
          <ac:chgData name="Salvatore Arcidiacono" userId="8046d463-fef0-4690-bdd7-744398acfe39" providerId="ADAL" clId="{F262FF23-BA36-E54B-B3A1-956D0A3B1E66}" dt="2020-12-29T11:00:32.954" v="3235" actId="167"/>
          <ac:picMkLst>
            <pc:docMk/>
            <pc:sldMk cId="1911686277" sldId="500"/>
            <ac:picMk id="5" creationId="{9307794D-CBCB-914F-8B4B-2D753FCC90FA}"/>
          </ac:picMkLst>
        </pc:picChg>
      </pc:sldChg>
    </pc:docChg>
  </pc:docChgLst>
  <pc:docChgLst>
    <pc:chgData name="Salvatore Arcidiacono" userId="8046d463-fef0-4690-bdd7-744398acfe39" providerId="ADAL" clId="{A5E8BFDC-7D2F-FD4B-9C66-7BA4E049C073}"/>
    <pc:docChg chg="custSel delSld modSld">
      <pc:chgData name="Salvatore Arcidiacono" userId="8046d463-fef0-4690-bdd7-744398acfe39" providerId="ADAL" clId="{A5E8BFDC-7D2F-FD4B-9C66-7BA4E049C073}" dt="2021-08-21T08:49:50.075" v="1345" actId="2696"/>
      <pc:docMkLst>
        <pc:docMk/>
      </pc:docMkLst>
      <pc:sldChg chg="del">
        <pc:chgData name="Salvatore Arcidiacono" userId="8046d463-fef0-4690-bdd7-744398acfe39" providerId="ADAL" clId="{A5E8BFDC-7D2F-FD4B-9C66-7BA4E049C073}" dt="2021-08-21T08:49:50.075" v="1345" actId="2696"/>
        <pc:sldMkLst>
          <pc:docMk/>
          <pc:sldMk cId="190278144" sldId="429"/>
        </pc:sldMkLst>
      </pc:sldChg>
      <pc:sldChg chg="addSp delSp modSp mod">
        <pc:chgData name="Salvatore Arcidiacono" userId="8046d463-fef0-4690-bdd7-744398acfe39" providerId="ADAL" clId="{A5E8BFDC-7D2F-FD4B-9C66-7BA4E049C073}" dt="2021-08-12T13:15:32.766" v="1344" actId="1076"/>
        <pc:sldMkLst>
          <pc:docMk/>
          <pc:sldMk cId="922130465" sldId="461"/>
        </pc:sldMkLst>
        <pc:spChg chg="add mod">
          <ac:chgData name="Salvatore Arcidiacono" userId="8046d463-fef0-4690-bdd7-744398acfe39" providerId="ADAL" clId="{A5E8BFDC-7D2F-FD4B-9C66-7BA4E049C073}" dt="2021-08-12T13:15:28.941" v="1343" actId="1076"/>
          <ac:spMkLst>
            <pc:docMk/>
            <pc:sldMk cId="922130465" sldId="461"/>
            <ac:spMk id="2" creationId="{FBAF993D-FCFF-234A-B82C-4203CEEDD7C9}"/>
          </ac:spMkLst>
        </pc:spChg>
        <pc:spChg chg="mod">
          <ac:chgData name="Salvatore Arcidiacono" userId="8046d463-fef0-4690-bdd7-744398acfe39" providerId="ADAL" clId="{A5E8BFDC-7D2F-FD4B-9C66-7BA4E049C073}" dt="2021-08-12T13:15:32.766" v="1344" actId="1076"/>
          <ac:spMkLst>
            <pc:docMk/>
            <pc:sldMk cId="922130465" sldId="461"/>
            <ac:spMk id="10" creationId="{00000000-0000-0000-0000-000000000000}"/>
          </ac:spMkLst>
        </pc:spChg>
        <pc:grpChg chg="del">
          <ac:chgData name="Salvatore Arcidiacono" userId="8046d463-fef0-4690-bdd7-744398acfe39" providerId="ADAL" clId="{A5E8BFDC-7D2F-FD4B-9C66-7BA4E049C073}" dt="2021-08-12T13:15:23.488" v="1341" actId="478"/>
          <ac:grpSpMkLst>
            <pc:docMk/>
            <pc:sldMk cId="922130465" sldId="461"/>
            <ac:grpSpMk id="8" creationId="{B12C4BC1-9C62-A64F-99FA-BD054CEC321D}"/>
          </ac:grpSpMkLst>
        </pc:grpChg>
        <pc:picChg chg="mod">
          <ac:chgData name="Salvatore Arcidiacono" userId="8046d463-fef0-4690-bdd7-744398acfe39" providerId="ADAL" clId="{A5E8BFDC-7D2F-FD4B-9C66-7BA4E049C073}" dt="2021-08-12T11:50:32.733" v="241" actId="166"/>
          <ac:picMkLst>
            <pc:docMk/>
            <pc:sldMk cId="922130465" sldId="461"/>
            <ac:picMk id="7" creationId="{00000000-0000-0000-0000-000000000000}"/>
          </ac:picMkLst>
        </pc:picChg>
        <pc:picChg chg="mod">
          <ac:chgData name="Salvatore Arcidiacono" userId="8046d463-fef0-4690-bdd7-744398acfe39" providerId="ADAL" clId="{A5E8BFDC-7D2F-FD4B-9C66-7BA4E049C073}" dt="2021-08-12T11:53:34.275" v="622" actId="1076"/>
          <ac:picMkLst>
            <pc:docMk/>
            <pc:sldMk cId="922130465" sldId="461"/>
            <ac:picMk id="13" creationId="{00000000-0000-0000-0000-000000000000}"/>
          </ac:picMkLst>
        </pc:picChg>
      </pc:sldChg>
      <pc:sldChg chg="del">
        <pc:chgData name="Salvatore Arcidiacono" userId="8046d463-fef0-4690-bdd7-744398acfe39" providerId="ADAL" clId="{A5E8BFDC-7D2F-FD4B-9C66-7BA4E049C073}" dt="2021-08-21T08:49:50.075" v="1345" actId="2696"/>
        <pc:sldMkLst>
          <pc:docMk/>
          <pc:sldMk cId="1861412298" sldId="501"/>
        </pc:sldMkLst>
      </pc:sldChg>
    </pc:docChg>
  </pc:docChgLst>
  <pc:docChgLst>
    <pc:chgData name="Salvatore Arcidiacono" userId="8046d463-fef0-4690-bdd7-744398acfe39" providerId="ADAL" clId="{35277909-9C36-234D-9CD7-97B4542B015A}"/>
    <pc:docChg chg="undo custSel addSld delSld modSld sldOrd">
      <pc:chgData name="Salvatore Arcidiacono" userId="8046d463-fef0-4690-bdd7-744398acfe39" providerId="ADAL" clId="{35277909-9C36-234D-9CD7-97B4542B015A}" dt="2021-12-20T13:02:11.015" v="1761" actId="2696"/>
      <pc:docMkLst>
        <pc:docMk/>
      </pc:docMkLst>
      <pc:sldChg chg="del">
        <pc:chgData name="Salvatore Arcidiacono" userId="8046d463-fef0-4690-bdd7-744398acfe39" providerId="ADAL" clId="{35277909-9C36-234D-9CD7-97B4542B015A}" dt="2021-12-20T10:05:53.656" v="1035" actId="2696"/>
        <pc:sldMkLst>
          <pc:docMk/>
          <pc:sldMk cId="798247018" sldId="309"/>
        </pc:sldMkLst>
      </pc:sldChg>
      <pc:sldChg chg="del">
        <pc:chgData name="Salvatore Arcidiacono" userId="8046d463-fef0-4690-bdd7-744398acfe39" providerId="ADAL" clId="{35277909-9C36-234D-9CD7-97B4542B015A}" dt="2021-12-20T10:05:53.656" v="1035" actId="2696"/>
        <pc:sldMkLst>
          <pc:docMk/>
          <pc:sldMk cId="2761095938" sldId="340"/>
        </pc:sldMkLst>
      </pc:sldChg>
      <pc:sldChg chg="del">
        <pc:chgData name="Salvatore Arcidiacono" userId="8046d463-fef0-4690-bdd7-744398acfe39" providerId="ADAL" clId="{35277909-9C36-234D-9CD7-97B4542B015A}" dt="2021-12-20T10:05:53.656" v="1035" actId="2696"/>
        <pc:sldMkLst>
          <pc:docMk/>
          <pc:sldMk cId="1004488621" sldId="341"/>
        </pc:sldMkLst>
      </pc:sldChg>
      <pc:sldChg chg="del">
        <pc:chgData name="Salvatore Arcidiacono" userId="8046d463-fef0-4690-bdd7-744398acfe39" providerId="ADAL" clId="{35277909-9C36-234D-9CD7-97B4542B015A}" dt="2021-12-20T13:02:11.015" v="1761" actId="2696"/>
        <pc:sldMkLst>
          <pc:docMk/>
          <pc:sldMk cId="279203514" sldId="447"/>
        </pc:sldMkLst>
      </pc:sldChg>
      <pc:sldChg chg="delSp mod ord">
        <pc:chgData name="Salvatore Arcidiacono" userId="8046d463-fef0-4690-bdd7-744398acfe39" providerId="ADAL" clId="{35277909-9C36-234D-9CD7-97B4542B015A}" dt="2021-12-20T10:02:33.259" v="998" actId="478"/>
        <pc:sldMkLst>
          <pc:docMk/>
          <pc:sldMk cId="1601012138" sldId="462"/>
        </pc:sldMkLst>
        <pc:grpChg chg="del">
          <ac:chgData name="Salvatore Arcidiacono" userId="8046d463-fef0-4690-bdd7-744398acfe39" providerId="ADAL" clId="{35277909-9C36-234D-9CD7-97B4542B015A}" dt="2021-12-20T10:02:33.259" v="998" actId="478"/>
          <ac:grpSpMkLst>
            <pc:docMk/>
            <pc:sldMk cId="1601012138" sldId="462"/>
            <ac:grpSpMk id="8" creationId="{FD805193-0286-EB4B-9ECF-875147754F17}"/>
          </ac:grpSpMkLst>
        </pc:grpChg>
      </pc:sldChg>
      <pc:sldChg chg="delSp modSp mod ord">
        <pc:chgData name="Salvatore Arcidiacono" userId="8046d463-fef0-4690-bdd7-744398acfe39" providerId="ADAL" clId="{35277909-9C36-234D-9CD7-97B4542B015A}" dt="2021-12-20T10:04:47.230" v="1034" actId="20578"/>
        <pc:sldMkLst>
          <pc:docMk/>
          <pc:sldMk cId="240906456" sldId="463"/>
        </pc:sldMkLst>
        <pc:spChg chg="del">
          <ac:chgData name="Salvatore Arcidiacono" userId="8046d463-fef0-4690-bdd7-744398acfe39" providerId="ADAL" clId="{35277909-9C36-234D-9CD7-97B4542B015A}" dt="2021-12-20T10:04:22.222" v="999" actId="478"/>
          <ac:spMkLst>
            <pc:docMk/>
            <pc:sldMk cId="240906456" sldId="463"/>
            <ac:spMk id="3" creationId="{00000000-0000-0000-0000-000000000000}"/>
          </ac:spMkLst>
        </pc:spChg>
        <pc:spChg chg="mod">
          <ac:chgData name="Salvatore Arcidiacono" userId="8046d463-fef0-4690-bdd7-744398acfe39" providerId="ADAL" clId="{35277909-9C36-234D-9CD7-97B4542B015A}" dt="2021-12-20T10:04:44.906" v="1033" actId="1076"/>
          <ac:spMkLst>
            <pc:docMk/>
            <pc:sldMk cId="240906456" sldId="463"/>
            <ac:spMk id="10" creationId="{00000000-0000-0000-0000-000000000000}"/>
          </ac:spMkLst>
        </pc:spChg>
        <pc:grpChg chg="del">
          <ac:chgData name="Salvatore Arcidiacono" userId="8046d463-fef0-4690-bdd7-744398acfe39" providerId="ADAL" clId="{35277909-9C36-234D-9CD7-97B4542B015A}" dt="2021-12-20T10:04:26.187" v="1000" actId="478"/>
          <ac:grpSpMkLst>
            <pc:docMk/>
            <pc:sldMk cId="240906456" sldId="463"/>
            <ac:grpSpMk id="18" creationId="{BFF3808A-5152-444E-B692-93BC594BAE39}"/>
          </ac:grpSpMkLst>
        </pc:grpChg>
      </pc:sldChg>
      <pc:sldChg chg="addSp delSp modSp del mod">
        <pc:chgData name="Salvatore Arcidiacono" userId="8046d463-fef0-4690-bdd7-744398acfe39" providerId="ADAL" clId="{35277909-9C36-234D-9CD7-97B4542B015A}" dt="2021-12-20T13:02:11.015" v="1761" actId="2696"/>
        <pc:sldMkLst>
          <pc:docMk/>
          <pc:sldMk cId="2001323601" sldId="471"/>
        </pc:sldMkLst>
        <pc:spChg chg="del mod">
          <ac:chgData name="Salvatore Arcidiacono" userId="8046d463-fef0-4690-bdd7-744398acfe39" providerId="ADAL" clId="{35277909-9C36-234D-9CD7-97B4542B015A}" dt="2021-12-20T09:47:51.792" v="628" actId="478"/>
          <ac:spMkLst>
            <pc:docMk/>
            <pc:sldMk cId="2001323601" sldId="471"/>
            <ac:spMk id="2" creationId="{00000000-0000-0000-0000-000000000000}"/>
          </ac:spMkLst>
        </pc:spChg>
        <pc:spChg chg="add mod">
          <ac:chgData name="Salvatore Arcidiacono" userId="8046d463-fef0-4690-bdd7-744398acfe39" providerId="ADAL" clId="{35277909-9C36-234D-9CD7-97B4542B015A}" dt="2021-12-20T09:30:05.091" v="401" actId="14100"/>
          <ac:spMkLst>
            <pc:docMk/>
            <pc:sldMk cId="2001323601" sldId="471"/>
            <ac:spMk id="4" creationId="{5CB85553-6CA9-B546-A863-5920FE417D3F}"/>
          </ac:spMkLst>
        </pc:spChg>
        <pc:spChg chg="add mod">
          <ac:chgData name="Salvatore Arcidiacono" userId="8046d463-fef0-4690-bdd7-744398acfe39" providerId="ADAL" clId="{35277909-9C36-234D-9CD7-97B4542B015A}" dt="2021-12-20T09:50:09.128" v="792" actId="1076"/>
          <ac:spMkLst>
            <pc:docMk/>
            <pc:sldMk cId="2001323601" sldId="471"/>
            <ac:spMk id="6" creationId="{68CBC93B-60C4-034A-B127-68AA6B2B3CA3}"/>
          </ac:spMkLst>
        </pc:spChg>
        <pc:spChg chg="add del mod">
          <ac:chgData name="Salvatore Arcidiacono" userId="8046d463-fef0-4690-bdd7-744398acfe39" providerId="ADAL" clId="{35277909-9C36-234D-9CD7-97B4542B015A}" dt="2021-12-20T09:04:14.232" v="51"/>
          <ac:spMkLst>
            <pc:docMk/>
            <pc:sldMk cId="2001323601" sldId="471"/>
            <ac:spMk id="18" creationId="{1B84B02E-7C0E-644E-B2B5-90E3EEACBB27}"/>
          </ac:spMkLst>
        </pc:spChg>
        <pc:spChg chg="add del mod">
          <ac:chgData name="Salvatore Arcidiacono" userId="8046d463-fef0-4690-bdd7-744398acfe39" providerId="ADAL" clId="{35277909-9C36-234D-9CD7-97B4542B015A}" dt="2021-12-20T09:27:10.882" v="277" actId="478"/>
          <ac:spMkLst>
            <pc:docMk/>
            <pc:sldMk cId="2001323601" sldId="471"/>
            <ac:spMk id="20" creationId="{51538DDC-AD53-3642-A542-0BA7B4120C85}"/>
          </ac:spMkLst>
        </pc:spChg>
        <pc:spChg chg="del mod">
          <ac:chgData name="Salvatore Arcidiacono" userId="8046d463-fef0-4690-bdd7-744398acfe39" providerId="ADAL" clId="{35277909-9C36-234D-9CD7-97B4542B015A}" dt="2021-12-20T09:47:39.667" v="624" actId="478"/>
          <ac:spMkLst>
            <pc:docMk/>
            <pc:sldMk cId="2001323601" sldId="471"/>
            <ac:spMk id="21" creationId="{00000000-0000-0000-0000-000000000000}"/>
          </ac:spMkLst>
        </pc:spChg>
        <pc:spChg chg="add mod">
          <ac:chgData name="Salvatore Arcidiacono" userId="8046d463-fef0-4690-bdd7-744398acfe39" providerId="ADAL" clId="{35277909-9C36-234D-9CD7-97B4542B015A}" dt="2021-12-20T09:30:01.956" v="400" actId="14100"/>
          <ac:spMkLst>
            <pc:docMk/>
            <pc:sldMk cId="2001323601" sldId="471"/>
            <ac:spMk id="22" creationId="{8A34C23A-842F-0D45-A78B-338C60B8D261}"/>
          </ac:spMkLst>
        </pc:spChg>
        <pc:spChg chg="add mod">
          <ac:chgData name="Salvatore Arcidiacono" userId="8046d463-fef0-4690-bdd7-744398acfe39" providerId="ADAL" clId="{35277909-9C36-234D-9CD7-97B4542B015A}" dt="2021-12-20T09:29:59.141" v="399" actId="20577"/>
          <ac:spMkLst>
            <pc:docMk/>
            <pc:sldMk cId="2001323601" sldId="471"/>
            <ac:spMk id="23" creationId="{7B777BDC-115B-DE41-8BF5-CE1F95EF0A8E}"/>
          </ac:spMkLst>
        </pc:spChg>
        <pc:spChg chg="add mod">
          <ac:chgData name="Salvatore Arcidiacono" userId="8046d463-fef0-4690-bdd7-744398acfe39" providerId="ADAL" clId="{35277909-9C36-234D-9CD7-97B4542B015A}" dt="2021-12-20T09:29:07.260" v="382" actId="14100"/>
          <ac:spMkLst>
            <pc:docMk/>
            <pc:sldMk cId="2001323601" sldId="471"/>
            <ac:spMk id="24" creationId="{47594000-856E-8045-A9D6-5B16573DC4D4}"/>
          </ac:spMkLst>
        </pc:spChg>
        <pc:spChg chg="add mod">
          <ac:chgData name="Salvatore Arcidiacono" userId="8046d463-fef0-4690-bdd7-744398acfe39" providerId="ADAL" clId="{35277909-9C36-234D-9CD7-97B4542B015A}" dt="2021-12-20T09:41:45.436" v="488" actId="113"/>
          <ac:spMkLst>
            <pc:docMk/>
            <pc:sldMk cId="2001323601" sldId="471"/>
            <ac:spMk id="25" creationId="{5F6C0732-9128-FA49-91D9-66C2EAEFF504}"/>
          </ac:spMkLst>
        </pc:spChg>
        <pc:spChg chg="add mod">
          <ac:chgData name="Salvatore Arcidiacono" userId="8046d463-fef0-4690-bdd7-744398acfe39" providerId="ADAL" clId="{35277909-9C36-234D-9CD7-97B4542B015A}" dt="2021-12-20T09:50:09.128" v="792" actId="1076"/>
          <ac:spMkLst>
            <pc:docMk/>
            <pc:sldMk cId="2001323601" sldId="471"/>
            <ac:spMk id="30" creationId="{F282E4E5-3579-CC42-98E3-7BA25E2A3441}"/>
          </ac:spMkLst>
        </pc:spChg>
        <pc:spChg chg="add mod">
          <ac:chgData name="Salvatore Arcidiacono" userId="8046d463-fef0-4690-bdd7-744398acfe39" providerId="ADAL" clId="{35277909-9C36-234D-9CD7-97B4542B015A}" dt="2021-12-20T09:50:09.128" v="792" actId="1076"/>
          <ac:spMkLst>
            <pc:docMk/>
            <pc:sldMk cId="2001323601" sldId="471"/>
            <ac:spMk id="31" creationId="{D55695B3-6580-474C-9546-B2444C357047}"/>
          </ac:spMkLst>
        </pc:spChg>
        <pc:spChg chg="add mod">
          <ac:chgData name="Salvatore Arcidiacono" userId="8046d463-fef0-4690-bdd7-744398acfe39" providerId="ADAL" clId="{35277909-9C36-234D-9CD7-97B4542B015A}" dt="2021-12-20T09:50:09.128" v="792" actId="1076"/>
          <ac:spMkLst>
            <pc:docMk/>
            <pc:sldMk cId="2001323601" sldId="471"/>
            <ac:spMk id="32" creationId="{F1886C91-FDA6-0847-8904-9C10845669D4}"/>
          </ac:spMkLst>
        </pc:spChg>
        <pc:spChg chg="mod">
          <ac:chgData name="Salvatore Arcidiacono" userId="8046d463-fef0-4690-bdd7-744398acfe39" providerId="ADAL" clId="{35277909-9C36-234D-9CD7-97B4542B015A}" dt="2021-12-20T09:50:13.477" v="793" actId="1076"/>
          <ac:spMkLst>
            <pc:docMk/>
            <pc:sldMk cId="2001323601" sldId="471"/>
            <ac:spMk id="38" creationId="{94D0DFFF-DFCE-C940-9C70-34DDF7413C3F}"/>
          </ac:spMkLst>
        </pc:spChg>
        <pc:spChg chg="del mod">
          <ac:chgData name="Salvatore Arcidiacono" userId="8046d463-fef0-4690-bdd7-744398acfe39" providerId="ADAL" clId="{35277909-9C36-234D-9CD7-97B4542B015A}" dt="2021-12-20T09:44:44.312" v="540" actId="478"/>
          <ac:spMkLst>
            <pc:docMk/>
            <pc:sldMk cId="2001323601" sldId="471"/>
            <ac:spMk id="39" creationId="{AAD41FD4-43B7-0D44-89AB-4AE8DFC67A1A}"/>
          </ac:spMkLst>
        </pc:spChg>
        <pc:spChg chg="del mod">
          <ac:chgData name="Salvatore Arcidiacono" userId="8046d463-fef0-4690-bdd7-744398acfe39" providerId="ADAL" clId="{35277909-9C36-234D-9CD7-97B4542B015A}" dt="2021-12-20T09:15:54.292" v="250" actId="478"/>
          <ac:spMkLst>
            <pc:docMk/>
            <pc:sldMk cId="2001323601" sldId="471"/>
            <ac:spMk id="41" creationId="{65AD7D12-37EB-C344-B01A-4D6693A22A29}"/>
          </ac:spMkLst>
        </pc:spChg>
        <pc:spChg chg="del mod">
          <ac:chgData name="Salvatore Arcidiacono" userId="8046d463-fef0-4690-bdd7-744398acfe39" providerId="ADAL" clId="{35277909-9C36-234D-9CD7-97B4542B015A}" dt="2021-12-20T09:47:50.540" v="627" actId="478"/>
          <ac:spMkLst>
            <pc:docMk/>
            <pc:sldMk cId="2001323601" sldId="471"/>
            <ac:spMk id="42" creationId="{9C15D986-66D2-C146-8786-80F6E7DC9E9A}"/>
          </ac:spMkLst>
        </pc:spChg>
        <pc:spChg chg="mod">
          <ac:chgData name="Salvatore Arcidiacono" userId="8046d463-fef0-4690-bdd7-744398acfe39" providerId="ADAL" clId="{35277909-9C36-234D-9CD7-97B4542B015A}" dt="2021-12-20T09:29:01.672" v="381" actId="1038"/>
          <ac:spMkLst>
            <pc:docMk/>
            <pc:sldMk cId="2001323601" sldId="471"/>
            <ac:spMk id="43" creationId="{FDE72309-6754-0B41-B8E0-EF12BEA817E4}"/>
          </ac:spMkLst>
        </pc:spChg>
        <pc:spChg chg="mod">
          <ac:chgData name="Salvatore Arcidiacono" userId="8046d463-fef0-4690-bdd7-744398acfe39" providerId="ADAL" clId="{35277909-9C36-234D-9CD7-97B4542B015A}" dt="2021-12-20T09:52:01.070" v="916" actId="20577"/>
          <ac:spMkLst>
            <pc:docMk/>
            <pc:sldMk cId="2001323601" sldId="471"/>
            <ac:spMk id="44" creationId="{C556EC7C-1118-C04E-938B-A9C2758683F9}"/>
          </ac:spMkLst>
        </pc:spChg>
        <pc:spChg chg="mod">
          <ac:chgData name="Salvatore Arcidiacono" userId="8046d463-fef0-4690-bdd7-744398acfe39" providerId="ADAL" clId="{35277909-9C36-234D-9CD7-97B4542B015A}" dt="2021-12-20T09:50:16.208" v="794" actId="1076"/>
          <ac:spMkLst>
            <pc:docMk/>
            <pc:sldMk cId="2001323601" sldId="471"/>
            <ac:spMk id="45" creationId="{00000000-0000-0000-0000-000000000000}"/>
          </ac:spMkLst>
        </pc:spChg>
        <pc:spChg chg="mod">
          <ac:chgData name="Salvatore Arcidiacono" userId="8046d463-fef0-4690-bdd7-744398acfe39" providerId="ADAL" clId="{35277909-9C36-234D-9CD7-97B4542B015A}" dt="2021-12-20T09:17:08.091" v="274" actId="1076"/>
          <ac:spMkLst>
            <pc:docMk/>
            <pc:sldMk cId="2001323601" sldId="471"/>
            <ac:spMk id="46" creationId="{00000000-0000-0000-0000-000000000000}"/>
          </ac:spMkLst>
        </pc:spChg>
        <pc:spChg chg="mod">
          <ac:chgData name="Salvatore Arcidiacono" userId="8046d463-fef0-4690-bdd7-744398acfe39" providerId="ADAL" clId="{35277909-9C36-234D-9CD7-97B4542B015A}" dt="2021-12-20T09:50:09.128" v="792" actId="1076"/>
          <ac:spMkLst>
            <pc:docMk/>
            <pc:sldMk cId="2001323601" sldId="471"/>
            <ac:spMk id="49" creationId="{00000000-0000-0000-0000-000000000000}"/>
          </ac:spMkLst>
        </pc:spChg>
        <pc:spChg chg="mod">
          <ac:chgData name="Salvatore Arcidiacono" userId="8046d463-fef0-4690-bdd7-744398acfe39" providerId="ADAL" clId="{35277909-9C36-234D-9CD7-97B4542B015A}" dt="2021-12-20T09:17:08.091" v="274" actId="1076"/>
          <ac:spMkLst>
            <pc:docMk/>
            <pc:sldMk cId="2001323601" sldId="471"/>
            <ac:spMk id="51" creationId="{00000000-0000-0000-0000-000000000000}"/>
          </ac:spMkLst>
        </pc:spChg>
        <pc:spChg chg="mod">
          <ac:chgData name="Salvatore Arcidiacono" userId="8046d463-fef0-4690-bdd7-744398acfe39" providerId="ADAL" clId="{35277909-9C36-234D-9CD7-97B4542B015A}" dt="2021-12-20T09:50:09.128" v="792" actId="1076"/>
          <ac:spMkLst>
            <pc:docMk/>
            <pc:sldMk cId="2001323601" sldId="471"/>
            <ac:spMk id="52" creationId="{00000000-0000-0000-0000-000000000000}"/>
          </ac:spMkLst>
        </pc:spChg>
        <pc:picChg chg="add del">
          <ac:chgData name="Salvatore Arcidiacono" userId="8046d463-fef0-4690-bdd7-744398acfe39" providerId="ADAL" clId="{35277909-9C36-234D-9CD7-97B4542B015A}" dt="2021-12-20T09:42:07.918" v="495"/>
          <ac:picMkLst>
            <pc:docMk/>
            <pc:sldMk cId="2001323601" sldId="471"/>
            <ac:picMk id="5" creationId="{6B9DBA42-2CD8-0044-99EF-5E756B6CFF2B}"/>
          </ac:picMkLst>
        </pc:picChg>
        <pc:picChg chg="del mod">
          <ac:chgData name="Salvatore Arcidiacono" userId="8046d463-fef0-4690-bdd7-744398acfe39" providerId="ADAL" clId="{35277909-9C36-234D-9CD7-97B4542B015A}" dt="2021-12-20T09:43:56.914" v="506" actId="478"/>
          <ac:picMkLst>
            <pc:docMk/>
            <pc:sldMk cId="2001323601" sldId="471"/>
            <ac:picMk id="9" creationId="{00000000-0000-0000-0000-000000000000}"/>
          </ac:picMkLst>
        </pc:picChg>
        <pc:picChg chg="add del mod">
          <ac:chgData name="Salvatore Arcidiacono" userId="8046d463-fef0-4690-bdd7-744398acfe39" providerId="ADAL" clId="{35277909-9C36-234D-9CD7-97B4542B015A}" dt="2021-12-20T09:43:56.017" v="505" actId="478"/>
          <ac:picMkLst>
            <pc:docMk/>
            <pc:sldMk cId="2001323601" sldId="471"/>
            <ac:picMk id="27" creationId="{97BAE6D2-0CB7-8C4F-A386-ED6261416F62}"/>
          </ac:picMkLst>
        </pc:picChg>
        <pc:picChg chg="add del mod">
          <ac:chgData name="Salvatore Arcidiacono" userId="8046d463-fef0-4690-bdd7-744398acfe39" providerId="ADAL" clId="{35277909-9C36-234D-9CD7-97B4542B015A}" dt="2021-12-20T09:43:57.614" v="507" actId="478"/>
          <ac:picMkLst>
            <pc:docMk/>
            <pc:sldMk cId="2001323601" sldId="471"/>
            <ac:picMk id="28" creationId="{7BA3CDA2-FAA4-084B-A0B5-A25BAE2DB55A}"/>
          </ac:picMkLst>
        </pc:picChg>
        <pc:picChg chg="del mod">
          <ac:chgData name="Salvatore Arcidiacono" userId="8046d463-fef0-4690-bdd7-744398acfe39" providerId="ADAL" clId="{35277909-9C36-234D-9CD7-97B4542B015A}" dt="2021-12-20T09:43:21.307" v="499" actId="478"/>
          <ac:picMkLst>
            <pc:docMk/>
            <pc:sldMk cId="2001323601" sldId="471"/>
            <ac:picMk id="37" creationId="{C748493C-B848-2442-8076-B5D5BF0C9704}"/>
          </ac:picMkLst>
        </pc:picChg>
        <pc:picChg chg="del mod">
          <ac:chgData name="Salvatore Arcidiacono" userId="8046d463-fef0-4690-bdd7-744398acfe39" providerId="ADAL" clId="{35277909-9C36-234D-9CD7-97B4542B015A}" dt="2021-12-20T09:42:02.258" v="492" actId="478"/>
          <ac:picMkLst>
            <pc:docMk/>
            <pc:sldMk cId="2001323601" sldId="471"/>
            <ac:picMk id="59" creationId="{00000000-0000-0000-0000-000000000000}"/>
          </ac:picMkLst>
        </pc:picChg>
      </pc:sldChg>
      <pc:sldChg chg="del">
        <pc:chgData name="Salvatore Arcidiacono" userId="8046d463-fef0-4690-bdd7-744398acfe39" providerId="ADAL" clId="{35277909-9C36-234D-9CD7-97B4542B015A}" dt="2021-12-20T13:02:11.015" v="1761" actId="2696"/>
        <pc:sldMkLst>
          <pc:docMk/>
          <pc:sldMk cId="2217376290" sldId="484"/>
        </pc:sldMkLst>
      </pc:sldChg>
      <pc:sldChg chg="del">
        <pc:chgData name="Salvatore Arcidiacono" userId="8046d463-fef0-4690-bdd7-744398acfe39" providerId="ADAL" clId="{35277909-9C36-234D-9CD7-97B4542B015A}" dt="2021-12-20T13:02:11.015" v="1761" actId="2696"/>
        <pc:sldMkLst>
          <pc:docMk/>
          <pc:sldMk cId="2389960698" sldId="488"/>
        </pc:sldMkLst>
      </pc:sldChg>
      <pc:sldChg chg="del">
        <pc:chgData name="Salvatore Arcidiacono" userId="8046d463-fef0-4690-bdd7-744398acfe39" providerId="ADAL" clId="{35277909-9C36-234D-9CD7-97B4542B015A}" dt="2021-12-20T13:02:11.015" v="1761" actId="2696"/>
        <pc:sldMkLst>
          <pc:docMk/>
          <pc:sldMk cId="3236886364" sldId="489"/>
        </pc:sldMkLst>
      </pc:sldChg>
      <pc:sldChg chg="modSp del mod">
        <pc:chgData name="Salvatore Arcidiacono" userId="8046d463-fef0-4690-bdd7-744398acfe39" providerId="ADAL" clId="{35277909-9C36-234D-9CD7-97B4542B015A}" dt="2021-12-20T13:02:11.015" v="1761" actId="2696"/>
        <pc:sldMkLst>
          <pc:docMk/>
          <pc:sldMk cId="1303437119" sldId="490"/>
        </pc:sldMkLst>
        <pc:spChg chg="mod">
          <ac:chgData name="Salvatore Arcidiacono" userId="8046d463-fef0-4690-bdd7-744398acfe39" providerId="ADAL" clId="{35277909-9C36-234D-9CD7-97B4542B015A}" dt="2021-12-20T13:00:52.927" v="1740" actId="20577"/>
          <ac:spMkLst>
            <pc:docMk/>
            <pc:sldMk cId="1303437119" sldId="490"/>
            <ac:spMk id="2" creationId="{CCA8599B-2108-EF42-A518-3A283BA6DDB3}"/>
          </ac:spMkLst>
        </pc:spChg>
        <pc:spChg chg="mod">
          <ac:chgData name="Salvatore Arcidiacono" userId="8046d463-fef0-4690-bdd7-744398acfe39" providerId="ADAL" clId="{35277909-9C36-234D-9CD7-97B4542B015A}" dt="2021-12-20T13:01:14.727" v="1760" actId="20577"/>
          <ac:spMkLst>
            <pc:docMk/>
            <pc:sldMk cId="1303437119" sldId="490"/>
            <ac:spMk id="3" creationId="{6E775F23-4006-A849-8584-C4180B3688BB}"/>
          </ac:spMkLst>
        </pc:spChg>
      </pc:sldChg>
      <pc:sldChg chg="del">
        <pc:chgData name="Salvatore Arcidiacono" userId="8046d463-fef0-4690-bdd7-744398acfe39" providerId="ADAL" clId="{35277909-9C36-234D-9CD7-97B4542B015A}" dt="2021-12-20T13:02:11.015" v="1761" actId="2696"/>
        <pc:sldMkLst>
          <pc:docMk/>
          <pc:sldMk cId="4011401648" sldId="491"/>
        </pc:sldMkLst>
      </pc:sldChg>
      <pc:sldChg chg="modSp del mod">
        <pc:chgData name="Salvatore Arcidiacono" userId="8046d463-fef0-4690-bdd7-744398acfe39" providerId="ADAL" clId="{35277909-9C36-234D-9CD7-97B4542B015A}" dt="2021-12-20T13:02:11.015" v="1761" actId="2696"/>
        <pc:sldMkLst>
          <pc:docMk/>
          <pc:sldMk cId="2772147258" sldId="492"/>
        </pc:sldMkLst>
        <pc:picChg chg="mod">
          <ac:chgData name="Salvatore Arcidiacono" userId="8046d463-fef0-4690-bdd7-744398acfe39" providerId="ADAL" clId="{35277909-9C36-234D-9CD7-97B4542B015A}" dt="2021-12-20T09:57:20.931" v="929" actId="1076"/>
          <ac:picMkLst>
            <pc:docMk/>
            <pc:sldMk cId="2772147258" sldId="492"/>
            <ac:picMk id="7" creationId="{5D252286-EDDA-E643-9FCD-2098EEFB02F7}"/>
          </ac:picMkLst>
        </pc:picChg>
      </pc:sldChg>
      <pc:sldChg chg="modSp del mod">
        <pc:chgData name="Salvatore Arcidiacono" userId="8046d463-fef0-4690-bdd7-744398acfe39" providerId="ADAL" clId="{35277909-9C36-234D-9CD7-97B4542B015A}" dt="2021-12-20T13:02:11.015" v="1761" actId="2696"/>
        <pc:sldMkLst>
          <pc:docMk/>
          <pc:sldMk cId="3285643357" sldId="493"/>
        </pc:sldMkLst>
        <pc:graphicFrameChg chg="modGraphic">
          <ac:chgData name="Salvatore Arcidiacono" userId="8046d463-fef0-4690-bdd7-744398acfe39" providerId="ADAL" clId="{35277909-9C36-234D-9CD7-97B4542B015A}" dt="2021-12-20T09:53:24.043" v="927" actId="20577"/>
          <ac:graphicFrameMkLst>
            <pc:docMk/>
            <pc:sldMk cId="3285643357" sldId="493"/>
            <ac:graphicFrameMk id="4" creationId="{87A49E83-4DB9-2B4A-94C0-0EC288670CAB}"/>
          </ac:graphicFrameMkLst>
        </pc:graphicFrameChg>
      </pc:sldChg>
      <pc:sldChg chg="del">
        <pc:chgData name="Salvatore Arcidiacono" userId="8046d463-fef0-4690-bdd7-744398acfe39" providerId="ADAL" clId="{35277909-9C36-234D-9CD7-97B4542B015A}" dt="2021-12-20T13:02:11.015" v="1761" actId="2696"/>
        <pc:sldMkLst>
          <pc:docMk/>
          <pc:sldMk cId="3275077762" sldId="496"/>
        </pc:sldMkLst>
      </pc:sldChg>
      <pc:sldChg chg="del">
        <pc:chgData name="Salvatore Arcidiacono" userId="8046d463-fef0-4690-bdd7-744398acfe39" providerId="ADAL" clId="{35277909-9C36-234D-9CD7-97B4542B015A}" dt="2021-12-20T10:01:53.247" v="995" actId="2696"/>
        <pc:sldMkLst>
          <pc:docMk/>
          <pc:sldMk cId="3706953987" sldId="497"/>
        </pc:sldMkLst>
      </pc:sldChg>
      <pc:sldChg chg="del">
        <pc:chgData name="Salvatore Arcidiacono" userId="8046d463-fef0-4690-bdd7-744398acfe39" providerId="ADAL" clId="{35277909-9C36-234D-9CD7-97B4542B015A}" dt="2021-12-20T13:02:11.015" v="1761" actId="2696"/>
        <pc:sldMkLst>
          <pc:docMk/>
          <pc:sldMk cId="3611465328" sldId="499"/>
        </pc:sldMkLst>
      </pc:sldChg>
      <pc:sldChg chg="addSp delSp modSp new del mod">
        <pc:chgData name="Salvatore Arcidiacono" userId="8046d463-fef0-4690-bdd7-744398acfe39" providerId="ADAL" clId="{35277909-9C36-234D-9CD7-97B4542B015A}" dt="2021-12-20T13:02:11.015" v="1761" actId="2696"/>
        <pc:sldMkLst>
          <pc:docMk/>
          <pc:sldMk cId="428825651" sldId="504"/>
        </pc:sldMkLst>
        <pc:spChg chg="del">
          <ac:chgData name="Salvatore Arcidiacono" userId="8046d463-fef0-4690-bdd7-744398acfe39" providerId="ADAL" clId="{35277909-9C36-234D-9CD7-97B4542B015A}" dt="2021-12-20T09:57:31.709" v="933" actId="478"/>
          <ac:spMkLst>
            <pc:docMk/>
            <pc:sldMk cId="428825651" sldId="504"/>
            <ac:spMk id="2" creationId="{C857E506-16E0-8F49-A616-22043F67BA88}"/>
          </ac:spMkLst>
        </pc:spChg>
        <pc:spChg chg="del">
          <ac:chgData name="Salvatore Arcidiacono" userId="8046d463-fef0-4690-bdd7-744398acfe39" providerId="ADAL" clId="{35277909-9C36-234D-9CD7-97B4542B015A}" dt="2021-12-20T09:57:28.636" v="931" actId="478"/>
          <ac:spMkLst>
            <pc:docMk/>
            <pc:sldMk cId="428825651" sldId="504"/>
            <ac:spMk id="3" creationId="{6AC8F74B-E068-0D43-BEEA-E8899FFBFCD3}"/>
          </ac:spMkLst>
        </pc:spChg>
        <pc:spChg chg="add del">
          <ac:chgData name="Salvatore Arcidiacono" userId="8046d463-fef0-4690-bdd7-744398acfe39" providerId="ADAL" clId="{35277909-9C36-234D-9CD7-97B4542B015A}" dt="2021-12-20T09:57:33.867" v="934" actId="478"/>
          <ac:spMkLst>
            <pc:docMk/>
            <pc:sldMk cId="428825651" sldId="504"/>
            <ac:spMk id="5" creationId="{505451DF-CCB2-D043-A6BC-FD01E7A4CABB}"/>
          </ac:spMkLst>
        </pc:spChg>
        <pc:spChg chg="add mod">
          <ac:chgData name="Salvatore Arcidiacono" userId="8046d463-fef0-4690-bdd7-744398acfe39" providerId="ADAL" clId="{35277909-9C36-234D-9CD7-97B4542B015A}" dt="2021-12-20T09:59:02.038" v="978" actId="1076"/>
          <ac:spMkLst>
            <pc:docMk/>
            <pc:sldMk cId="428825651" sldId="504"/>
            <ac:spMk id="9" creationId="{75FCFAE1-FF91-0D41-9039-39A080A1FBC6}"/>
          </ac:spMkLst>
        </pc:spChg>
        <pc:spChg chg="add mod">
          <ac:chgData name="Salvatore Arcidiacono" userId="8046d463-fef0-4690-bdd7-744398acfe39" providerId="ADAL" clId="{35277909-9C36-234D-9CD7-97B4542B015A}" dt="2021-12-20T09:58:50.177" v="959"/>
          <ac:spMkLst>
            <pc:docMk/>
            <pc:sldMk cId="428825651" sldId="504"/>
            <ac:spMk id="10" creationId="{C8CF3B13-581A-854B-812F-D4DA81A463F8}"/>
          </ac:spMkLst>
        </pc:spChg>
        <pc:picChg chg="add mod">
          <ac:chgData name="Salvatore Arcidiacono" userId="8046d463-fef0-4690-bdd7-744398acfe39" providerId="ADAL" clId="{35277909-9C36-234D-9CD7-97B4542B015A}" dt="2021-12-20T10:00:51.639" v="993" actId="167"/>
          <ac:picMkLst>
            <pc:docMk/>
            <pc:sldMk cId="428825651" sldId="504"/>
            <ac:picMk id="7" creationId="{57FFFD38-34D5-1547-ACB6-625B4B942F1A}"/>
          </ac:picMkLst>
        </pc:picChg>
        <pc:picChg chg="add mod modCrop">
          <ac:chgData name="Salvatore Arcidiacono" userId="8046d463-fef0-4690-bdd7-744398acfe39" providerId="ADAL" clId="{35277909-9C36-234D-9CD7-97B4542B015A}" dt="2021-12-20T09:58:37.162" v="945" actId="1076"/>
          <ac:picMkLst>
            <pc:docMk/>
            <pc:sldMk cId="428825651" sldId="504"/>
            <ac:picMk id="8" creationId="{0CF29E41-DEDD-8740-8F6E-D8D2C3FF1C6D}"/>
          </ac:picMkLst>
        </pc:picChg>
        <pc:picChg chg="add mod modCrop">
          <ac:chgData name="Salvatore Arcidiacono" userId="8046d463-fef0-4690-bdd7-744398acfe39" providerId="ADAL" clId="{35277909-9C36-234D-9CD7-97B4542B015A}" dt="2021-12-20T10:01:03.544" v="994" actId="1076"/>
          <ac:picMkLst>
            <pc:docMk/>
            <pc:sldMk cId="428825651" sldId="504"/>
            <ac:picMk id="16" creationId="{5E738C96-8F1B-8F43-B4BF-0BE9ADA13268}"/>
          </ac:picMkLst>
        </pc:picChg>
        <pc:cxnChg chg="add mod">
          <ac:chgData name="Salvatore Arcidiacono" userId="8046d463-fef0-4690-bdd7-744398acfe39" providerId="ADAL" clId="{35277909-9C36-234D-9CD7-97B4542B015A}" dt="2021-12-20T09:59:29.510" v="980" actId="208"/>
          <ac:cxnSpMkLst>
            <pc:docMk/>
            <pc:sldMk cId="428825651" sldId="504"/>
            <ac:cxnSpMk id="12" creationId="{1B4A3330-4B8E-DC4F-9357-97E566944956}"/>
          </ac:cxnSpMkLst>
        </pc:cxnChg>
        <pc:cxnChg chg="add mod">
          <ac:chgData name="Salvatore Arcidiacono" userId="8046d463-fef0-4690-bdd7-744398acfe39" providerId="ADAL" clId="{35277909-9C36-234D-9CD7-97B4542B015A}" dt="2021-12-20T09:59:52.660" v="983" actId="14100"/>
          <ac:cxnSpMkLst>
            <pc:docMk/>
            <pc:sldMk cId="428825651" sldId="504"/>
            <ac:cxnSpMk id="13" creationId="{CC3A3609-B43A-EF4B-BC5A-45EE1745C55C}"/>
          </ac:cxnSpMkLst>
        </pc:cxnChg>
      </pc:sldChg>
      <pc:sldChg chg="modSp new del mod">
        <pc:chgData name="Salvatore Arcidiacono" userId="8046d463-fef0-4690-bdd7-744398acfe39" providerId="ADAL" clId="{35277909-9C36-234D-9CD7-97B4542B015A}" dt="2021-12-20T13:02:11.015" v="1761" actId="2696"/>
        <pc:sldMkLst>
          <pc:docMk/>
          <pc:sldMk cId="4081926829" sldId="505"/>
        </pc:sldMkLst>
        <pc:spChg chg="mod">
          <ac:chgData name="Salvatore Arcidiacono" userId="8046d463-fef0-4690-bdd7-744398acfe39" providerId="ADAL" clId="{35277909-9C36-234D-9CD7-97B4542B015A}" dt="2021-12-20T12:53:32.706" v="1090" actId="20577"/>
          <ac:spMkLst>
            <pc:docMk/>
            <pc:sldMk cId="4081926829" sldId="505"/>
            <ac:spMk id="2" creationId="{21A4CE9B-972A-9648-8D26-6A6BA8E5D85E}"/>
          </ac:spMkLst>
        </pc:spChg>
        <pc:spChg chg="mod">
          <ac:chgData name="Salvatore Arcidiacono" userId="8046d463-fef0-4690-bdd7-744398acfe39" providerId="ADAL" clId="{35277909-9C36-234D-9CD7-97B4542B015A}" dt="2021-12-20T12:58:55.465" v="1734" actId="13926"/>
          <ac:spMkLst>
            <pc:docMk/>
            <pc:sldMk cId="4081926829" sldId="505"/>
            <ac:spMk id="3" creationId="{D143B0A3-4AA5-B048-9375-3B2CBC4DBC5A}"/>
          </ac:spMkLst>
        </pc:spChg>
      </pc:sldChg>
    </pc:docChg>
  </pc:docChgLst>
  <pc:docChgLst>
    <pc:chgData name="Salvatore Arcidiacono" userId="8046d463-fef0-4690-bdd7-744398acfe39" providerId="ADAL" clId="{AEBDB371-7B38-B647-92DA-C3EA64116ACC}"/>
    <pc:docChg chg="undo custSel addSld delSld modSld sldOrd">
      <pc:chgData name="Salvatore Arcidiacono" userId="8046d463-fef0-4690-bdd7-744398acfe39" providerId="ADAL" clId="{AEBDB371-7B38-B647-92DA-C3EA64116ACC}" dt="2021-04-26T12:14:11.202" v="36"/>
      <pc:docMkLst>
        <pc:docMk/>
      </pc:docMkLst>
      <pc:sldChg chg="add">
        <pc:chgData name="Salvatore Arcidiacono" userId="8046d463-fef0-4690-bdd7-744398acfe39" providerId="ADAL" clId="{AEBDB371-7B38-B647-92DA-C3EA64116ACC}" dt="2021-04-26T11:53:43.031" v="26"/>
        <pc:sldMkLst>
          <pc:docMk/>
          <pc:sldMk cId="798247018" sldId="309"/>
        </pc:sldMkLst>
      </pc:sldChg>
      <pc:sldChg chg="add del">
        <pc:chgData name="Salvatore Arcidiacono" userId="8046d463-fef0-4690-bdd7-744398acfe39" providerId="ADAL" clId="{AEBDB371-7B38-B647-92DA-C3EA64116ACC}" dt="2021-04-26T11:53:27.189" v="25" actId="2696"/>
        <pc:sldMkLst>
          <pc:docMk/>
          <pc:sldMk cId="2784546934" sldId="309"/>
        </pc:sldMkLst>
      </pc:sldChg>
      <pc:sldChg chg="add del">
        <pc:chgData name="Salvatore Arcidiacono" userId="8046d463-fef0-4690-bdd7-744398acfe39" providerId="ADAL" clId="{AEBDB371-7B38-B647-92DA-C3EA64116ACC}" dt="2021-04-26T11:53:27.189" v="25" actId="2696"/>
        <pc:sldMkLst>
          <pc:docMk/>
          <pc:sldMk cId="3376246383" sldId="310"/>
        </pc:sldMkLst>
      </pc:sldChg>
      <pc:sldChg chg="add">
        <pc:chgData name="Salvatore Arcidiacono" userId="8046d463-fef0-4690-bdd7-744398acfe39" providerId="ADAL" clId="{AEBDB371-7B38-B647-92DA-C3EA64116ACC}" dt="2021-04-26T11:53:43.031" v="26"/>
        <pc:sldMkLst>
          <pc:docMk/>
          <pc:sldMk cId="3740862442" sldId="310"/>
        </pc:sldMkLst>
      </pc:sldChg>
      <pc:sldChg chg="add">
        <pc:chgData name="Salvatore Arcidiacono" userId="8046d463-fef0-4690-bdd7-744398acfe39" providerId="ADAL" clId="{AEBDB371-7B38-B647-92DA-C3EA64116ACC}" dt="2021-04-26T11:53:43.031" v="26"/>
        <pc:sldMkLst>
          <pc:docMk/>
          <pc:sldMk cId="876577509" sldId="311"/>
        </pc:sldMkLst>
      </pc:sldChg>
      <pc:sldChg chg="add del">
        <pc:chgData name="Salvatore Arcidiacono" userId="8046d463-fef0-4690-bdd7-744398acfe39" providerId="ADAL" clId="{AEBDB371-7B38-B647-92DA-C3EA64116ACC}" dt="2021-04-26T11:53:27.189" v="25" actId="2696"/>
        <pc:sldMkLst>
          <pc:docMk/>
          <pc:sldMk cId="3253428071" sldId="311"/>
        </pc:sldMkLst>
      </pc:sldChg>
      <pc:sldChg chg="add del">
        <pc:chgData name="Salvatore Arcidiacono" userId="8046d463-fef0-4690-bdd7-744398acfe39" providerId="ADAL" clId="{AEBDB371-7B38-B647-92DA-C3EA64116ACC}" dt="2021-04-26T11:53:27.189" v="25" actId="2696"/>
        <pc:sldMkLst>
          <pc:docMk/>
          <pc:sldMk cId="696922270" sldId="312"/>
        </pc:sldMkLst>
      </pc:sldChg>
      <pc:sldChg chg="add">
        <pc:chgData name="Salvatore Arcidiacono" userId="8046d463-fef0-4690-bdd7-744398acfe39" providerId="ADAL" clId="{AEBDB371-7B38-B647-92DA-C3EA64116ACC}" dt="2021-04-26T11:53:43.031" v="26"/>
        <pc:sldMkLst>
          <pc:docMk/>
          <pc:sldMk cId="2751954508" sldId="312"/>
        </pc:sldMkLst>
      </pc:sldChg>
      <pc:sldChg chg="add del">
        <pc:chgData name="Salvatore Arcidiacono" userId="8046d463-fef0-4690-bdd7-744398acfe39" providerId="ADAL" clId="{AEBDB371-7B38-B647-92DA-C3EA64116ACC}" dt="2021-04-26T11:53:27.189" v="25" actId="2696"/>
        <pc:sldMkLst>
          <pc:docMk/>
          <pc:sldMk cId="1350937494" sldId="313"/>
        </pc:sldMkLst>
      </pc:sldChg>
      <pc:sldChg chg="add">
        <pc:chgData name="Salvatore Arcidiacono" userId="8046d463-fef0-4690-bdd7-744398acfe39" providerId="ADAL" clId="{AEBDB371-7B38-B647-92DA-C3EA64116ACC}" dt="2021-04-26T11:53:43.031" v="26"/>
        <pc:sldMkLst>
          <pc:docMk/>
          <pc:sldMk cId="1538158193" sldId="313"/>
        </pc:sldMkLst>
      </pc:sldChg>
      <pc:sldChg chg="add">
        <pc:chgData name="Salvatore Arcidiacono" userId="8046d463-fef0-4690-bdd7-744398acfe39" providerId="ADAL" clId="{AEBDB371-7B38-B647-92DA-C3EA64116ACC}" dt="2021-04-26T11:53:43.031" v="26"/>
        <pc:sldMkLst>
          <pc:docMk/>
          <pc:sldMk cId="1802415722" sldId="315"/>
        </pc:sldMkLst>
      </pc:sldChg>
      <pc:sldChg chg="add del">
        <pc:chgData name="Salvatore Arcidiacono" userId="8046d463-fef0-4690-bdd7-744398acfe39" providerId="ADAL" clId="{AEBDB371-7B38-B647-92DA-C3EA64116ACC}" dt="2021-04-26T11:53:27.189" v="25" actId="2696"/>
        <pc:sldMkLst>
          <pc:docMk/>
          <pc:sldMk cId="2490043449" sldId="315"/>
        </pc:sldMkLst>
      </pc:sldChg>
      <pc:sldChg chg="add del">
        <pc:chgData name="Salvatore Arcidiacono" userId="8046d463-fef0-4690-bdd7-744398acfe39" providerId="ADAL" clId="{AEBDB371-7B38-B647-92DA-C3EA64116ACC}" dt="2021-04-26T11:53:27.189" v="25" actId="2696"/>
        <pc:sldMkLst>
          <pc:docMk/>
          <pc:sldMk cId="164235520" sldId="316"/>
        </pc:sldMkLst>
      </pc:sldChg>
      <pc:sldChg chg="add">
        <pc:chgData name="Salvatore Arcidiacono" userId="8046d463-fef0-4690-bdd7-744398acfe39" providerId="ADAL" clId="{AEBDB371-7B38-B647-92DA-C3EA64116ACC}" dt="2021-04-26T11:53:43.031" v="26"/>
        <pc:sldMkLst>
          <pc:docMk/>
          <pc:sldMk cId="3843768179" sldId="316"/>
        </pc:sldMkLst>
      </pc:sldChg>
      <pc:sldChg chg="add del">
        <pc:chgData name="Salvatore Arcidiacono" userId="8046d463-fef0-4690-bdd7-744398acfe39" providerId="ADAL" clId="{AEBDB371-7B38-B647-92DA-C3EA64116ACC}" dt="2021-04-26T11:53:27.189" v="25" actId="2696"/>
        <pc:sldMkLst>
          <pc:docMk/>
          <pc:sldMk cId="924191846" sldId="340"/>
        </pc:sldMkLst>
      </pc:sldChg>
      <pc:sldChg chg="add">
        <pc:chgData name="Salvatore Arcidiacono" userId="8046d463-fef0-4690-bdd7-744398acfe39" providerId="ADAL" clId="{AEBDB371-7B38-B647-92DA-C3EA64116ACC}" dt="2021-04-26T11:53:43.031" v="26"/>
        <pc:sldMkLst>
          <pc:docMk/>
          <pc:sldMk cId="2761095938" sldId="340"/>
        </pc:sldMkLst>
      </pc:sldChg>
      <pc:sldChg chg="add">
        <pc:chgData name="Salvatore Arcidiacono" userId="8046d463-fef0-4690-bdd7-744398acfe39" providerId="ADAL" clId="{AEBDB371-7B38-B647-92DA-C3EA64116ACC}" dt="2021-04-26T11:53:43.031" v="26"/>
        <pc:sldMkLst>
          <pc:docMk/>
          <pc:sldMk cId="1004488621" sldId="341"/>
        </pc:sldMkLst>
      </pc:sldChg>
      <pc:sldChg chg="add del">
        <pc:chgData name="Salvatore Arcidiacono" userId="8046d463-fef0-4690-bdd7-744398acfe39" providerId="ADAL" clId="{AEBDB371-7B38-B647-92DA-C3EA64116ACC}" dt="2021-04-26T11:53:27.189" v="25" actId="2696"/>
        <pc:sldMkLst>
          <pc:docMk/>
          <pc:sldMk cId="1655943529" sldId="341"/>
        </pc:sldMkLst>
      </pc:sldChg>
      <pc:sldChg chg="add">
        <pc:chgData name="Salvatore Arcidiacono" userId="8046d463-fef0-4690-bdd7-744398acfe39" providerId="ADAL" clId="{AEBDB371-7B38-B647-92DA-C3EA64116ACC}" dt="2021-04-26T11:53:43.031" v="26"/>
        <pc:sldMkLst>
          <pc:docMk/>
          <pc:sldMk cId="4040362422" sldId="343"/>
        </pc:sldMkLst>
      </pc:sldChg>
      <pc:sldChg chg="add del">
        <pc:chgData name="Salvatore Arcidiacono" userId="8046d463-fef0-4690-bdd7-744398acfe39" providerId="ADAL" clId="{AEBDB371-7B38-B647-92DA-C3EA64116ACC}" dt="2021-04-26T11:53:27.189" v="25" actId="2696"/>
        <pc:sldMkLst>
          <pc:docMk/>
          <pc:sldMk cId="4244862819" sldId="343"/>
        </pc:sldMkLst>
      </pc:sldChg>
      <pc:sldChg chg="add del">
        <pc:chgData name="Salvatore Arcidiacono" userId="8046d463-fef0-4690-bdd7-744398acfe39" providerId="ADAL" clId="{AEBDB371-7B38-B647-92DA-C3EA64116ACC}" dt="2021-04-26T11:53:27.189" v="25" actId="2696"/>
        <pc:sldMkLst>
          <pc:docMk/>
          <pc:sldMk cId="2401194507" sldId="353"/>
        </pc:sldMkLst>
      </pc:sldChg>
      <pc:sldChg chg="add">
        <pc:chgData name="Salvatore Arcidiacono" userId="8046d463-fef0-4690-bdd7-744398acfe39" providerId="ADAL" clId="{AEBDB371-7B38-B647-92DA-C3EA64116ACC}" dt="2021-04-26T11:53:43.031" v="26"/>
        <pc:sldMkLst>
          <pc:docMk/>
          <pc:sldMk cId="3562450680" sldId="353"/>
        </pc:sldMkLst>
      </pc:sldChg>
      <pc:sldChg chg="del">
        <pc:chgData name="Salvatore Arcidiacono" userId="8046d463-fef0-4690-bdd7-744398acfe39" providerId="ADAL" clId="{AEBDB371-7B38-B647-92DA-C3EA64116ACC}" dt="2021-04-26T11:56:46.755" v="27" actId="2696"/>
        <pc:sldMkLst>
          <pc:docMk/>
          <pc:sldMk cId="3479270375" sldId="387"/>
        </pc:sldMkLst>
      </pc:sldChg>
      <pc:sldChg chg="add del">
        <pc:chgData name="Salvatore Arcidiacono" userId="8046d463-fef0-4690-bdd7-744398acfe39" providerId="ADAL" clId="{AEBDB371-7B38-B647-92DA-C3EA64116ACC}" dt="2021-04-26T11:57:57.777" v="32"/>
        <pc:sldMkLst>
          <pc:docMk/>
          <pc:sldMk cId="358061674" sldId="413"/>
        </pc:sldMkLst>
      </pc:sldChg>
      <pc:sldChg chg="add del ord">
        <pc:chgData name="Salvatore Arcidiacono" userId="8046d463-fef0-4690-bdd7-744398acfe39" providerId="ADAL" clId="{AEBDB371-7B38-B647-92DA-C3EA64116ACC}" dt="2021-04-26T11:58:33.984" v="35" actId="20578"/>
        <pc:sldMkLst>
          <pc:docMk/>
          <pc:sldMk cId="1541049293" sldId="413"/>
        </pc:sldMkLst>
      </pc:sldChg>
      <pc:sldChg chg="add del">
        <pc:chgData name="Salvatore Arcidiacono" userId="8046d463-fef0-4690-bdd7-744398acfe39" providerId="ADAL" clId="{AEBDB371-7B38-B647-92DA-C3EA64116ACC}" dt="2021-04-26T11:57:57.777" v="32"/>
        <pc:sldMkLst>
          <pc:docMk/>
          <pc:sldMk cId="267974710" sldId="414"/>
        </pc:sldMkLst>
      </pc:sldChg>
      <pc:sldChg chg="add del ord">
        <pc:chgData name="Salvatore Arcidiacono" userId="8046d463-fef0-4690-bdd7-744398acfe39" providerId="ADAL" clId="{AEBDB371-7B38-B647-92DA-C3EA64116ACC}" dt="2021-04-26T11:58:33.984" v="35" actId="20578"/>
        <pc:sldMkLst>
          <pc:docMk/>
          <pc:sldMk cId="626577946" sldId="414"/>
        </pc:sldMkLst>
      </pc:sldChg>
      <pc:sldChg chg="add del ord">
        <pc:chgData name="Salvatore Arcidiacono" userId="8046d463-fef0-4690-bdd7-744398acfe39" providerId="ADAL" clId="{AEBDB371-7B38-B647-92DA-C3EA64116ACC}" dt="2021-04-26T11:58:33.984" v="35" actId="20578"/>
        <pc:sldMkLst>
          <pc:docMk/>
          <pc:sldMk cId="520907512" sldId="415"/>
        </pc:sldMkLst>
      </pc:sldChg>
      <pc:sldChg chg="add del">
        <pc:chgData name="Salvatore Arcidiacono" userId="8046d463-fef0-4690-bdd7-744398acfe39" providerId="ADAL" clId="{AEBDB371-7B38-B647-92DA-C3EA64116ACC}" dt="2021-04-26T11:57:57.777" v="32"/>
        <pc:sldMkLst>
          <pc:docMk/>
          <pc:sldMk cId="3351587206" sldId="415"/>
        </pc:sldMkLst>
      </pc:sldChg>
      <pc:sldChg chg="ord">
        <pc:chgData name="Salvatore Arcidiacono" userId="8046d463-fef0-4690-bdd7-744398acfe39" providerId="ADAL" clId="{AEBDB371-7B38-B647-92DA-C3EA64116ACC}" dt="2021-04-26T11:41:13.841" v="23" actId="20578"/>
        <pc:sldMkLst>
          <pc:docMk/>
          <pc:sldMk cId="588325506" sldId="436"/>
        </pc:sldMkLst>
      </pc:sldChg>
      <pc:sldChg chg="modSp mod">
        <pc:chgData name="Salvatore Arcidiacono" userId="8046d463-fef0-4690-bdd7-744398acfe39" providerId="ADAL" clId="{AEBDB371-7B38-B647-92DA-C3EA64116ACC}" dt="2021-04-26T11:57:11.386" v="29" actId="20577"/>
        <pc:sldMkLst>
          <pc:docMk/>
          <pc:sldMk cId="1899937640" sldId="476"/>
        </pc:sldMkLst>
        <pc:spChg chg="mod">
          <ac:chgData name="Salvatore Arcidiacono" userId="8046d463-fef0-4690-bdd7-744398acfe39" providerId="ADAL" clId="{AEBDB371-7B38-B647-92DA-C3EA64116ACC}" dt="2021-04-26T11:57:11.386" v="29" actId="20577"/>
          <ac:spMkLst>
            <pc:docMk/>
            <pc:sldMk cId="1899937640" sldId="476"/>
            <ac:spMk id="3" creationId="{00000000-0000-0000-0000-000000000000}"/>
          </ac:spMkLst>
        </pc:spChg>
      </pc:sldChg>
      <pc:sldChg chg="addSp delSp modSp new mod ord">
        <pc:chgData name="Salvatore Arcidiacono" userId="8046d463-fef0-4690-bdd7-744398acfe39" providerId="ADAL" clId="{AEBDB371-7B38-B647-92DA-C3EA64116ACC}" dt="2021-04-26T11:41:13.841" v="23" actId="20578"/>
        <pc:sldMkLst>
          <pc:docMk/>
          <pc:sldMk cId="1861412298" sldId="501"/>
        </pc:sldMkLst>
        <pc:spChg chg="del">
          <ac:chgData name="Salvatore Arcidiacono" userId="8046d463-fef0-4690-bdd7-744398acfe39" providerId="ADAL" clId="{AEBDB371-7B38-B647-92DA-C3EA64116ACC}" dt="2021-04-26T11:33:42.876" v="2" actId="478"/>
          <ac:spMkLst>
            <pc:docMk/>
            <pc:sldMk cId="1861412298" sldId="501"/>
            <ac:spMk id="2" creationId="{24AB6D33-FAFB-BB45-B015-0CA9A7371A55}"/>
          </ac:spMkLst>
        </pc:spChg>
        <pc:spChg chg="del">
          <ac:chgData name="Salvatore Arcidiacono" userId="8046d463-fef0-4690-bdd7-744398acfe39" providerId="ADAL" clId="{AEBDB371-7B38-B647-92DA-C3EA64116ACC}" dt="2021-04-26T11:33:41.743" v="1" actId="478"/>
          <ac:spMkLst>
            <pc:docMk/>
            <pc:sldMk cId="1861412298" sldId="501"/>
            <ac:spMk id="3" creationId="{2A09AAAA-E57A-4D45-B533-37AE52AE6152}"/>
          </ac:spMkLst>
        </pc:spChg>
        <pc:spChg chg="add mod">
          <ac:chgData name="Salvatore Arcidiacono" userId="8046d463-fef0-4690-bdd7-744398acfe39" providerId="ADAL" clId="{AEBDB371-7B38-B647-92DA-C3EA64116ACC}" dt="2021-04-26T11:34:08.750" v="14" actId="1076"/>
          <ac:spMkLst>
            <pc:docMk/>
            <pc:sldMk cId="1861412298" sldId="501"/>
            <ac:spMk id="4" creationId="{7C9695F0-12FA-1A4A-89B9-446234872733}"/>
          </ac:spMkLst>
        </pc:spChg>
        <pc:spChg chg="add mod">
          <ac:chgData name="Salvatore Arcidiacono" userId="8046d463-fef0-4690-bdd7-744398acfe39" providerId="ADAL" clId="{AEBDB371-7B38-B647-92DA-C3EA64116ACC}" dt="2021-04-26T11:34:08.750" v="14" actId="1076"/>
          <ac:spMkLst>
            <pc:docMk/>
            <pc:sldMk cId="1861412298" sldId="501"/>
            <ac:spMk id="5" creationId="{FC31311B-0B18-1640-9C4F-52E5124F353D}"/>
          </ac:spMkLst>
        </pc:spChg>
        <pc:spChg chg="add del mod">
          <ac:chgData name="Salvatore Arcidiacono" userId="8046d463-fef0-4690-bdd7-744398acfe39" providerId="ADAL" clId="{AEBDB371-7B38-B647-92DA-C3EA64116ACC}" dt="2021-04-26T11:39:41.385" v="16"/>
          <ac:spMkLst>
            <pc:docMk/>
            <pc:sldMk cId="1861412298" sldId="501"/>
            <ac:spMk id="6" creationId="{FC37E646-6042-0B4A-83D6-EE3EAA91A5ED}"/>
          </ac:spMkLst>
        </pc:spChg>
        <pc:spChg chg="add del mod">
          <ac:chgData name="Salvatore Arcidiacono" userId="8046d463-fef0-4690-bdd7-744398acfe39" providerId="ADAL" clId="{AEBDB371-7B38-B647-92DA-C3EA64116ACC}" dt="2021-04-26T11:39:41.385" v="16"/>
          <ac:spMkLst>
            <pc:docMk/>
            <pc:sldMk cId="1861412298" sldId="501"/>
            <ac:spMk id="7" creationId="{8644AD89-7171-D144-9AA6-0A24681B3B80}"/>
          </ac:spMkLst>
        </pc:spChg>
        <pc:spChg chg="add del mod">
          <ac:chgData name="Salvatore Arcidiacono" userId="8046d463-fef0-4690-bdd7-744398acfe39" providerId="ADAL" clId="{AEBDB371-7B38-B647-92DA-C3EA64116ACC}" dt="2021-04-26T11:39:41.385" v="16"/>
          <ac:spMkLst>
            <pc:docMk/>
            <pc:sldMk cId="1861412298" sldId="501"/>
            <ac:spMk id="8" creationId="{DC2BFD39-69B0-404C-9CBB-C3647EF4D0E4}"/>
          </ac:spMkLst>
        </pc:spChg>
        <pc:spChg chg="add mod">
          <ac:chgData name="Salvatore Arcidiacono" userId="8046d463-fef0-4690-bdd7-744398acfe39" providerId="ADAL" clId="{AEBDB371-7B38-B647-92DA-C3EA64116ACC}" dt="2021-04-26T11:40:02.988" v="19" actId="167"/>
          <ac:spMkLst>
            <pc:docMk/>
            <pc:sldMk cId="1861412298" sldId="501"/>
            <ac:spMk id="10" creationId="{7363D289-088E-4743-9D68-261258D07355}"/>
          </ac:spMkLst>
        </pc:spChg>
        <pc:picChg chg="add mod">
          <ac:chgData name="Salvatore Arcidiacono" userId="8046d463-fef0-4690-bdd7-744398acfe39" providerId="ADAL" clId="{AEBDB371-7B38-B647-92DA-C3EA64116ACC}" dt="2021-04-26T11:40:19.650" v="22" actId="171"/>
          <ac:picMkLst>
            <pc:docMk/>
            <pc:sldMk cId="1861412298" sldId="501"/>
            <ac:picMk id="9" creationId="{9A37F8D8-180D-5040-9760-8B1D6804B82D}"/>
          </ac:picMkLst>
        </pc:picChg>
      </pc:sldChg>
      <pc:sldChg chg="add">
        <pc:chgData name="Salvatore Arcidiacono" userId="8046d463-fef0-4690-bdd7-744398acfe39" providerId="ADAL" clId="{AEBDB371-7B38-B647-92DA-C3EA64116ACC}" dt="2021-04-26T12:14:11.202" v="36"/>
        <pc:sldMkLst>
          <pc:docMk/>
          <pc:sldMk cId="3258511509" sldId="502"/>
        </pc:sldMkLst>
      </pc:sldChg>
      <pc:sldChg chg="add">
        <pc:chgData name="Salvatore Arcidiacono" userId="8046d463-fef0-4690-bdd7-744398acfe39" providerId="ADAL" clId="{AEBDB371-7B38-B647-92DA-C3EA64116ACC}" dt="2021-04-26T12:14:11.202" v="36"/>
        <pc:sldMkLst>
          <pc:docMk/>
          <pc:sldMk cId="860770050" sldId="50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BE3A25-A00C-B847-8F35-DFF94621C33D}" type="datetimeFigureOut">
              <a:rPr lang="it-IT" smtClean="0"/>
              <a:t>23/03/26</a:t>
            </a:fld>
            <a:endParaRPr lang="it-IT"/>
          </a:p>
        </p:txBody>
      </p:sp>
      <p:sp>
        <p:nvSpPr>
          <p:cNvPr id="4" name="Segnaposto immagine diapositiva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8CE9C5-AC4F-9B42-B8E1-B79DCD8B2635}" type="slidenum">
              <a:rPr lang="it-IT" smtClean="0"/>
              <a:t>‹N›</a:t>
            </a:fld>
            <a:endParaRPr lang="it-IT"/>
          </a:p>
        </p:txBody>
      </p:sp>
    </p:spTree>
    <p:extLst>
      <p:ext uri="{BB962C8B-B14F-4D97-AF65-F5344CB8AC3E}">
        <p14:creationId xmlns:p14="http://schemas.microsoft.com/office/powerpoint/2010/main" val="983452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fld id="{1F8CE9C5-AC4F-9B42-B8E1-B79DCD8B2635}" type="slidenum">
              <a:rPr lang="it-IT" smtClean="0"/>
              <a:t>16</a:t>
            </a:fld>
            <a:endParaRPr lang="it-IT"/>
          </a:p>
        </p:txBody>
      </p:sp>
    </p:spTree>
    <p:extLst>
      <p:ext uri="{BB962C8B-B14F-4D97-AF65-F5344CB8AC3E}">
        <p14:creationId xmlns:p14="http://schemas.microsoft.com/office/powerpoint/2010/main" val="170922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1F8CE9C5-AC4F-9B42-B8E1-B79DCD8B2635}" type="slidenum">
              <a:rPr lang="it-IT" smtClean="0"/>
              <a:t>29</a:t>
            </a:fld>
            <a:endParaRPr lang="it-IT"/>
          </a:p>
        </p:txBody>
      </p:sp>
    </p:spTree>
    <p:extLst>
      <p:ext uri="{BB962C8B-B14F-4D97-AF65-F5344CB8AC3E}">
        <p14:creationId xmlns:p14="http://schemas.microsoft.com/office/powerpoint/2010/main" val="2516595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fld id="{1F8CE9C5-AC4F-9B42-B8E1-B79DCD8B2635}" type="slidenum">
              <a:rPr lang="it-IT" smtClean="0"/>
              <a:t>47</a:t>
            </a:fld>
            <a:endParaRPr lang="it-IT"/>
          </a:p>
        </p:txBody>
      </p:sp>
    </p:spTree>
    <p:extLst>
      <p:ext uri="{BB962C8B-B14F-4D97-AF65-F5344CB8AC3E}">
        <p14:creationId xmlns:p14="http://schemas.microsoft.com/office/powerpoint/2010/main" val="318792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fld id="{1F8CE9C5-AC4F-9B42-B8E1-B79DCD8B2635}" type="slidenum">
              <a:rPr lang="it-IT" smtClean="0"/>
              <a:t>54</a:t>
            </a:fld>
            <a:endParaRPr lang="it-IT"/>
          </a:p>
        </p:txBody>
      </p:sp>
    </p:spTree>
    <p:extLst>
      <p:ext uri="{BB962C8B-B14F-4D97-AF65-F5344CB8AC3E}">
        <p14:creationId xmlns:p14="http://schemas.microsoft.com/office/powerpoint/2010/main" val="2004728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fld id="{1F8CE9C5-AC4F-9B42-B8E1-B79DCD8B2635}" type="slidenum">
              <a:rPr lang="it-IT" smtClean="0"/>
              <a:t>57</a:t>
            </a:fld>
            <a:endParaRPr lang="it-IT"/>
          </a:p>
        </p:txBody>
      </p:sp>
    </p:spTree>
    <p:extLst>
      <p:ext uri="{BB962C8B-B14F-4D97-AF65-F5344CB8AC3E}">
        <p14:creationId xmlns:p14="http://schemas.microsoft.com/office/powerpoint/2010/main" val="908131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10"/>
          </p:nvPr>
        </p:nvSpPr>
        <p:spPr/>
        <p:txBody>
          <a:bodyPr/>
          <a:lstStyle/>
          <a:p>
            <a:fld id="{1F8CE9C5-AC4F-9B42-B8E1-B79DCD8B2635}" type="slidenum">
              <a:rPr lang="it-IT" smtClean="0"/>
              <a:t>65</a:t>
            </a:fld>
            <a:endParaRPr lang="it-IT"/>
          </a:p>
        </p:txBody>
      </p:sp>
    </p:spTree>
    <p:extLst>
      <p:ext uri="{BB962C8B-B14F-4D97-AF65-F5344CB8AC3E}">
        <p14:creationId xmlns:p14="http://schemas.microsoft.com/office/powerpoint/2010/main" val="993255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BA0E7EE3-4B79-EE4C-A830-8A4C8CB51DF5}" type="slidenum">
              <a:rPr lang="it-IT" smtClean="0"/>
              <a:t>73</a:t>
            </a:fld>
            <a:endParaRPr lang="it-IT"/>
          </a:p>
        </p:txBody>
      </p:sp>
    </p:spTree>
    <p:extLst>
      <p:ext uri="{BB962C8B-B14F-4D97-AF65-F5344CB8AC3E}">
        <p14:creationId xmlns:p14="http://schemas.microsoft.com/office/powerpoint/2010/main" val="2388041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DFBD43E7-2887-C145-B1FC-9B6E76C682F7}" type="slidenum">
              <a:rPr lang="it-IT" smtClean="0"/>
              <a:t>78</a:t>
            </a:fld>
            <a:endParaRPr lang="it-IT"/>
          </a:p>
        </p:txBody>
      </p:sp>
    </p:spTree>
    <p:extLst>
      <p:ext uri="{BB962C8B-B14F-4D97-AF65-F5344CB8AC3E}">
        <p14:creationId xmlns:p14="http://schemas.microsoft.com/office/powerpoint/2010/main" val="1775577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it-IT"/>
              <a:t>Fare clic per modificare stile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86D632F3-9135-CC40-8357-4E0D681F2772}" type="datetimeFigureOut">
              <a:rPr lang="it-IT" smtClean="0"/>
              <a:t>23/03/26</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stile</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86D632F3-9135-CC40-8357-4E0D681F2772}" type="datetimeFigureOut">
              <a:rPr lang="it-IT" smtClean="0"/>
              <a:t>23/03/26</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it-IT"/>
              <a:t>Fare clic per modificare stile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86D632F3-9135-CC40-8357-4E0D681F2772}" type="datetimeFigureOut">
              <a:rPr lang="it-IT" smtClean="0"/>
              <a:t>23/03/26</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stile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86D632F3-9135-CC40-8357-4E0D681F2772}" type="datetimeFigureOut">
              <a:rPr lang="it-IT" smtClean="0"/>
              <a:t>23/03/26</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it-IT"/>
              <a:t>Fare clic per modificare stile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629842" y="2505075"/>
            <a:ext cx="3868340"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4629150" y="2505075"/>
            <a:ext cx="3887391"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86D632F3-9135-CC40-8357-4E0D681F2772}" type="datetimeFigureOut">
              <a:rPr lang="it-IT" smtClean="0"/>
              <a:t>23/03/26</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stile</a:t>
            </a:r>
            <a:endParaRPr lang="en-US" dirty="0"/>
          </a:p>
        </p:txBody>
      </p:sp>
      <p:sp>
        <p:nvSpPr>
          <p:cNvPr id="3" name="Date Placeholder 2"/>
          <p:cNvSpPr>
            <a:spLocks noGrp="1"/>
          </p:cNvSpPr>
          <p:nvPr>
            <p:ph type="dt" sz="half" idx="10"/>
          </p:nvPr>
        </p:nvSpPr>
        <p:spPr/>
        <p:txBody>
          <a:bodyPr/>
          <a:lstStyle/>
          <a:p>
            <a:fld id="{86D632F3-9135-CC40-8357-4E0D681F2772}" type="datetimeFigureOut">
              <a:rPr lang="it-IT" smtClean="0"/>
              <a:t>23/03/26</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D632F3-9135-CC40-8357-4E0D681F2772}" type="datetimeFigureOut">
              <a:rPr lang="it-IT" smtClean="0"/>
              <a:t>23/03/26</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it-IT"/>
              <a:t>Fare clic per modificare stile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86D632F3-9135-CC40-8357-4E0D681F2772}" type="datetimeFigureOut">
              <a:rPr lang="it-IT" smtClean="0"/>
              <a:t>23/03/26</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it-IT"/>
              <a:t>Fare clic per modificare stile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Trascinare l'immagine su un segnaposto o fare clic sull'icona per aggiungerla</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86D632F3-9135-CC40-8357-4E0D681F2772}" type="datetimeFigureOut">
              <a:rPr lang="it-IT" smtClean="0"/>
              <a:t>23/03/26</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stile</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86D632F3-9135-CC40-8357-4E0D681F2772}" type="datetimeFigureOut">
              <a:rPr lang="it-IT" smtClean="0"/>
              <a:t>23/03/26</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i">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it-IT"/>
              <a:t>Fare clic per modificare stile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86D632F3-9135-CC40-8357-4E0D681F2772}" type="datetimeFigureOut">
              <a:rPr lang="it-IT" smtClean="0"/>
              <a:t>23/03/26</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FAD10112-3E5C-6341-AA1E-559CC8DD0411}" type="slidenum">
              <a:rPr lang="it-IT" smtClean="0"/>
              <a:t>‹N›</a:t>
            </a:fld>
            <a:endParaRPr lang="it-IT"/>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it-IT"/>
              <a:t>Fare clic per modificare stile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D632F3-9135-CC40-8357-4E0D681F2772}" type="datetimeFigureOut">
              <a:rPr lang="it-IT" smtClean="0"/>
              <a:t>23/03/26</a:t>
            </a:fld>
            <a:endParaRPr lang="it-IT"/>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D10112-3E5C-6341-AA1E-559CC8DD0411}" type="slidenum">
              <a:rPr lang="it-IT" smtClean="0"/>
              <a:t>‹N›</a:t>
            </a:fld>
            <a:endParaRPr lang="it-IT"/>
          </a:p>
        </p:txBody>
      </p:sp>
    </p:spTree>
    <p:extLst>
      <p:ext uri="{BB962C8B-B14F-4D97-AF65-F5344CB8AC3E}">
        <p14:creationId xmlns:p14="http://schemas.microsoft.com/office/powerpoint/2010/main" val="15752448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6.png"/><Relationship Id="rId10" Type="http://schemas.openxmlformats.org/officeDocument/2006/relationships/image" Target="../media/image18.png"/><Relationship Id="rId4" Type="http://schemas.openxmlformats.org/officeDocument/2006/relationships/image" Target="../media/image13.jpeg"/><Relationship Id="rId9" Type="http://schemas.openxmlformats.org/officeDocument/2006/relationships/image" Target="../media/image17.tiff"/></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9.png"/><Relationship Id="rId4" Type="http://schemas.openxmlformats.org/officeDocument/2006/relationships/image" Target="../media/image17.tiff"/></Relationships>
</file>

<file path=ppt/slides/_rels/slide49.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53.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6.tiff"/></Relationships>
</file>

<file path=ppt/slides/_rels/slide55.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1.tiff"/><Relationship Id="rId5" Type="http://schemas.openxmlformats.org/officeDocument/2006/relationships/image" Target="../media/image50.tiff"/><Relationship Id="rId4" Type="http://schemas.openxmlformats.org/officeDocument/2006/relationships/image" Target="../media/image12.png"/></Relationships>
</file>

<file path=ppt/slides/_rels/slide58.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6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png"/><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56.png"/><Relationship Id="rId4" Type="http://schemas.openxmlformats.org/officeDocument/2006/relationships/image" Target="../media/image18.png"/></Relationships>
</file>

<file path=ppt/slides/_rels/slide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6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image" Target="../media/image68.png"/><Relationship Id="rId7" Type="http://schemas.openxmlformats.org/officeDocument/2006/relationships/image" Target="../media/image7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71.png"/><Relationship Id="rId11" Type="http://schemas.openxmlformats.org/officeDocument/2006/relationships/image" Target="../media/image76.jpeg"/><Relationship Id="rId5" Type="http://schemas.openxmlformats.org/officeDocument/2006/relationships/image" Target="../media/image70.png"/><Relationship Id="rId10" Type="http://schemas.openxmlformats.org/officeDocument/2006/relationships/image" Target="../media/image75.jpeg"/><Relationship Id="rId4" Type="http://schemas.openxmlformats.org/officeDocument/2006/relationships/image" Target="../media/image69.png"/><Relationship Id="rId9" Type="http://schemas.openxmlformats.org/officeDocument/2006/relationships/image" Target="../media/image74.jpeg"/></Relationships>
</file>

<file path=ppt/slides/_rels/slide7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a:extLst>
              <a:ext uri="{FF2B5EF4-FFF2-40B4-BE49-F238E27FC236}">
                <a16:creationId xmlns:a16="http://schemas.microsoft.com/office/drawing/2014/main" id="{4B8D4725-E7E5-CB47-BCF5-2502A24D981A}"/>
              </a:ext>
            </a:extLst>
          </p:cNvPr>
          <p:cNvSpPr/>
          <p:nvPr/>
        </p:nvSpPr>
        <p:spPr>
          <a:xfrm>
            <a:off x="0" y="-1"/>
            <a:ext cx="9144000" cy="1485363"/>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marL="14288" lvl="2" algn="ctr"/>
            <a:r>
              <a:rPr lang="it-IT" dirty="0">
                <a:latin typeface="Century Gothic" panose="020B0502020202020204" pitchFamily="34" charset="0"/>
              </a:rPr>
              <a:t>Salvatore Arcidiacono</a:t>
            </a:r>
          </a:p>
          <a:p>
            <a:pPr marL="14288" lvl="2" algn="ctr"/>
            <a:r>
              <a:rPr lang="it-IT" sz="2800" dirty="0">
                <a:latin typeface="Century Gothic" panose="020B0502020202020204" pitchFamily="34" charset="0"/>
              </a:rPr>
              <a:t>Lessicografia elettronica</a:t>
            </a:r>
            <a:endParaRPr lang="it-IT" sz="3600" dirty="0">
              <a:latin typeface="Century Gothic" panose="020B0502020202020204" pitchFamily="34" charset="0"/>
            </a:endParaRPr>
          </a:p>
        </p:txBody>
      </p:sp>
      <p:pic>
        <p:nvPicPr>
          <p:cNvPr id="7" name="Immagine 6">
            <a:extLst>
              <a:ext uri="{FF2B5EF4-FFF2-40B4-BE49-F238E27FC236}">
                <a16:creationId xmlns:a16="http://schemas.microsoft.com/office/drawing/2014/main" id="{3A11812C-6A2F-704D-BE45-30747C79856F}"/>
              </a:ext>
            </a:extLst>
          </p:cNvPr>
          <p:cNvPicPr>
            <a:picLocks noChangeAspect="1"/>
          </p:cNvPicPr>
          <p:nvPr/>
        </p:nvPicPr>
        <p:blipFill>
          <a:blip r:embed="rId2"/>
          <a:stretch>
            <a:fillRect/>
          </a:stretch>
        </p:blipFill>
        <p:spPr>
          <a:xfrm>
            <a:off x="0" y="1485362"/>
            <a:ext cx="9144000" cy="5372638"/>
          </a:xfrm>
          <a:prstGeom prst="rect">
            <a:avLst/>
          </a:prstGeom>
        </p:spPr>
      </p:pic>
    </p:spTree>
    <p:extLst>
      <p:ext uri="{BB962C8B-B14F-4D97-AF65-F5344CB8AC3E}">
        <p14:creationId xmlns:p14="http://schemas.microsoft.com/office/powerpoint/2010/main" val="2297880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B2D2C"/>
        </a:solidFill>
        <a:effectLst/>
      </p:bgPr>
    </p:bg>
    <p:spTree>
      <p:nvGrpSpPr>
        <p:cNvPr id="1" name=""/>
        <p:cNvGrpSpPr/>
        <p:nvPr/>
      </p:nvGrpSpPr>
      <p:grpSpPr>
        <a:xfrm>
          <a:off x="0" y="0"/>
          <a:ext cx="0" cy="0"/>
          <a:chOff x="0" y="0"/>
          <a:chExt cx="0" cy="0"/>
        </a:xfrm>
      </p:grpSpPr>
      <p:pic>
        <p:nvPicPr>
          <p:cNvPr id="5" name="852237-hd_1920_1080_30fps">
            <a:hlinkClick r:id="" action="ppaction://media"/>
            <a:extLst>
              <a:ext uri="{FF2B5EF4-FFF2-40B4-BE49-F238E27FC236}">
                <a16:creationId xmlns:a16="http://schemas.microsoft.com/office/drawing/2014/main" id="{42459F03-C2B5-2D60-7187-250DEB43132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768" y="2242030"/>
            <a:ext cx="9144000" cy="5143500"/>
          </a:xfrm>
          <a:prstGeom prst="rect">
            <a:avLst/>
          </a:prstGeom>
          <a:effectLst>
            <a:softEdge rad="497966"/>
          </a:effectLst>
        </p:spPr>
      </p:pic>
      <p:sp>
        <p:nvSpPr>
          <p:cNvPr id="4" name="CasellaDiTesto 3">
            <a:extLst>
              <a:ext uri="{FF2B5EF4-FFF2-40B4-BE49-F238E27FC236}">
                <a16:creationId xmlns:a16="http://schemas.microsoft.com/office/drawing/2014/main" id="{D692122D-08F5-CD51-16EC-4DCEC2101552}"/>
              </a:ext>
            </a:extLst>
          </p:cNvPr>
          <p:cNvSpPr txBox="1"/>
          <p:nvPr/>
        </p:nvSpPr>
        <p:spPr>
          <a:xfrm>
            <a:off x="502920" y="447633"/>
            <a:ext cx="8138160" cy="3170099"/>
          </a:xfrm>
          <a:prstGeom prst="rect">
            <a:avLst/>
          </a:prstGeom>
          <a:noFill/>
        </p:spPr>
        <p:txBody>
          <a:bodyPr wrap="square" rtlCol="0">
            <a:spAutoFit/>
          </a:bodyPr>
          <a:lstStyle/>
          <a:p>
            <a:pPr>
              <a:buNone/>
            </a:pPr>
            <a:r>
              <a:rPr lang="it-IT" sz="2800" dirty="0">
                <a:solidFill>
                  <a:schemeClr val="accent1">
                    <a:lumMod val="40000"/>
                    <a:lumOff val="60000"/>
                  </a:schemeClr>
                </a:solidFill>
                <a:effectLst/>
                <a:latin typeface="Century Gothic" panose="020B0502020202020204" pitchFamily="34" charset="0"/>
              </a:rPr>
              <a:t>Lessicografia elettronica e Digital Humanities</a:t>
            </a:r>
          </a:p>
          <a:p>
            <a:pPr>
              <a:buNone/>
            </a:pPr>
            <a:endParaRPr lang="it-IT" sz="2800" dirty="0">
              <a:solidFill>
                <a:schemeClr val="accent1">
                  <a:lumMod val="40000"/>
                  <a:lumOff val="60000"/>
                </a:schemeClr>
              </a:solidFill>
              <a:effectLst/>
              <a:latin typeface="Century Gothic" panose="020B0502020202020204" pitchFamily="34" charset="0"/>
            </a:endParaRPr>
          </a:p>
          <a:p>
            <a:pPr>
              <a:buNone/>
            </a:pPr>
            <a:r>
              <a:rPr lang="it-IT" dirty="0">
                <a:solidFill>
                  <a:schemeClr val="bg1"/>
                </a:solidFill>
                <a:effectLst/>
                <a:latin typeface="Century Gothic" panose="020B0502020202020204" pitchFamily="34" charset="0"/>
              </a:rPr>
              <a:t>Nelle </a:t>
            </a:r>
            <a:r>
              <a:rPr lang="it-IT" i="1" dirty="0" err="1">
                <a:solidFill>
                  <a:schemeClr val="bg1"/>
                </a:solidFill>
                <a:effectLst/>
                <a:latin typeface="Century Gothic" panose="020B0502020202020204" pitchFamily="34" charset="0"/>
              </a:rPr>
              <a:t>digital</a:t>
            </a:r>
            <a:r>
              <a:rPr lang="it-IT" i="1" dirty="0">
                <a:solidFill>
                  <a:schemeClr val="bg1"/>
                </a:solidFill>
                <a:effectLst/>
                <a:latin typeface="Century Gothic" panose="020B0502020202020204" pitchFamily="34" charset="0"/>
              </a:rPr>
              <a:t> humanities</a:t>
            </a:r>
            <a:r>
              <a:rPr lang="it-IT" dirty="0">
                <a:solidFill>
                  <a:schemeClr val="bg1"/>
                </a:solidFill>
                <a:effectLst/>
                <a:latin typeface="Century Gothic" panose="020B0502020202020204" pitchFamily="34" charset="0"/>
              </a:rPr>
              <a:t>, il contatto interdisciplinare sembra talvolta produrre più vantaggi per le discipline umanistiche</a:t>
            </a:r>
          </a:p>
          <a:p>
            <a:pPr>
              <a:buNone/>
            </a:pPr>
            <a:endParaRPr lang="it-IT" dirty="0">
              <a:solidFill>
                <a:schemeClr val="bg1"/>
              </a:solidFill>
              <a:latin typeface="Century Gothic" panose="020B0502020202020204" pitchFamily="34" charset="0"/>
            </a:endParaRPr>
          </a:p>
          <a:p>
            <a:pPr algn="just">
              <a:buNone/>
            </a:pPr>
            <a:endParaRPr lang="it-IT" dirty="0">
              <a:solidFill>
                <a:schemeClr val="bg1"/>
              </a:solidFill>
              <a:effectLst/>
              <a:latin typeface="Century Gothic" panose="020B0502020202020204" pitchFamily="34" charset="0"/>
            </a:endParaRPr>
          </a:p>
          <a:p>
            <a:pPr algn="just">
              <a:buNone/>
            </a:pPr>
            <a:r>
              <a:rPr lang="it-IT" dirty="0">
                <a:solidFill>
                  <a:schemeClr val="bg1"/>
                </a:solidFill>
                <a:effectLst/>
                <a:latin typeface="Century Gothic" panose="020B0502020202020204" pitchFamily="34" charset="0"/>
              </a:rPr>
              <a:t>Il rapporto tra lessicografia e informatica dovrebbe essere interpretato come una simbiosi propriamente detta, caratterizzata cioè da mutualismo e reciproco vantaggio.</a:t>
            </a:r>
          </a:p>
          <a:p>
            <a:endParaRPr lang="it-IT"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882438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5363312-hd_1280_720_27fps">
            <a:hlinkClick r:id="" action="ppaction://media"/>
            <a:extLst>
              <a:ext uri="{FF2B5EF4-FFF2-40B4-BE49-F238E27FC236}">
                <a16:creationId xmlns:a16="http://schemas.microsoft.com/office/drawing/2014/main" id="{C73B18E7-9299-C126-C999-2F1102637BF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 t="56756" r="-18"/>
          <a:stretch/>
        </p:blipFill>
        <p:spPr>
          <a:xfrm>
            <a:off x="6111" y="1123121"/>
            <a:ext cx="9137889" cy="2222390"/>
          </a:xfrm>
          <a:prstGeom prst="rect">
            <a:avLst/>
          </a:prstGeom>
          <a:effectLst>
            <a:softEdge rad="0"/>
          </a:effectLst>
        </p:spPr>
      </p:pic>
      <p:sp>
        <p:nvSpPr>
          <p:cNvPr id="5" name="CasellaDiTesto 4">
            <a:extLst>
              <a:ext uri="{FF2B5EF4-FFF2-40B4-BE49-F238E27FC236}">
                <a16:creationId xmlns:a16="http://schemas.microsoft.com/office/drawing/2014/main" id="{C38A2867-F6B8-34AC-0C9F-6E6590EDF1FA}"/>
              </a:ext>
            </a:extLst>
          </p:cNvPr>
          <p:cNvSpPr txBox="1"/>
          <p:nvPr/>
        </p:nvSpPr>
        <p:spPr>
          <a:xfrm>
            <a:off x="337433" y="3494598"/>
            <a:ext cx="8165990" cy="3139321"/>
          </a:xfrm>
          <a:prstGeom prst="rect">
            <a:avLst/>
          </a:prstGeom>
          <a:noFill/>
        </p:spPr>
        <p:txBody>
          <a:bodyPr wrap="square" rtlCol="0">
            <a:spAutoFit/>
          </a:bodyPr>
          <a:lstStyle/>
          <a:p>
            <a:pPr algn="ctr"/>
            <a:r>
              <a:rPr lang="it-IT" b="1" dirty="0">
                <a:solidFill>
                  <a:schemeClr val="accent1">
                    <a:lumMod val="50000"/>
                  </a:schemeClr>
                </a:solidFill>
              </a:rPr>
              <a:t>L’informatica ha manifestato precocemente il bisogno di acquisire informazione linguistica e lessicale per il trattamento automatico del linguaggio e per la realizzazione di motori di ricerca. La lessicografia ha fornito metodi e informazioni.</a:t>
            </a:r>
          </a:p>
          <a:p>
            <a:pPr algn="just"/>
            <a:endParaRPr lang="it-IT" sz="1600" dirty="0"/>
          </a:p>
          <a:p>
            <a:pPr algn="just"/>
            <a:r>
              <a:rPr lang="it-IT" sz="1600" dirty="0"/>
              <a:t>A partire dalla fine degli anni Settanta dello scorso secolo, gli editori </a:t>
            </a:r>
            <a:r>
              <a:rPr lang="it-IT" sz="1600" dirty="0" err="1"/>
              <a:t>Larousse</a:t>
            </a:r>
            <a:r>
              <a:rPr lang="it-IT" sz="1600" dirty="0"/>
              <a:t>, </a:t>
            </a:r>
            <a:r>
              <a:rPr lang="it-IT" sz="1600" dirty="0" err="1"/>
              <a:t>Éditions</a:t>
            </a:r>
            <a:r>
              <a:rPr lang="it-IT" sz="1600" dirty="0"/>
              <a:t> Le Robert, GETA e IBM, così come alcuni centri di ricerca specializzati nella lessicografia scientifica, hanno attinto informazioni dai dizionari tradizionali per popolare e commercializzare banche dati a uso di sistemi digitali. </a:t>
            </a:r>
          </a:p>
          <a:p>
            <a:pPr algn="just"/>
            <a:endParaRPr lang="it-IT" sz="1600" dirty="0"/>
          </a:p>
          <a:p>
            <a:pPr algn="just"/>
            <a:r>
              <a:rPr lang="it-IT" sz="1600" dirty="0"/>
              <a:t>Fino alla comparsa di risorse dedicate, i sottoprodotti (by-product) derivati dalla redazione dei dizionari cartacei hanno rappresentato l’unica fonte affidabile di informazione lessicale per il trattamento automatico del linguaggio naturale</a:t>
            </a:r>
          </a:p>
        </p:txBody>
      </p:sp>
      <p:sp>
        <p:nvSpPr>
          <p:cNvPr id="6" name="Rettangolo 5">
            <a:extLst>
              <a:ext uri="{FF2B5EF4-FFF2-40B4-BE49-F238E27FC236}">
                <a16:creationId xmlns:a16="http://schemas.microsoft.com/office/drawing/2014/main" id="{62DF3F5F-2A0A-84DA-0E73-D92F9506AC08}"/>
              </a:ext>
            </a:extLst>
          </p:cNvPr>
          <p:cNvSpPr/>
          <p:nvPr/>
        </p:nvSpPr>
        <p:spPr>
          <a:xfrm>
            <a:off x="-6111" y="0"/>
            <a:ext cx="9144000" cy="1123122"/>
          </a:xfrm>
          <a:prstGeom prst="rect">
            <a:avLst/>
          </a:prstGeom>
          <a:gradFill>
            <a:gsLst>
              <a:gs pos="0">
                <a:schemeClr val="dk2">
                  <a:tint val="93000"/>
                  <a:satMod val="150000"/>
                  <a:shade val="98000"/>
                  <a:lumMod val="102000"/>
                </a:schemeClr>
              </a:gs>
              <a:gs pos="100000">
                <a:schemeClr val="dk2">
                  <a:shade val="63000"/>
                  <a:satMod val="120000"/>
                </a:schemeClr>
              </a:gs>
            </a:gsLst>
          </a:gradFill>
          <a:ln/>
        </p:spPr>
        <p:style>
          <a:lnRef idx="0">
            <a:schemeClr val="accent4"/>
          </a:lnRef>
          <a:fillRef idx="1003">
            <a:schemeClr val="dk2"/>
          </a:fillRef>
          <a:effectRef idx="3">
            <a:schemeClr val="accent4"/>
          </a:effectRef>
          <a:fontRef idx="minor">
            <a:schemeClr val="lt1"/>
          </a:fontRef>
        </p:style>
        <p:txBody>
          <a:bodyPr rtlCol="0" anchor="ctr"/>
          <a:lstStyle/>
          <a:p>
            <a:pPr marL="14288" lvl="2" algn="ctr"/>
            <a:endParaRPr lang="it-IT" dirty="0">
              <a:latin typeface="Century Gothic" panose="020B0502020202020204" pitchFamily="34" charset="0"/>
            </a:endParaRPr>
          </a:p>
          <a:p>
            <a:pPr marL="14288" lvl="2" algn="ctr"/>
            <a:r>
              <a:rPr lang="it-IT" sz="2800" dirty="0">
                <a:latin typeface="Century Gothic" panose="020B0502020202020204" pitchFamily="34" charset="0"/>
              </a:rPr>
              <a:t>Lessicografia e informatica</a:t>
            </a:r>
            <a:endParaRPr lang="it-IT" sz="3600" dirty="0">
              <a:latin typeface="Century Gothic" panose="020B0502020202020204" pitchFamily="34" charset="0"/>
            </a:endParaRPr>
          </a:p>
        </p:txBody>
      </p:sp>
    </p:spTree>
    <p:extLst>
      <p:ext uri="{BB962C8B-B14F-4D97-AF65-F5344CB8AC3E}">
        <p14:creationId xmlns:p14="http://schemas.microsoft.com/office/powerpoint/2010/main" val="82916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i2.wp.com/visdom.ai/wp-content/uploads/2017/10/background.jpg"/>
          <p:cNvPicPr>
            <a:picLocks noChangeAspect="1" noChangeArrowheads="1"/>
          </p:cNvPicPr>
          <p:nvPr/>
        </p:nvPicPr>
        <p:blipFill rotWithShape="1">
          <a:blip r:embed="rId2">
            <a:extLst>
              <a:ext uri="{28A0092B-C50C-407E-A947-70E740481C1C}">
                <a14:useLocalDpi xmlns:a14="http://schemas.microsoft.com/office/drawing/2010/main" val="0"/>
              </a:ext>
            </a:extLst>
          </a:blip>
          <a:srcRect r="16667"/>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contenuto 2"/>
          <p:cNvSpPr>
            <a:spLocks noGrp="1"/>
          </p:cNvSpPr>
          <p:nvPr>
            <p:ph idx="1"/>
          </p:nvPr>
        </p:nvSpPr>
        <p:spPr>
          <a:xfrm>
            <a:off x="628650" y="563984"/>
            <a:ext cx="7886700" cy="3984867"/>
          </a:xfrm>
        </p:spPr>
        <p:txBody>
          <a:bodyPr/>
          <a:lstStyle/>
          <a:p>
            <a:pPr marL="0" indent="0">
              <a:buNone/>
            </a:pPr>
            <a:r>
              <a:rPr lang="it-IT" sz="2000" dirty="0" err="1">
                <a:solidFill>
                  <a:schemeClr val="accent1">
                    <a:lumMod val="50000"/>
                  </a:schemeClr>
                </a:solidFill>
              </a:rPr>
              <a:t>Lexicography</a:t>
            </a:r>
            <a:r>
              <a:rPr lang="it-IT" sz="2000" dirty="0">
                <a:solidFill>
                  <a:schemeClr val="accent1">
                    <a:lumMod val="50000"/>
                  </a:schemeClr>
                </a:solidFill>
              </a:rPr>
              <a:t> </a:t>
            </a:r>
            <a:r>
              <a:rPr lang="it-IT" sz="2000" dirty="0" err="1">
                <a:solidFill>
                  <a:schemeClr val="accent1">
                    <a:lumMod val="50000"/>
                  </a:schemeClr>
                </a:solidFill>
              </a:rPr>
              <a:t>covers</a:t>
            </a:r>
            <a:r>
              <a:rPr lang="it-IT" sz="2000" dirty="0">
                <a:solidFill>
                  <a:schemeClr val="accent1">
                    <a:lumMod val="50000"/>
                  </a:schemeClr>
                </a:solidFill>
              </a:rPr>
              <a:t> more </a:t>
            </a:r>
            <a:r>
              <a:rPr lang="it-IT" sz="2000" dirty="0" err="1">
                <a:solidFill>
                  <a:schemeClr val="accent1">
                    <a:lumMod val="50000"/>
                  </a:schemeClr>
                </a:solidFill>
              </a:rPr>
              <a:t>than</a:t>
            </a:r>
            <a:r>
              <a:rPr lang="it-IT" sz="2000" dirty="0">
                <a:solidFill>
                  <a:schemeClr val="accent1">
                    <a:lumMod val="50000"/>
                  </a:schemeClr>
                </a:solidFill>
              </a:rPr>
              <a:t> </a:t>
            </a:r>
            <a:r>
              <a:rPr lang="it-IT" sz="2000" dirty="0" err="1">
                <a:solidFill>
                  <a:schemeClr val="accent1">
                    <a:lumMod val="50000"/>
                  </a:schemeClr>
                </a:solidFill>
              </a:rPr>
              <a:t>four</a:t>
            </a:r>
            <a:r>
              <a:rPr lang="it-IT" sz="2000" dirty="0">
                <a:solidFill>
                  <a:schemeClr val="accent1">
                    <a:lumMod val="50000"/>
                  </a:schemeClr>
                </a:solidFill>
              </a:rPr>
              <a:t> </a:t>
            </a:r>
            <a:r>
              <a:rPr lang="it-IT" sz="2000" dirty="0" err="1">
                <a:solidFill>
                  <a:schemeClr val="accent1">
                    <a:lumMod val="50000"/>
                  </a:schemeClr>
                </a:solidFill>
              </a:rPr>
              <a:t>thousand</a:t>
            </a:r>
            <a:r>
              <a:rPr lang="it-IT" sz="2000" dirty="0">
                <a:solidFill>
                  <a:schemeClr val="accent1">
                    <a:lumMod val="50000"/>
                  </a:schemeClr>
                </a:solidFill>
              </a:rPr>
              <a:t> </a:t>
            </a:r>
            <a:r>
              <a:rPr lang="it-IT" sz="2000" dirty="0" err="1">
                <a:solidFill>
                  <a:schemeClr val="accent1">
                    <a:lumMod val="50000"/>
                  </a:schemeClr>
                </a:solidFill>
              </a:rPr>
              <a:t>years</a:t>
            </a:r>
            <a:r>
              <a:rPr lang="it-IT" sz="2000" dirty="0">
                <a:solidFill>
                  <a:schemeClr val="accent1">
                    <a:lumMod val="50000"/>
                  </a:schemeClr>
                </a:solidFill>
              </a:rPr>
              <a:t> of human cultural </a:t>
            </a:r>
            <a:r>
              <a:rPr lang="it-IT" sz="2000" dirty="0" err="1">
                <a:solidFill>
                  <a:schemeClr val="accent1">
                    <a:lumMod val="50000"/>
                  </a:schemeClr>
                </a:solidFill>
              </a:rPr>
              <a:t>history</a:t>
            </a:r>
            <a:r>
              <a:rPr lang="it-IT" sz="2000" dirty="0">
                <a:solidFill>
                  <a:schemeClr val="accent1">
                    <a:lumMod val="50000"/>
                  </a:schemeClr>
                </a:solidFill>
              </a:rPr>
              <a:t>.</a:t>
            </a:r>
          </a:p>
          <a:p>
            <a:pPr marL="0" indent="0">
              <a:buNone/>
            </a:pPr>
            <a:r>
              <a:rPr lang="it-IT" sz="2000" dirty="0" err="1">
                <a:solidFill>
                  <a:schemeClr val="accent1">
                    <a:lumMod val="50000"/>
                  </a:schemeClr>
                </a:solidFill>
              </a:rPr>
              <a:t>During</a:t>
            </a:r>
            <a:r>
              <a:rPr lang="it-IT" sz="2000" dirty="0">
                <a:solidFill>
                  <a:schemeClr val="accent1">
                    <a:lumMod val="50000"/>
                  </a:schemeClr>
                </a:solidFill>
              </a:rPr>
              <a:t> </a:t>
            </a:r>
            <a:r>
              <a:rPr lang="it-IT" sz="2000" dirty="0" err="1">
                <a:solidFill>
                  <a:schemeClr val="accent1">
                    <a:lumMod val="50000"/>
                  </a:schemeClr>
                </a:solidFill>
              </a:rPr>
              <a:t>this</a:t>
            </a:r>
            <a:r>
              <a:rPr lang="it-IT" sz="2000" dirty="0">
                <a:solidFill>
                  <a:schemeClr val="accent1">
                    <a:lumMod val="50000"/>
                  </a:schemeClr>
                </a:solidFill>
              </a:rPr>
              <a:t> long </a:t>
            </a:r>
            <a:r>
              <a:rPr lang="it-IT" sz="2000" dirty="0" err="1">
                <a:solidFill>
                  <a:schemeClr val="accent1">
                    <a:lumMod val="50000"/>
                  </a:schemeClr>
                </a:solidFill>
              </a:rPr>
              <a:t>span</a:t>
            </a:r>
            <a:r>
              <a:rPr lang="it-IT" sz="2000" dirty="0">
                <a:solidFill>
                  <a:schemeClr val="accent1">
                    <a:lumMod val="50000"/>
                  </a:schemeClr>
                </a:solidFill>
              </a:rPr>
              <a:t> of time, the production of </a:t>
            </a:r>
            <a:r>
              <a:rPr lang="it-IT" sz="2000" dirty="0" err="1">
                <a:solidFill>
                  <a:schemeClr val="accent1">
                    <a:lumMod val="50000"/>
                  </a:schemeClr>
                </a:solidFill>
              </a:rPr>
              <a:t>dictionaries</a:t>
            </a:r>
            <a:r>
              <a:rPr lang="it-IT" sz="2000" dirty="0">
                <a:solidFill>
                  <a:schemeClr val="accent1">
                    <a:lumMod val="50000"/>
                  </a:schemeClr>
                </a:solidFill>
              </a:rPr>
              <a:t> </a:t>
            </a:r>
            <a:r>
              <a:rPr lang="it-IT" sz="2000" dirty="0" err="1">
                <a:solidFill>
                  <a:schemeClr val="accent1">
                    <a:lumMod val="50000"/>
                  </a:schemeClr>
                </a:solidFill>
              </a:rPr>
              <a:t>has</a:t>
            </a:r>
            <a:r>
              <a:rPr lang="it-IT" sz="2000" dirty="0">
                <a:solidFill>
                  <a:schemeClr val="accent1">
                    <a:lumMod val="50000"/>
                  </a:schemeClr>
                </a:solidFill>
              </a:rPr>
              <a:t> </a:t>
            </a:r>
            <a:r>
              <a:rPr lang="it-IT" sz="2000" dirty="0" err="1">
                <a:solidFill>
                  <a:schemeClr val="accent1">
                    <a:lumMod val="50000"/>
                  </a:schemeClr>
                </a:solidFill>
              </a:rPr>
              <a:t>been</a:t>
            </a:r>
            <a:r>
              <a:rPr lang="it-IT" sz="2000" dirty="0">
                <a:solidFill>
                  <a:schemeClr val="accent1">
                    <a:lumMod val="50000"/>
                  </a:schemeClr>
                </a:solidFill>
              </a:rPr>
              <a:t> </a:t>
            </a:r>
            <a:r>
              <a:rPr lang="it-IT" sz="2000" dirty="0" err="1">
                <a:solidFill>
                  <a:schemeClr val="accent1">
                    <a:lumMod val="50000"/>
                  </a:schemeClr>
                </a:solidFill>
              </a:rPr>
              <a:t>dependent</a:t>
            </a:r>
            <a:r>
              <a:rPr lang="it-IT" sz="2000" dirty="0">
                <a:solidFill>
                  <a:schemeClr val="accent1">
                    <a:lumMod val="50000"/>
                  </a:schemeClr>
                </a:solidFill>
              </a:rPr>
              <a:t> on the </a:t>
            </a:r>
            <a:r>
              <a:rPr lang="it-IT" sz="2000" dirty="0" err="1">
                <a:solidFill>
                  <a:schemeClr val="accent1">
                    <a:lumMod val="50000"/>
                  </a:schemeClr>
                </a:solidFill>
              </a:rPr>
              <a:t>existing</a:t>
            </a:r>
            <a:r>
              <a:rPr lang="it-IT" sz="2000" dirty="0">
                <a:solidFill>
                  <a:schemeClr val="accent1">
                    <a:lumMod val="50000"/>
                  </a:schemeClr>
                </a:solidFill>
              </a:rPr>
              <a:t> and </a:t>
            </a:r>
            <a:r>
              <a:rPr lang="it-IT" sz="2000" dirty="0" err="1">
                <a:solidFill>
                  <a:schemeClr val="accent1">
                    <a:lumMod val="50000"/>
                  </a:schemeClr>
                </a:solidFill>
              </a:rPr>
              <a:t>changing</a:t>
            </a:r>
            <a:r>
              <a:rPr lang="it-IT" sz="2000" dirty="0">
                <a:solidFill>
                  <a:schemeClr val="accent1">
                    <a:lumMod val="50000"/>
                  </a:schemeClr>
                </a:solidFill>
              </a:rPr>
              <a:t> </a:t>
            </a:r>
            <a:r>
              <a:rPr lang="it-IT" sz="2000" dirty="0" err="1">
                <a:solidFill>
                  <a:schemeClr val="accent1">
                    <a:lumMod val="50000"/>
                  </a:schemeClr>
                </a:solidFill>
              </a:rPr>
              <a:t>material</a:t>
            </a:r>
            <a:r>
              <a:rPr lang="it-IT" sz="2000" dirty="0">
                <a:solidFill>
                  <a:schemeClr val="accent1">
                    <a:lumMod val="50000"/>
                  </a:schemeClr>
                </a:solidFill>
              </a:rPr>
              <a:t> </a:t>
            </a:r>
            <a:r>
              <a:rPr lang="it-IT" sz="2000" dirty="0" err="1">
                <a:solidFill>
                  <a:schemeClr val="accent1">
                    <a:lumMod val="50000"/>
                  </a:schemeClr>
                </a:solidFill>
              </a:rPr>
              <a:t>basis</a:t>
            </a:r>
            <a:r>
              <a:rPr lang="it-IT" sz="2000" dirty="0">
                <a:solidFill>
                  <a:schemeClr val="accent1">
                    <a:lumMod val="50000"/>
                  </a:schemeClr>
                </a:solidFill>
              </a:rPr>
              <a:t> and the </a:t>
            </a:r>
            <a:r>
              <a:rPr lang="it-IT" sz="2000" dirty="0" err="1">
                <a:solidFill>
                  <a:schemeClr val="accent1">
                    <a:lumMod val="50000"/>
                  </a:schemeClr>
                </a:solidFill>
              </a:rPr>
              <a:t>available</a:t>
            </a:r>
            <a:r>
              <a:rPr lang="it-IT" sz="2000" dirty="0">
                <a:solidFill>
                  <a:schemeClr val="accent1">
                    <a:lumMod val="50000"/>
                  </a:schemeClr>
                </a:solidFill>
              </a:rPr>
              <a:t> </a:t>
            </a:r>
            <a:r>
              <a:rPr lang="it-IT" sz="2000" dirty="0" err="1">
                <a:solidFill>
                  <a:schemeClr val="accent1">
                    <a:lumMod val="50000"/>
                  </a:schemeClr>
                </a:solidFill>
              </a:rPr>
              <a:t>technologies</a:t>
            </a:r>
            <a:r>
              <a:rPr lang="it-IT" sz="2000" dirty="0">
                <a:solidFill>
                  <a:schemeClr val="accent1">
                    <a:lumMod val="50000"/>
                  </a:schemeClr>
                </a:solidFill>
              </a:rPr>
              <a:t> and </a:t>
            </a:r>
            <a:r>
              <a:rPr lang="it-IT" sz="2000" dirty="0" err="1">
                <a:solidFill>
                  <a:schemeClr val="accent1">
                    <a:lumMod val="50000"/>
                  </a:schemeClr>
                </a:solidFill>
              </a:rPr>
              <a:t>techniques</a:t>
            </a:r>
            <a:r>
              <a:rPr lang="it-IT" sz="2000" dirty="0">
                <a:solidFill>
                  <a:schemeClr val="accent1">
                    <a:lumMod val="50000"/>
                  </a:schemeClr>
                </a:solidFill>
              </a:rPr>
              <a:t> </a:t>
            </a:r>
          </a:p>
          <a:p>
            <a:pPr marL="0" indent="0">
              <a:buNone/>
            </a:pPr>
            <a:r>
              <a:rPr lang="it-IT" sz="2400" dirty="0">
                <a:solidFill>
                  <a:schemeClr val="accent1">
                    <a:lumMod val="50000"/>
                  </a:schemeClr>
                </a:solidFill>
              </a:rPr>
              <a:t>[</a:t>
            </a:r>
            <a:r>
              <a:rPr lang="it-IT" sz="2400" dirty="0" err="1">
                <a:solidFill>
                  <a:schemeClr val="accent1">
                    <a:lumMod val="50000"/>
                  </a:schemeClr>
                </a:solidFill>
              </a:rPr>
              <a:t>clay</a:t>
            </a:r>
            <a:r>
              <a:rPr lang="it-IT" sz="2400" dirty="0">
                <a:solidFill>
                  <a:schemeClr val="accent1">
                    <a:lumMod val="50000"/>
                  </a:schemeClr>
                </a:solidFill>
              </a:rPr>
              <a:t>,  </a:t>
            </a:r>
            <a:r>
              <a:rPr lang="it-IT" sz="2400" dirty="0" err="1">
                <a:solidFill>
                  <a:schemeClr val="accent1">
                    <a:lumMod val="50000"/>
                  </a:schemeClr>
                </a:solidFill>
              </a:rPr>
              <a:t>papyrus</a:t>
            </a:r>
            <a:r>
              <a:rPr lang="it-IT" sz="2400" dirty="0">
                <a:solidFill>
                  <a:schemeClr val="accent1">
                    <a:lumMod val="50000"/>
                  </a:schemeClr>
                </a:solidFill>
              </a:rPr>
              <a:t>/</a:t>
            </a:r>
            <a:r>
              <a:rPr lang="it-IT" sz="2400" dirty="0" err="1">
                <a:solidFill>
                  <a:schemeClr val="accent1">
                    <a:lumMod val="50000"/>
                  </a:schemeClr>
                </a:solidFill>
              </a:rPr>
              <a:t>paper</a:t>
            </a:r>
            <a:r>
              <a:rPr lang="it-IT" sz="2400" dirty="0">
                <a:solidFill>
                  <a:schemeClr val="accent1">
                    <a:lumMod val="50000"/>
                  </a:schemeClr>
                </a:solidFill>
              </a:rPr>
              <a:t> and </a:t>
            </a:r>
            <a:r>
              <a:rPr lang="it-IT" sz="2400" dirty="0" err="1">
                <a:solidFill>
                  <a:schemeClr val="accent1">
                    <a:lumMod val="50000"/>
                  </a:schemeClr>
                </a:solidFill>
              </a:rPr>
              <a:t>digital</a:t>
            </a:r>
            <a:r>
              <a:rPr lang="it-IT" sz="2400" dirty="0">
                <a:solidFill>
                  <a:schemeClr val="accent1">
                    <a:lumMod val="50000"/>
                  </a:schemeClr>
                </a:solidFill>
              </a:rPr>
              <a:t>]</a:t>
            </a:r>
          </a:p>
          <a:p>
            <a:pPr marL="0" indent="0">
              <a:buNone/>
            </a:pPr>
            <a:endParaRPr lang="it-IT" sz="600" dirty="0">
              <a:solidFill>
                <a:schemeClr val="accent1">
                  <a:lumMod val="50000"/>
                </a:schemeClr>
              </a:solidFill>
            </a:endParaRPr>
          </a:p>
          <a:p>
            <a:pPr marL="0" indent="0">
              <a:buNone/>
            </a:pPr>
            <a:r>
              <a:rPr lang="it-IT" sz="1800" dirty="0" err="1">
                <a:solidFill>
                  <a:schemeClr val="accent1">
                    <a:lumMod val="50000"/>
                  </a:schemeClr>
                </a:solidFill>
              </a:rPr>
              <a:t>which</a:t>
            </a:r>
            <a:r>
              <a:rPr lang="it-IT" sz="1800" dirty="0">
                <a:solidFill>
                  <a:schemeClr val="accent1">
                    <a:lumMod val="50000"/>
                  </a:schemeClr>
                </a:solidFill>
              </a:rPr>
              <a:t> </a:t>
            </a:r>
            <a:r>
              <a:rPr lang="it-IT" sz="1800" dirty="0" err="1">
                <a:solidFill>
                  <a:schemeClr val="accent1">
                    <a:lumMod val="50000"/>
                  </a:schemeClr>
                </a:solidFill>
              </a:rPr>
              <a:t>have</a:t>
            </a:r>
            <a:r>
              <a:rPr lang="it-IT" sz="1800" dirty="0">
                <a:solidFill>
                  <a:schemeClr val="accent1">
                    <a:lumMod val="50000"/>
                  </a:schemeClr>
                </a:solidFill>
              </a:rPr>
              <a:t> </a:t>
            </a:r>
            <a:r>
              <a:rPr lang="it-IT" sz="1800" dirty="0" err="1">
                <a:solidFill>
                  <a:schemeClr val="accent1">
                    <a:lumMod val="50000"/>
                  </a:schemeClr>
                </a:solidFill>
              </a:rPr>
              <a:t>strongly</a:t>
            </a:r>
            <a:r>
              <a:rPr lang="it-IT" sz="1800" dirty="0">
                <a:solidFill>
                  <a:schemeClr val="accent1">
                    <a:lumMod val="50000"/>
                  </a:schemeClr>
                </a:solidFill>
              </a:rPr>
              <a:t> </a:t>
            </a:r>
            <a:r>
              <a:rPr lang="it-IT" sz="1800" dirty="0" err="1">
                <a:solidFill>
                  <a:schemeClr val="accent1">
                    <a:lumMod val="50000"/>
                  </a:schemeClr>
                </a:solidFill>
              </a:rPr>
              <a:t>influenced</a:t>
            </a:r>
            <a:r>
              <a:rPr lang="it-IT" sz="1800" dirty="0">
                <a:solidFill>
                  <a:schemeClr val="accent1">
                    <a:lumMod val="50000"/>
                  </a:schemeClr>
                </a:solidFill>
              </a:rPr>
              <a:t> </a:t>
            </a:r>
            <a:r>
              <a:rPr lang="it-IT" sz="1800" dirty="0" err="1">
                <a:solidFill>
                  <a:schemeClr val="accent1">
                    <a:lumMod val="50000"/>
                  </a:schemeClr>
                </a:solidFill>
              </a:rPr>
              <a:t>both</a:t>
            </a:r>
            <a:endParaRPr lang="it-IT" sz="1800" dirty="0">
              <a:solidFill>
                <a:schemeClr val="accent1">
                  <a:lumMod val="50000"/>
                </a:schemeClr>
              </a:solidFill>
            </a:endParaRPr>
          </a:p>
          <a:p>
            <a:pPr marL="0" indent="0">
              <a:buNone/>
            </a:pPr>
            <a:r>
              <a:rPr lang="it-IT" sz="2400" dirty="0">
                <a:solidFill>
                  <a:schemeClr val="accent1">
                    <a:lumMod val="50000"/>
                  </a:schemeClr>
                </a:solidFill>
              </a:rPr>
              <a:t>[A] the compilation </a:t>
            </a:r>
            <a:r>
              <a:rPr lang="it-IT" sz="2400" dirty="0" err="1">
                <a:solidFill>
                  <a:schemeClr val="accent1">
                    <a:lumMod val="50000"/>
                  </a:schemeClr>
                </a:solidFill>
              </a:rPr>
              <a:t>process</a:t>
            </a:r>
            <a:r>
              <a:rPr lang="it-IT" sz="2400" dirty="0">
                <a:solidFill>
                  <a:schemeClr val="accent1">
                    <a:lumMod val="50000"/>
                  </a:schemeClr>
                </a:solidFill>
              </a:rPr>
              <a:t> and </a:t>
            </a:r>
          </a:p>
          <a:p>
            <a:pPr marL="0" indent="0">
              <a:buNone/>
            </a:pPr>
            <a:r>
              <a:rPr lang="it-IT" sz="2400" dirty="0">
                <a:solidFill>
                  <a:schemeClr val="accent1">
                    <a:lumMod val="50000"/>
                  </a:schemeClr>
                </a:solidFill>
              </a:rPr>
              <a:t>[B] the format and </a:t>
            </a:r>
            <a:r>
              <a:rPr lang="it-IT" sz="2400" dirty="0" err="1">
                <a:solidFill>
                  <a:schemeClr val="accent1">
                    <a:lumMod val="50000"/>
                  </a:schemeClr>
                </a:solidFill>
              </a:rPr>
              <a:t>shape</a:t>
            </a:r>
            <a:r>
              <a:rPr lang="it-IT" sz="2400" dirty="0">
                <a:solidFill>
                  <a:schemeClr val="accent1">
                    <a:lumMod val="50000"/>
                  </a:schemeClr>
                </a:solidFill>
              </a:rPr>
              <a:t> of the </a:t>
            </a:r>
            <a:r>
              <a:rPr lang="it-IT" sz="2400" dirty="0" err="1">
                <a:solidFill>
                  <a:schemeClr val="accent1">
                    <a:lumMod val="50000"/>
                  </a:schemeClr>
                </a:solidFill>
              </a:rPr>
              <a:t>final</a:t>
            </a:r>
            <a:r>
              <a:rPr lang="it-IT" sz="2400" dirty="0">
                <a:solidFill>
                  <a:schemeClr val="accent1">
                    <a:lumMod val="50000"/>
                  </a:schemeClr>
                </a:solidFill>
              </a:rPr>
              <a:t> </a:t>
            </a:r>
            <a:r>
              <a:rPr lang="it-IT" sz="2400" dirty="0" err="1">
                <a:solidFill>
                  <a:schemeClr val="accent1">
                    <a:lumMod val="50000"/>
                  </a:schemeClr>
                </a:solidFill>
              </a:rPr>
              <a:t>product</a:t>
            </a:r>
            <a:endParaRPr lang="it-IT" sz="2400" dirty="0">
              <a:solidFill>
                <a:schemeClr val="accent1">
                  <a:lumMod val="50000"/>
                </a:schemeClr>
              </a:solidFill>
            </a:endParaRPr>
          </a:p>
        </p:txBody>
      </p:sp>
      <p:sp>
        <p:nvSpPr>
          <p:cNvPr id="4" name="Rettangolo 3">
            <a:extLst>
              <a:ext uri="{FF2B5EF4-FFF2-40B4-BE49-F238E27FC236}">
                <a16:creationId xmlns:a16="http://schemas.microsoft.com/office/drawing/2014/main" id="{7538B6E7-19AA-FE4E-80D7-F76EB9C7501C}"/>
              </a:ext>
            </a:extLst>
          </p:cNvPr>
          <p:cNvSpPr/>
          <p:nvPr/>
        </p:nvSpPr>
        <p:spPr>
          <a:xfrm>
            <a:off x="628650" y="4799575"/>
            <a:ext cx="8077181" cy="1012574"/>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it-IT" dirty="0"/>
              <a:t>The </a:t>
            </a:r>
            <a:r>
              <a:rPr lang="it-IT" dirty="0" err="1"/>
              <a:t>introduction</a:t>
            </a:r>
            <a:r>
              <a:rPr lang="it-IT" dirty="0"/>
              <a:t> of new </a:t>
            </a:r>
            <a:r>
              <a:rPr lang="it-IT" dirty="0" err="1"/>
              <a:t>tools</a:t>
            </a:r>
            <a:r>
              <a:rPr lang="it-IT" dirty="0"/>
              <a:t> and </a:t>
            </a:r>
            <a:r>
              <a:rPr lang="it-IT" dirty="0" err="1"/>
              <a:t>platforms</a:t>
            </a:r>
            <a:r>
              <a:rPr lang="it-IT" dirty="0"/>
              <a:t> </a:t>
            </a:r>
            <a:r>
              <a:rPr lang="it-IT" dirty="0" err="1"/>
              <a:t>has</a:t>
            </a:r>
            <a:r>
              <a:rPr lang="it-IT" dirty="0"/>
              <a:t> in </a:t>
            </a:r>
            <a:r>
              <a:rPr lang="it-IT" dirty="0" err="1"/>
              <a:t>all</a:t>
            </a:r>
            <a:r>
              <a:rPr lang="it-IT" dirty="0"/>
              <a:t> </a:t>
            </a:r>
            <a:r>
              <a:rPr lang="it-IT" dirty="0" err="1"/>
              <a:t>cases</a:t>
            </a:r>
            <a:r>
              <a:rPr lang="it-IT" dirty="0"/>
              <a:t> </a:t>
            </a:r>
            <a:r>
              <a:rPr lang="it-IT" dirty="0" err="1"/>
              <a:t>represented</a:t>
            </a:r>
            <a:r>
              <a:rPr lang="it-IT" dirty="0"/>
              <a:t> disruptive </a:t>
            </a:r>
            <a:r>
              <a:rPr lang="it-IT" dirty="0" err="1"/>
              <a:t>technologies</a:t>
            </a:r>
            <a:r>
              <a:rPr lang="it-IT" dirty="0"/>
              <a:t> with </a:t>
            </a:r>
            <a:r>
              <a:rPr lang="it-IT" dirty="0" err="1"/>
              <a:t>huge</a:t>
            </a:r>
            <a:r>
              <a:rPr lang="it-IT" dirty="0"/>
              <a:t> </a:t>
            </a:r>
            <a:r>
              <a:rPr lang="it-IT" dirty="0" err="1"/>
              <a:t>consequences</a:t>
            </a:r>
            <a:r>
              <a:rPr lang="it-IT" dirty="0"/>
              <a:t> for </a:t>
            </a:r>
            <a:r>
              <a:rPr lang="it-IT" dirty="0" err="1"/>
              <a:t>lexicography</a:t>
            </a:r>
            <a:r>
              <a:rPr lang="it-IT" dirty="0"/>
              <a:t>.</a:t>
            </a:r>
          </a:p>
        </p:txBody>
      </p:sp>
      <p:sp>
        <p:nvSpPr>
          <p:cNvPr id="5" name="CasellaDiTesto 4"/>
          <p:cNvSpPr txBox="1"/>
          <p:nvPr/>
        </p:nvSpPr>
        <p:spPr>
          <a:xfrm>
            <a:off x="6445532" y="6062873"/>
            <a:ext cx="2260299" cy="369332"/>
          </a:xfrm>
          <a:prstGeom prst="rect">
            <a:avLst/>
          </a:prstGeom>
          <a:noFill/>
        </p:spPr>
        <p:txBody>
          <a:bodyPr wrap="none" rtlCol="0">
            <a:spAutoFit/>
          </a:bodyPr>
          <a:lstStyle/>
          <a:p>
            <a:r>
              <a:rPr lang="it-IT" dirty="0" err="1">
                <a:solidFill>
                  <a:schemeClr val="accent1">
                    <a:lumMod val="50000"/>
                  </a:schemeClr>
                </a:solidFill>
              </a:rPr>
              <a:t>Gouws</a:t>
            </a:r>
            <a:r>
              <a:rPr lang="it-IT" dirty="0">
                <a:solidFill>
                  <a:schemeClr val="accent1">
                    <a:lumMod val="50000"/>
                  </a:schemeClr>
                </a:solidFill>
              </a:rPr>
              <a:t> (2016: 389-90)</a:t>
            </a:r>
          </a:p>
        </p:txBody>
      </p:sp>
    </p:spTree>
    <p:extLst>
      <p:ext uri="{BB962C8B-B14F-4D97-AF65-F5344CB8AC3E}">
        <p14:creationId xmlns:p14="http://schemas.microsoft.com/office/powerpoint/2010/main" val="1899937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s://i2.wp.com/visdom.ai/wp-content/uploads/2017/10/background.jpg"/>
          <p:cNvPicPr>
            <a:picLocks noChangeAspect="1" noChangeArrowheads="1"/>
          </p:cNvPicPr>
          <p:nvPr/>
        </p:nvPicPr>
        <p:blipFill rotWithShape="1">
          <a:blip r:embed="rId2">
            <a:extLst>
              <a:ext uri="{28A0092B-C50C-407E-A947-70E740481C1C}">
                <a14:useLocalDpi xmlns:a14="http://schemas.microsoft.com/office/drawing/2010/main" val="0"/>
              </a:ext>
            </a:extLst>
          </a:blip>
          <a:srcRect r="16667"/>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Immagine 6">
            <a:extLst>
              <a:ext uri="{FF2B5EF4-FFF2-40B4-BE49-F238E27FC236}">
                <a16:creationId xmlns:a16="http://schemas.microsoft.com/office/drawing/2014/main" id="{3A11812C-6A2F-704D-BE45-30747C79856F}"/>
              </a:ext>
            </a:extLst>
          </p:cNvPr>
          <p:cNvPicPr>
            <a:picLocks noChangeAspect="1"/>
          </p:cNvPicPr>
          <p:nvPr/>
        </p:nvPicPr>
        <p:blipFill rotWithShape="1">
          <a:blip r:embed="rId3"/>
          <a:srcRect t="-13056"/>
          <a:stretch/>
        </p:blipFill>
        <p:spPr>
          <a:xfrm>
            <a:off x="4589953" y="3832878"/>
            <a:ext cx="4554047" cy="3025122"/>
          </a:xfrm>
          <a:prstGeom prst="rect">
            <a:avLst/>
          </a:prstGeom>
          <a:ln>
            <a:noFill/>
          </a:ln>
          <a:effectLst>
            <a:softEdge rad="31750"/>
          </a:effectLst>
        </p:spPr>
      </p:pic>
      <p:sp>
        <p:nvSpPr>
          <p:cNvPr id="2" name="CasellaDiTesto 1"/>
          <p:cNvSpPr txBox="1"/>
          <p:nvPr/>
        </p:nvSpPr>
        <p:spPr>
          <a:xfrm>
            <a:off x="361508" y="387584"/>
            <a:ext cx="8272130" cy="2554545"/>
          </a:xfrm>
          <a:prstGeom prst="rect">
            <a:avLst/>
          </a:prstGeom>
          <a:noFill/>
        </p:spPr>
        <p:txBody>
          <a:bodyPr wrap="square" rtlCol="0">
            <a:spAutoFit/>
          </a:bodyPr>
          <a:lstStyle/>
          <a:p>
            <a:pPr algn="just"/>
            <a:r>
              <a:rPr lang="it-IT" sz="2000" dirty="0"/>
              <a:t>Mi sembra che la lessicografia storica sia oggi potenzialmente molto più importante di quanto questa non lo fosse in passato. […]</a:t>
            </a:r>
          </a:p>
          <a:p>
            <a:pPr algn="just"/>
            <a:endParaRPr lang="it-IT" sz="2000" dirty="0"/>
          </a:p>
          <a:p>
            <a:pPr algn="just"/>
            <a:r>
              <a:rPr lang="it-IT" sz="2000" dirty="0"/>
              <a:t>Mentre in passato il dizionario era essenzialmente uno strumento per cercare informazioni riguardo a una precisa parola […] grazie alla tecnologia, i vocabolari storici possono essere considerati come portali per l’accesso all’intero sistema della lingua, e in generale al mondo dell’informazione e della conoscenza.</a:t>
            </a:r>
            <a:endParaRPr lang="it-IT" dirty="0"/>
          </a:p>
        </p:txBody>
      </p:sp>
      <p:pic>
        <p:nvPicPr>
          <p:cNvPr id="4" name="Picture 2" descr="Immagine correlata"/>
          <p:cNvPicPr>
            <a:picLocks noChangeAspect="1" noChangeArrowheads="1"/>
          </p:cNvPicPr>
          <p:nvPr/>
        </p:nvPicPr>
        <p:blipFill rotWithShape="1">
          <a:blip r:embed="rId4">
            <a:extLst>
              <a:ext uri="{28A0092B-C50C-407E-A947-70E740481C1C}">
                <a14:useLocalDpi xmlns:a14="http://schemas.microsoft.com/office/drawing/2010/main" val="0"/>
              </a:ext>
            </a:extLst>
          </a:blip>
          <a:srcRect t="13160"/>
          <a:stretch/>
        </p:blipFill>
        <p:spPr bwMode="auto">
          <a:xfrm>
            <a:off x="3068823" y="5067592"/>
            <a:ext cx="2857500" cy="19024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http://www.dada.eu/wp-content/uploads/2016/03/ProductIcon_Domain.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68139" y="4555713"/>
            <a:ext cx="1122499" cy="1023758"/>
          </a:xfrm>
          <a:prstGeom prst="rect">
            <a:avLst/>
          </a:prstGeom>
          <a:noFill/>
          <a:extLst>
            <a:ext uri="{909E8E84-426E-40DD-AFC4-6F175D3DCCD1}">
              <a14:hiddenFill xmlns:a14="http://schemas.microsoft.com/office/drawing/2010/main">
                <a:solidFill>
                  <a:srgbClr val="FFFFFF"/>
                </a:solidFill>
              </a14:hiddenFill>
            </a:ext>
          </a:extLst>
        </p:spPr>
      </p:pic>
      <p:sp>
        <p:nvSpPr>
          <p:cNvPr id="6" name="Rettangolo 5">
            <a:extLst>
              <a:ext uri="{FF2B5EF4-FFF2-40B4-BE49-F238E27FC236}">
                <a16:creationId xmlns:a16="http://schemas.microsoft.com/office/drawing/2014/main" id="{7538B6E7-19AA-FE4E-80D7-F76EB9C7501C}"/>
              </a:ext>
            </a:extLst>
          </p:cNvPr>
          <p:cNvSpPr/>
          <p:nvPr/>
        </p:nvSpPr>
        <p:spPr>
          <a:xfrm>
            <a:off x="458982" y="3017556"/>
            <a:ext cx="8077181" cy="815322"/>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it-IT"/>
              <a:t>La parola cercata su un dizionario non rappresenterebbe più la fine di una ricerca, ma soltanto l’inizio.</a:t>
            </a:r>
          </a:p>
        </p:txBody>
      </p:sp>
      <p:sp>
        <p:nvSpPr>
          <p:cNvPr id="3" name="CasellaDiTesto 2"/>
          <p:cNvSpPr txBox="1"/>
          <p:nvPr/>
        </p:nvSpPr>
        <p:spPr>
          <a:xfrm>
            <a:off x="361508" y="4115907"/>
            <a:ext cx="1644103" cy="369332"/>
          </a:xfrm>
          <a:prstGeom prst="rect">
            <a:avLst/>
          </a:prstGeom>
          <a:noFill/>
        </p:spPr>
        <p:txBody>
          <a:bodyPr wrap="none" rtlCol="0">
            <a:spAutoFit/>
          </a:bodyPr>
          <a:lstStyle/>
          <a:p>
            <a:pPr algn="r"/>
            <a:r>
              <a:rPr lang="it-IT"/>
              <a:t>(</a:t>
            </a:r>
            <a:r>
              <a:rPr lang="it-IT" dirty="0"/>
              <a:t>Simpson </a:t>
            </a:r>
            <a:r>
              <a:rPr lang="it-IT"/>
              <a:t>2013)</a:t>
            </a:r>
            <a:endParaRPr lang="it-IT" dirty="0"/>
          </a:p>
        </p:txBody>
      </p:sp>
    </p:spTree>
    <p:extLst>
      <p:ext uri="{BB962C8B-B14F-4D97-AF65-F5344CB8AC3E}">
        <p14:creationId xmlns:p14="http://schemas.microsoft.com/office/powerpoint/2010/main" val="324671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986910AB-6FEA-AA4B-BBCD-29BCAD7B373A}"/>
              </a:ext>
            </a:extLst>
          </p:cNvPr>
          <p:cNvSpPr/>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9" name="Immagine 8">
            <a:extLst>
              <a:ext uri="{FF2B5EF4-FFF2-40B4-BE49-F238E27FC236}">
                <a16:creationId xmlns:a16="http://schemas.microsoft.com/office/drawing/2014/main" id="{3205C478-48AF-4D46-BFB5-318311D95F5B}"/>
              </a:ext>
            </a:extLst>
          </p:cNvPr>
          <p:cNvPicPr>
            <a:picLocks noChangeAspect="1"/>
          </p:cNvPicPr>
          <p:nvPr/>
        </p:nvPicPr>
        <p:blipFill rotWithShape="1">
          <a:blip r:embed="rId2">
            <a:extLst>
              <a:ext uri="{28A0092B-C50C-407E-A947-70E740481C1C}">
                <a14:useLocalDpi xmlns:a14="http://schemas.microsoft.com/office/drawing/2010/main" val="0"/>
              </a:ext>
            </a:extLst>
          </a:blip>
          <a:srcRect b="33598"/>
          <a:stretch/>
        </p:blipFill>
        <p:spPr>
          <a:xfrm>
            <a:off x="0" y="2844809"/>
            <a:ext cx="9144000" cy="4013191"/>
          </a:xfrm>
          <a:prstGeom prst="rect">
            <a:avLst/>
          </a:prstGeom>
        </p:spPr>
      </p:pic>
      <p:sp>
        <p:nvSpPr>
          <p:cNvPr id="8" name="Rettangolo 7">
            <a:extLst>
              <a:ext uri="{FF2B5EF4-FFF2-40B4-BE49-F238E27FC236}">
                <a16:creationId xmlns:a16="http://schemas.microsoft.com/office/drawing/2014/main" id="{7538B6E7-19AA-FE4E-80D7-F76EB9C7501C}"/>
              </a:ext>
            </a:extLst>
          </p:cNvPr>
          <p:cNvSpPr/>
          <p:nvPr/>
        </p:nvSpPr>
        <p:spPr>
          <a:xfrm>
            <a:off x="858475" y="897553"/>
            <a:ext cx="3117737" cy="630339"/>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it-IT">
                <a:solidFill>
                  <a:schemeClr val="bg1"/>
                </a:solidFill>
              </a:rPr>
              <a:t>Definizione</a:t>
            </a:r>
            <a:endParaRPr lang="it-IT" dirty="0">
              <a:solidFill>
                <a:schemeClr val="bg1"/>
              </a:solidFill>
            </a:endParaRPr>
          </a:p>
        </p:txBody>
      </p:sp>
      <p:sp>
        <p:nvSpPr>
          <p:cNvPr id="2" name="CasellaDiTesto 1">
            <a:extLst>
              <a:ext uri="{FF2B5EF4-FFF2-40B4-BE49-F238E27FC236}">
                <a16:creationId xmlns:a16="http://schemas.microsoft.com/office/drawing/2014/main" id="{5E19576C-E615-6D46-BF67-4710F9297374}"/>
              </a:ext>
            </a:extLst>
          </p:cNvPr>
          <p:cNvSpPr txBox="1"/>
          <p:nvPr/>
        </p:nvSpPr>
        <p:spPr>
          <a:xfrm>
            <a:off x="858475" y="1710766"/>
            <a:ext cx="7469580" cy="2677656"/>
          </a:xfrm>
          <a:prstGeom prst="rect">
            <a:avLst/>
          </a:prstGeom>
          <a:noFill/>
        </p:spPr>
        <p:txBody>
          <a:bodyPr wrap="square" rtlCol="0">
            <a:spAutoFit/>
          </a:bodyPr>
          <a:lstStyle/>
          <a:p>
            <a:pPr algn="just"/>
            <a:r>
              <a:rPr lang="it-IT" sz="2400" dirty="0">
                <a:solidFill>
                  <a:schemeClr val="accent6">
                    <a:lumMod val="40000"/>
                    <a:lumOff val="60000"/>
                  </a:schemeClr>
                </a:solidFill>
              </a:rPr>
              <a:t>«Electronic </a:t>
            </a:r>
            <a:r>
              <a:rPr lang="it-IT" sz="2400" dirty="0" err="1">
                <a:solidFill>
                  <a:schemeClr val="accent6">
                    <a:lumMod val="40000"/>
                    <a:lumOff val="60000"/>
                  </a:schemeClr>
                </a:solidFill>
              </a:rPr>
              <a:t>lexicography</a:t>
            </a:r>
            <a:r>
              <a:rPr lang="it-IT" sz="2400" dirty="0">
                <a:solidFill>
                  <a:schemeClr val="accent6">
                    <a:lumMod val="40000"/>
                    <a:lumOff val="60000"/>
                  </a:schemeClr>
                </a:solidFill>
              </a:rPr>
              <a:t> </a:t>
            </a:r>
            <a:r>
              <a:rPr lang="it-IT" sz="2400" dirty="0" err="1">
                <a:solidFill>
                  <a:schemeClr val="accent6">
                    <a:lumMod val="40000"/>
                    <a:lumOff val="60000"/>
                  </a:schemeClr>
                </a:solidFill>
              </a:rPr>
              <a:t>is</a:t>
            </a:r>
            <a:r>
              <a:rPr lang="it-IT" sz="2400" dirty="0">
                <a:solidFill>
                  <a:schemeClr val="accent6">
                    <a:lumMod val="40000"/>
                    <a:lumOff val="60000"/>
                  </a:schemeClr>
                </a:solidFill>
              </a:rPr>
              <a:t> </a:t>
            </a:r>
            <a:r>
              <a:rPr lang="it-IT" sz="2400" dirty="0" err="1">
                <a:solidFill>
                  <a:schemeClr val="accent6">
                    <a:lumMod val="40000"/>
                    <a:lumOff val="60000"/>
                  </a:schemeClr>
                </a:solidFill>
              </a:rPr>
              <a:t>used</a:t>
            </a:r>
            <a:r>
              <a:rPr lang="it-IT" sz="2400" dirty="0">
                <a:solidFill>
                  <a:schemeClr val="accent6">
                    <a:lumMod val="40000"/>
                    <a:lumOff val="60000"/>
                  </a:schemeClr>
                </a:solidFill>
              </a:rPr>
              <a:t> </a:t>
            </a:r>
            <a:r>
              <a:rPr lang="it-IT" sz="2400" dirty="0" err="1">
                <a:solidFill>
                  <a:schemeClr val="accent6">
                    <a:lumMod val="40000"/>
                    <a:lumOff val="60000"/>
                  </a:schemeClr>
                </a:solidFill>
              </a:rPr>
              <a:t>as</a:t>
            </a:r>
            <a:r>
              <a:rPr lang="it-IT" sz="2400" dirty="0">
                <a:solidFill>
                  <a:schemeClr val="accent6">
                    <a:lumMod val="40000"/>
                    <a:lumOff val="60000"/>
                  </a:schemeClr>
                </a:solidFill>
              </a:rPr>
              <a:t> an </a:t>
            </a:r>
            <a:r>
              <a:rPr lang="it-IT" sz="2400" dirty="0" err="1">
                <a:solidFill>
                  <a:schemeClr val="accent6">
                    <a:lumMod val="40000"/>
                    <a:lumOff val="60000"/>
                  </a:schemeClr>
                </a:solidFill>
              </a:rPr>
              <a:t>umbrella</a:t>
            </a:r>
            <a:r>
              <a:rPr lang="it-IT" sz="2400" dirty="0">
                <a:solidFill>
                  <a:schemeClr val="accent6">
                    <a:lumMod val="40000"/>
                    <a:lumOff val="60000"/>
                  </a:schemeClr>
                </a:solidFill>
              </a:rPr>
              <a:t> </a:t>
            </a:r>
            <a:r>
              <a:rPr lang="it-IT" sz="2400" dirty="0" err="1">
                <a:solidFill>
                  <a:schemeClr val="accent6">
                    <a:lumMod val="40000"/>
                    <a:lumOff val="60000"/>
                  </a:schemeClr>
                </a:solidFill>
              </a:rPr>
              <a:t>term</a:t>
            </a:r>
            <a:r>
              <a:rPr lang="it-IT" sz="2400" dirty="0">
                <a:solidFill>
                  <a:schemeClr val="accent6">
                    <a:lumMod val="40000"/>
                    <a:lumOff val="60000"/>
                  </a:schemeClr>
                </a:solidFill>
              </a:rPr>
              <a:t> to </a:t>
            </a:r>
            <a:r>
              <a:rPr lang="it-IT" sz="2400" dirty="0" err="1">
                <a:solidFill>
                  <a:schemeClr val="accent6">
                    <a:lumMod val="40000"/>
                    <a:lumOff val="60000"/>
                  </a:schemeClr>
                </a:solidFill>
              </a:rPr>
              <a:t>refer</a:t>
            </a:r>
            <a:r>
              <a:rPr lang="it-IT" sz="2400" dirty="0">
                <a:solidFill>
                  <a:schemeClr val="accent6">
                    <a:lumMod val="40000"/>
                    <a:lumOff val="60000"/>
                  </a:schemeClr>
                </a:solidFill>
              </a:rPr>
              <a:t> to the design, use, and </a:t>
            </a:r>
            <a:r>
              <a:rPr lang="it-IT" sz="2400" dirty="0" err="1">
                <a:solidFill>
                  <a:schemeClr val="accent6">
                    <a:lumMod val="40000"/>
                    <a:lumOff val="60000"/>
                  </a:schemeClr>
                </a:solidFill>
              </a:rPr>
              <a:t>application</a:t>
            </a:r>
            <a:r>
              <a:rPr lang="it-IT" sz="2400" dirty="0">
                <a:solidFill>
                  <a:schemeClr val="accent6">
                    <a:lumMod val="40000"/>
                    <a:lumOff val="60000"/>
                  </a:schemeClr>
                </a:solidFill>
              </a:rPr>
              <a:t> of </a:t>
            </a:r>
            <a:r>
              <a:rPr lang="it-IT" sz="2400" dirty="0" err="1">
                <a:solidFill>
                  <a:schemeClr val="accent6">
                    <a:lumMod val="40000"/>
                    <a:lumOff val="60000"/>
                  </a:schemeClr>
                </a:solidFill>
              </a:rPr>
              <a:t>electronic</a:t>
            </a:r>
            <a:r>
              <a:rPr lang="it-IT" sz="2400" dirty="0">
                <a:solidFill>
                  <a:schemeClr val="accent6">
                    <a:lumMod val="40000"/>
                    <a:lumOff val="60000"/>
                  </a:schemeClr>
                </a:solidFill>
              </a:rPr>
              <a:t> </a:t>
            </a:r>
            <a:r>
              <a:rPr lang="it-IT" sz="2400" dirty="0" err="1">
                <a:solidFill>
                  <a:schemeClr val="accent6">
                    <a:lumMod val="40000"/>
                    <a:lumOff val="60000"/>
                  </a:schemeClr>
                </a:solidFill>
              </a:rPr>
              <a:t>dictionaries</a:t>
            </a:r>
            <a:r>
              <a:rPr lang="it-IT" sz="2400" dirty="0">
                <a:solidFill>
                  <a:schemeClr val="accent6">
                    <a:lumMod val="40000"/>
                    <a:lumOff val="60000"/>
                  </a:schemeClr>
                </a:solidFill>
              </a:rPr>
              <a:t> (</a:t>
            </a:r>
            <a:r>
              <a:rPr lang="it-IT" sz="2400" dirty="0" err="1">
                <a:solidFill>
                  <a:schemeClr val="accent6">
                    <a:lumMod val="40000"/>
                    <a:lumOff val="60000"/>
                  </a:schemeClr>
                </a:solidFill>
              </a:rPr>
              <a:t>EDs</a:t>
            </a:r>
            <a:r>
              <a:rPr lang="it-IT" sz="2400" dirty="0">
                <a:solidFill>
                  <a:schemeClr val="accent6">
                    <a:lumMod val="40000"/>
                    <a:lumOff val="60000"/>
                  </a:schemeClr>
                </a:solidFill>
              </a:rPr>
              <a:t>), </a:t>
            </a:r>
            <a:r>
              <a:rPr lang="it-IT" sz="2400" dirty="0" err="1">
                <a:solidFill>
                  <a:schemeClr val="accent6">
                    <a:lumMod val="40000"/>
                    <a:lumOff val="60000"/>
                  </a:schemeClr>
                </a:solidFill>
              </a:rPr>
              <a:t>which</a:t>
            </a:r>
            <a:r>
              <a:rPr lang="it-IT" sz="2400" dirty="0">
                <a:solidFill>
                  <a:schemeClr val="accent6">
                    <a:lumMod val="40000"/>
                    <a:lumOff val="60000"/>
                  </a:schemeClr>
                </a:solidFill>
              </a:rPr>
              <a:t> are in turn </a:t>
            </a:r>
            <a:r>
              <a:rPr lang="it-IT" sz="2400" dirty="0" err="1">
                <a:solidFill>
                  <a:schemeClr val="accent6">
                    <a:lumMod val="40000"/>
                    <a:lumOff val="60000"/>
                  </a:schemeClr>
                </a:solidFill>
              </a:rPr>
              <a:t>defined</a:t>
            </a:r>
            <a:r>
              <a:rPr lang="it-IT" sz="2400" dirty="0">
                <a:solidFill>
                  <a:schemeClr val="accent6">
                    <a:lumMod val="40000"/>
                    <a:lumOff val="60000"/>
                  </a:schemeClr>
                </a:solidFill>
              </a:rPr>
              <a:t> </a:t>
            </a:r>
            <a:r>
              <a:rPr lang="it-IT" sz="2400" dirty="0" err="1">
                <a:solidFill>
                  <a:schemeClr val="accent6">
                    <a:lumMod val="40000"/>
                    <a:lumOff val="60000"/>
                  </a:schemeClr>
                </a:solidFill>
              </a:rPr>
              <a:t>as</a:t>
            </a:r>
            <a:r>
              <a:rPr lang="it-IT" sz="2400" dirty="0">
                <a:solidFill>
                  <a:schemeClr val="accent6">
                    <a:lumMod val="40000"/>
                    <a:lumOff val="60000"/>
                  </a:schemeClr>
                </a:solidFill>
              </a:rPr>
              <a:t> </a:t>
            </a:r>
            <a:r>
              <a:rPr lang="it-IT" sz="2400" dirty="0" err="1">
                <a:solidFill>
                  <a:schemeClr val="accent6">
                    <a:lumMod val="40000"/>
                    <a:lumOff val="60000"/>
                  </a:schemeClr>
                </a:solidFill>
              </a:rPr>
              <a:t>primarily</a:t>
            </a:r>
            <a:r>
              <a:rPr lang="it-IT" sz="2400" dirty="0">
                <a:solidFill>
                  <a:schemeClr val="accent6">
                    <a:lumMod val="40000"/>
                    <a:lumOff val="60000"/>
                  </a:schemeClr>
                </a:solidFill>
              </a:rPr>
              <a:t> human-</a:t>
            </a:r>
            <a:r>
              <a:rPr lang="it-IT" sz="2400" dirty="0" err="1">
                <a:solidFill>
                  <a:schemeClr val="accent6">
                    <a:lumMod val="40000"/>
                    <a:lumOff val="60000"/>
                  </a:schemeClr>
                </a:solidFill>
              </a:rPr>
              <a:t>oriented</a:t>
            </a:r>
            <a:r>
              <a:rPr lang="it-IT" sz="2400" dirty="0">
                <a:solidFill>
                  <a:schemeClr val="accent6">
                    <a:lumMod val="40000"/>
                    <a:lumOff val="60000"/>
                  </a:schemeClr>
                </a:solidFill>
              </a:rPr>
              <a:t> </a:t>
            </a:r>
            <a:r>
              <a:rPr lang="it-IT" sz="2400" dirty="0" err="1">
                <a:solidFill>
                  <a:schemeClr val="accent6">
                    <a:lumMod val="40000"/>
                    <a:lumOff val="60000"/>
                  </a:schemeClr>
                </a:solidFill>
              </a:rPr>
              <a:t>collections</a:t>
            </a:r>
            <a:r>
              <a:rPr lang="it-IT" sz="2400" dirty="0">
                <a:solidFill>
                  <a:schemeClr val="accent6">
                    <a:lumMod val="40000"/>
                    <a:lumOff val="60000"/>
                  </a:schemeClr>
                </a:solidFill>
              </a:rPr>
              <a:t> of </a:t>
            </a:r>
            <a:r>
              <a:rPr lang="it-IT" sz="2400" dirty="0" err="1">
                <a:solidFill>
                  <a:schemeClr val="accent6">
                    <a:lumMod val="40000"/>
                    <a:lumOff val="60000"/>
                  </a:schemeClr>
                </a:solidFill>
              </a:rPr>
              <a:t>structured</a:t>
            </a:r>
            <a:r>
              <a:rPr lang="it-IT" sz="2400" dirty="0">
                <a:solidFill>
                  <a:schemeClr val="accent6">
                    <a:lumMod val="40000"/>
                    <a:lumOff val="60000"/>
                  </a:schemeClr>
                </a:solidFill>
              </a:rPr>
              <a:t> </a:t>
            </a:r>
            <a:r>
              <a:rPr lang="it-IT" sz="2400" dirty="0" err="1">
                <a:solidFill>
                  <a:schemeClr val="accent6">
                    <a:lumMod val="40000"/>
                    <a:lumOff val="60000"/>
                  </a:schemeClr>
                </a:solidFill>
              </a:rPr>
              <a:t>electronic</a:t>
            </a:r>
            <a:r>
              <a:rPr lang="it-IT" sz="2400" dirty="0">
                <a:solidFill>
                  <a:schemeClr val="accent6">
                    <a:lumMod val="40000"/>
                    <a:lumOff val="60000"/>
                  </a:schemeClr>
                </a:solidFill>
              </a:rPr>
              <a:t> data </a:t>
            </a:r>
            <a:r>
              <a:rPr lang="it-IT" sz="2400" dirty="0" err="1">
                <a:solidFill>
                  <a:schemeClr val="accent6">
                    <a:lumMod val="40000"/>
                    <a:lumOff val="60000"/>
                  </a:schemeClr>
                </a:solidFill>
              </a:rPr>
              <a:t>that</a:t>
            </a:r>
            <a:r>
              <a:rPr lang="it-IT" sz="2400" dirty="0">
                <a:solidFill>
                  <a:schemeClr val="accent6">
                    <a:lumMod val="40000"/>
                    <a:lumOff val="60000"/>
                  </a:schemeClr>
                </a:solidFill>
              </a:rPr>
              <a:t> </a:t>
            </a:r>
            <a:r>
              <a:rPr lang="it-IT" sz="2400" dirty="0" err="1">
                <a:solidFill>
                  <a:schemeClr val="accent6">
                    <a:lumMod val="40000"/>
                    <a:lumOff val="60000"/>
                  </a:schemeClr>
                </a:solidFill>
              </a:rPr>
              <a:t>give</a:t>
            </a:r>
            <a:r>
              <a:rPr lang="it-IT" sz="2400" dirty="0">
                <a:solidFill>
                  <a:schemeClr val="accent6">
                    <a:lumMod val="40000"/>
                    <a:lumOff val="60000"/>
                  </a:schemeClr>
                </a:solidFill>
              </a:rPr>
              <a:t> information </a:t>
            </a:r>
            <a:r>
              <a:rPr lang="it-IT" sz="2400" dirty="0" err="1">
                <a:solidFill>
                  <a:schemeClr val="accent6">
                    <a:lumMod val="40000"/>
                    <a:lumOff val="60000"/>
                  </a:schemeClr>
                </a:solidFill>
              </a:rPr>
              <a:t>about</a:t>
            </a:r>
            <a:r>
              <a:rPr lang="it-IT" sz="2400" dirty="0">
                <a:solidFill>
                  <a:schemeClr val="accent6">
                    <a:lumMod val="40000"/>
                    <a:lumOff val="60000"/>
                  </a:schemeClr>
                </a:solidFill>
              </a:rPr>
              <a:t> the </a:t>
            </a:r>
            <a:r>
              <a:rPr lang="it-IT" sz="2400" dirty="0" err="1">
                <a:solidFill>
                  <a:schemeClr val="accent6">
                    <a:lumMod val="40000"/>
                    <a:lumOff val="60000"/>
                  </a:schemeClr>
                </a:solidFill>
              </a:rPr>
              <a:t>form</a:t>
            </a:r>
            <a:r>
              <a:rPr lang="it-IT" sz="2400" dirty="0">
                <a:solidFill>
                  <a:schemeClr val="accent6">
                    <a:lumMod val="40000"/>
                    <a:lumOff val="60000"/>
                  </a:schemeClr>
                </a:solidFill>
              </a:rPr>
              <a:t>, </a:t>
            </a:r>
            <a:r>
              <a:rPr lang="it-IT" sz="2400" dirty="0" err="1">
                <a:solidFill>
                  <a:schemeClr val="accent6">
                    <a:lumMod val="40000"/>
                    <a:lumOff val="60000"/>
                  </a:schemeClr>
                </a:solidFill>
              </a:rPr>
              <a:t>meaning</a:t>
            </a:r>
            <a:r>
              <a:rPr lang="it-IT" sz="2400" dirty="0">
                <a:solidFill>
                  <a:schemeClr val="accent6">
                    <a:lumMod val="40000"/>
                    <a:lumOff val="60000"/>
                  </a:schemeClr>
                </a:solidFill>
              </a:rPr>
              <a:t> and use of </a:t>
            </a:r>
            <a:r>
              <a:rPr lang="it-IT" sz="2400" dirty="0" err="1">
                <a:solidFill>
                  <a:schemeClr val="accent6">
                    <a:lumMod val="40000"/>
                    <a:lumOff val="60000"/>
                  </a:schemeClr>
                </a:solidFill>
              </a:rPr>
              <a:t>words</a:t>
            </a:r>
            <a:r>
              <a:rPr lang="it-IT" sz="2400" dirty="0">
                <a:solidFill>
                  <a:schemeClr val="accent6">
                    <a:lumMod val="40000"/>
                    <a:lumOff val="60000"/>
                  </a:schemeClr>
                </a:solidFill>
              </a:rPr>
              <a:t> in </a:t>
            </a:r>
            <a:r>
              <a:rPr lang="it-IT" sz="2400" dirty="0" err="1">
                <a:solidFill>
                  <a:schemeClr val="accent6">
                    <a:lumMod val="40000"/>
                    <a:lumOff val="60000"/>
                  </a:schemeClr>
                </a:solidFill>
              </a:rPr>
              <a:t>one</a:t>
            </a:r>
            <a:r>
              <a:rPr lang="it-IT" sz="2400" dirty="0">
                <a:solidFill>
                  <a:schemeClr val="accent6">
                    <a:lumMod val="40000"/>
                    <a:lumOff val="60000"/>
                  </a:schemeClr>
                </a:solidFill>
              </a:rPr>
              <a:t> or more </a:t>
            </a:r>
            <a:r>
              <a:rPr lang="it-IT" sz="2400" dirty="0" err="1">
                <a:solidFill>
                  <a:schemeClr val="accent6">
                    <a:lumMod val="40000"/>
                    <a:lumOff val="60000"/>
                  </a:schemeClr>
                </a:solidFill>
              </a:rPr>
              <a:t>languages</a:t>
            </a:r>
            <a:r>
              <a:rPr lang="it-IT" sz="2400" dirty="0">
                <a:solidFill>
                  <a:schemeClr val="accent6">
                    <a:lumMod val="40000"/>
                    <a:lumOff val="60000"/>
                  </a:schemeClr>
                </a:solidFill>
              </a:rPr>
              <a:t> and are </a:t>
            </a:r>
            <a:r>
              <a:rPr lang="it-IT" sz="2400" dirty="0" err="1">
                <a:solidFill>
                  <a:schemeClr val="accent6">
                    <a:lumMod val="40000"/>
                    <a:lumOff val="60000"/>
                  </a:schemeClr>
                </a:solidFill>
              </a:rPr>
              <a:t>stored</a:t>
            </a:r>
            <a:r>
              <a:rPr lang="it-IT" sz="2400" dirty="0">
                <a:solidFill>
                  <a:schemeClr val="accent6">
                    <a:lumMod val="40000"/>
                    <a:lumOff val="60000"/>
                  </a:schemeClr>
                </a:solidFill>
              </a:rPr>
              <a:t> in a </a:t>
            </a:r>
            <a:r>
              <a:rPr lang="it-IT" sz="2400" dirty="0" err="1">
                <a:solidFill>
                  <a:schemeClr val="accent6">
                    <a:lumMod val="40000"/>
                    <a:lumOff val="60000"/>
                  </a:schemeClr>
                </a:solidFill>
              </a:rPr>
              <a:t>range</a:t>
            </a:r>
            <a:r>
              <a:rPr lang="it-IT" sz="2400" dirty="0">
                <a:solidFill>
                  <a:schemeClr val="accent6">
                    <a:lumMod val="40000"/>
                    <a:lumOff val="60000"/>
                  </a:schemeClr>
                </a:solidFill>
              </a:rPr>
              <a:t> of </a:t>
            </a:r>
            <a:r>
              <a:rPr lang="it-IT" sz="2400" dirty="0" err="1">
                <a:solidFill>
                  <a:schemeClr val="accent6">
                    <a:lumMod val="40000"/>
                    <a:lumOff val="60000"/>
                  </a:schemeClr>
                </a:solidFill>
              </a:rPr>
              <a:t>devices</a:t>
            </a:r>
            <a:r>
              <a:rPr lang="it-IT" sz="2400" dirty="0">
                <a:solidFill>
                  <a:schemeClr val="accent6">
                    <a:lumMod val="40000"/>
                    <a:lumOff val="60000"/>
                  </a:schemeClr>
                </a:solidFill>
              </a:rPr>
              <a:t> (PC, internet, mobile </a:t>
            </a:r>
            <a:r>
              <a:rPr lang="it-IT" sz="2400" dirty="0" err="1">
                <a:solidFill>
                  <a:schemeClr val="accent6">
                    <a:lumMod val="40000"/>
                    <a:lumOff val="60000"/>
                  </a:schemeClr>
                </a:solidFill>
              </a:rPr>
              <a:t>devices</a:t>
            </a:r>
            <a:r>
              <a:rPr lang="it-IT" sz="2400" dirty="0">
                <a:solidFill>
                  <a:schemeClr val="accent6">
                    <a:lumMod val="40000"/>
                    <a:lumOff val="60000"/>
                  </a:schemeClr>
                </a:solidFill>
              </a:rPr>
              <a:t>)»</a:t>
            </a:r>
          </a:p>
        </p:txBody>
      </p:sp>
      <p:sp>
        <p:nvSpPr>
          <p:cNvPr id="3" name="Rettangolo 2"/>
          <p:cNvSpPr/>
          <p:nvPr/>
        </p:nvSpPr>
        <p:spPr>
          <a:xfrm>
            <a:off x="4274106" y="448471"/>
            <a:ext cx="4572000" cy="1138773"/>
          </a:xfrm>
          <a:prstGeom prst="rect">
            <a:avLst/>
          </a:prstGeom>
        </p:spPr>
        <p:txBody>
          <a:bodyPr>
            <a:spAutoFit/>
          </a:bodyPr>
          <a:lstStyle/>
          <a:p>
            <a:pPr algn="ctr"/>
            <a:r>
              <a:rPr lang="it-IT" sz="2800" b="1" dirty="0" err="1">
                <a:solidFill>
                  <a:srgbClr val="7030A0"/>
                </a:solidFill>
              </a:rPr>
              <a:t>Sylviane</a:t>
            </a:r>
            <a:r>
              <a:rPr lang="it-IT" sz="2800" b="1" dirty="0">
                <a:solidFill>
                  <a:srgbClr val="7030A0"/>
                </a:solidFill>
              </a:rPr>
              <a:t> </a:t>
            </a:r>
            <a:r>
              <a:rPr lang="it-IT" sz="2800" b="1" dirty="0" err="1">
                <a:solidFill>
                  <a:srgbClr val="7030A0"/>
                </a:solidFill>
              </a:rPr>
              <a:t>Granger</a:t>
            </a:r>
            <a:br>
              <a:rPr lang="it-IT" dirty="0">
                <a:solidFill>
                  <a:schemeClr val="bg1"/>
                </a:solidFill>
              </a:rPr>
            </a:br>
            <a:r>
              <a:rPr lang="it-IT" sz="2000" dirty="0">
                <a:solidFill>
                  <a:srgbClr val="E6AE01"/>
                </a:solidFill>
              </a:rPr>
              <a:t>Electronic </a:t>
            </a:r>
            <a:r>
              <a:rPr lang="it-IT" sz="2000" dirty="0" err="1">
                <a:solidFill>
                  <a:srgbClr val="E6AE01"/>
                </a:solidFill>
              </a:rPr>
              <a:t>lexicography</a:t>
            </a:r>
            <a:r>
              <a:rPr lang="it-IT" sz="2000" dirty="0">
                <a:solidFill>
                  <a:srgbClr val="E6AE01"/>
                </a:solidFill>
              </a:rPr>
              <a:t> </a:t>
            </a:r>
            <a:br>
              <a:rPr lang="it-IT" sz="2000" dirty="0">
                <a:solidFill>
                  <a:srgbClr val="E6AE01"/>
                </a:solidFill>
              </a:rPr>
            </a:br>
            <a:r>
              <a:rPr lang="it-IT" sz="2000" dirty="0">
                <a:solidFill>
                  <a:srgbClr val="E6AE01"/>
                </a:solidFill>
              </a:rPr>
              <a:t>From </a:t>
            </a:r>
            <a:r>
              <a:rPr lang="it-IT" sz="2000" dirty="0" err="1">
                <a:solidFill>
                  <a:srgbClr val="E6AE01"/>
                </a:solidFill>
              </a:rPr>
              <a:t>challenge</a:t>
            </a:r>
            <a:r>
              <a:rPr lang="it-IT" sz="2000" dirty="0">
                <a:solidFill>
                  <a:srgbClr val="E6AE01"/>
                </a:solidFill>
              </a:rPr>
              <a:t> to </a:t>
            </a:r>
            <a:r>
              <a:rPr lang="it-IT" sz="2000" dirty="0" err="1">
                <a:solidFill>
                  <a:srgbClr val="E6AE01"/>
                </a:solidFill>
              </a:rPr>
              <a:t>opportunity</a:t>
            </a:r>
            <a:endParaRPr lang="it-IT" sz="2000" dirty="0">
              <a:solidFill>
                <a:srgbClr val="E6AE01"/>
              </a:solidFill>
            </a:endParaRPr>
          </a:p>
        </p:txBody>
      </p:sp>
    </p:spTree>
    <p:extLst>
      <p:ext uri="{BB962C8B-B14F-4D97-AF65-F5344CB8AC3E}">
        <p14:creationId xmlns:p14="http://schemas.microsoft.com/office/powerpoint/2010/main" val="103026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986910AB-6FEA-AA4B-BBCD-29BCAD7B373A}"/>
              </a:ext>
            </a:extLst>
          </p:cNvPr>
          <p:cNvSpPr/>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9" name="Immagine 8">
            <a:extLst>
              <a:ext uri="{FF2B5EF4-FFF2-40B4-BE49-F238E27FC236}">
                <a16:creationId xmlns:a16="http://schemas.microsoft.com/office/drawing/2014/main" id="{3205C478-48AF-4D46-BFB5-318311D95F5B}"/>
              </a:ext>
            </a:extLst>
          </p:cNvPr>
          <p:cNvPicPr>
            <a:picLocks noChangeAspect="1"/>
          </p:cNvPicPr>
          <p:nvPr/>
        </p:nvPicPr>
        <p:blipFill rotWithShape="1">
          <a:blip r:embed="rId2">
            <a:extLst>
              <a:ext uri="{28A0092B-C50C-407E-A947-70E740481C1C}">
                <a14:useLocalDpi xmlns:a14="http://schemas.microsoft.com/office/drawing/2010/main" val="0"/>
              </a:ext>
            </a:extLst>
          </a:blip>
          <a:srcRect b="33598"/>
          <a:stretch/>
        </p:blipFill>
        <p:spPr>
          <a:xfrm>
            <a:off x="0" y="2844809"/>
            <a:ext cx="9144000" cy="4013191"/>
          </a:xfrm>
          <a:prstGeom prst="rect">
            <a:avLst/>
          </a:prstGeom>
        </p:spPr>
      </p:pic>
      <p:sp>
        <p:nvSpPr>
          <p:cNvPr id="8" name="Rettangolo 7">
            <a:extLst>
              <a:ext uri="{FF2B5EF4-FFF2-40B4-BE49-F238E27FC236}">
                <a16:creationId xmlns:a16="http://schemas.microsoft.com/office/drawing/2014/main" id="{7538B6E7-19AA-FE4E-80D7-F76EB9C7501C}"/>
              </a:ext>
            </a:extLst>
          </p:cNvPr>
          <p:cNvSpPr/>
          <p:nvPr/>
        </p:nvSpPr>
        <p:spPr>
          <a:xfrm>
            <a:off x="858475" y="897553"/>
            <a:ext cx="3117737" cy="630339"/>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it-IT">
                <a:solidFill>
                  <a:schemeClr val="bg1"/>
                </a:solidFill>
              </a:rPr>
              <a:t>Definizione</a:t>
            </a:r>
            <a:endParaRPr lang="it-IT" dirty="0">
              <a:solidFill>
                <a:schemeClr val="bg1"/>
              </a:solidFill>
            </a:endParaRPr>
          </a:p>
        </p:txBody>
      </p:sp>
      <p:sp>
        <p:nvSpPr>
          <p:cNvPr id="2" name="CasellaDiTesto 1">
            <a:extLst>
              <a:ext uri="{FF2B5EF4-FFF2-40B4-BE49-F238E27FC236}">
                <a16:creationId xmlns:a16="http://schemas.microsoft.com/office/drawing/2014/main" id="{5E19576C-E615-6D46-BF67-4710F9297374}"/>
              </a:ext>
            </a:extLst>
          </p:cNvPr>
          <p:cNvSpPr txBox="1"/>
          <p:nvPr/>
        </p:nvSpPr>
        <p:spPr>
          <a:xfrm>
            <a:off x="858475" y="1710766"/>
            <a:ext cx="7469580" cy="2677656"/>
          </a:xfrm>
          <a:prstGeom prst="rect">
            <a:avLst/>
          </a:prstGeom>
          <a:noFill/>
        </p:spPr>
        <p:txBody>
          <a:bodyPr wrap="square" rtlCol="0">
            <a:spAutoFit/>
          </a:bodyPr>
          <a:lstStyle/>
          <a:p>
            <a:pPr algn="just"/>
            <a:r>
              <a:rPr lang="it-IT" sz="2400" dirty="0">
                <a:solidFill>
                  <a:schemeClr val="accent6">
                    <a:lumMod val="40000"/>
                    <a:lumOff val="60000"/>
                  </a:schemeClr>
                </a:solidFill>
              </a:rPr>
              <a:t>«Electronic </a:t>
            </a:r>
            <a:r>
              <a:rPr lang="it-IT" sz="2400" dirty="0" err="1">
                <a:solidFill>
                  <a:schemeClr val="accent6">
                    <a:lumMod val="40000"/>
                    <a:lumOff val="60000"/>
                  </a:schemeClr>
                </a:solidFill>
              </a:rPr>
              <a:t>lexicography</a:t>
            </a:r>
            <a:r>
              <a:rPr lang="it-IT" sz="2400" dirty="0">
                <a:solidFill>
                  <a:schemeClr val="accent6">
                    <a:lumMod val="40000"/>
                    <a:lumOff val="60000"/>
                  </a:schemeClr>
                </a:solidFill>
              </a:rPr>
              <a:t> </a:t>
            </a:r>
            <a:r>
              <a:rPr lang="it-IT" sz="2400" dirty="0" err="1">
                <a:solidFill>
                  <a:schemeClr val="accent6">
                    <a:lumMod val="40000"/>
                    <a:lumOff val="60000"/>
                  </a:schemeClr>
                </a:solidFill>
              </a:rPr>
              <a:t>is</a:t>
            </a:r>
            <a:r>
              <a:rPr lang="it-IT" sz="2400" dirty="0">
                <a:solidFill>
                  <a:schemeClr val="accent6">
                    <a:lumMod val="40000"/>
                    <a:lumOff val="60000"/>
                  </a:schemeClr>
                </a:solidFill>
              </a:rPr>
              <a:t> </a:t>
            </a:r>
            <a:r>
              <a:rPr lang="it-IT" sz="2400" dirty="0" err="1">
                <a:solidFill>
                  <a:schemeClr val="accent6">
                    <a:lumMod val="40000"/>
                    <a:lumOff val="60000"/>
                  </a:schemeClr>
                </a:solidFill>
              </a:rPr>
              <a:t>used</a:t>
            </a:r>
            <a:r>
              <a:rPr lang="it-IT" sz="2400" dirty="0">
                <a:solidFill>
                  <a:schemeClr val="accent6">
                    <a:lumMod val="40000"/>
                    <a:lumOff val="60000"/>
                  </a:schemeClr>
                </a:solidFill>
              </a:rPr>
              <a:t> </a:t>
            </a:r>
            <a:r>
              <a:rPr lang="it-IT" sz="2400" dirty="0" err="1">
                <a:solidFill>
                  <a:schemeClr val="accent6">
                    <a:lumMod val="40000"/>
                    <a:lumOff val="60000"/>
                  </a:schemeClr>
                </a:solidFill>
              </a:rPr>
              <a:t>as</a:t>
            </a:r>
            <a:r>
              <a:rPr lang="it-IT" sz="2400" dirty="0">
                <a:solidFill>
                  <a:schemeClr val="accent6">
                    <a:lumMod val="40000"/>
                    <a:lumOff val="60000"/>
                  </a:schemeClr>
                </a:solidFill>
              </a:rPr>
              <a:t> an </a:t>
            </a:r>
            <a:r>
              <a:rPr lang="it-IT" sz="2400" dirty="0" err="1">
                <a:solidFill>
                  <a:schemeClr val="accent6">
                    <a:lumMod val="40000"/>
                    <a:lumOff val="60000"/>
                  </a:schemeClr>
                </a:solidFill>
              </a:rPr>
              <a:t>umbrella</a:t>
            </a:r>
            <a:r>
              <a:rPr lang="it-IT" sz="2400" dirty="0">
                <a:solidFill>
                  <a:schemeClr val="accent6">
                    <a:lumMod val="40000"/>
                    <a:lumOff val="60000"/>
                  </a:schemeClr>
                </a:solidFill>
              </a:rPr>
              <a:t> </a:t>
            </a:r>
            <a:r>
              <a:rPr lang="it-IT" sz="2400" dirty="0" err="1">
                <a:solidFill>
                  <a:schemeClr val="accent6">
                    <a:lumMod val="40000"/>
                    <a:lumOff val="60000"/>
                  </a:schemeClr>
                </a:solidFill>
              </a:rPr>
              <a:t>term</a:t>
            </a:r>
            <a:r>
              <a:rPr lang="it-IT" sz="2400" dirty="0">
                <a:solidFill>
                  <a:schemeClr val="accent6">
                    <a:lumMod val="40000"/>
                    <a:lumOff val="60000"/>
                  </a:schemeClr>
                </a:solidFill>
              </a:rPr>
              <a:t> to </a:t>
            </a:r>
            <a:r>
              <a:rPr lang="it-IT" sz="2400" dirty="0" err="1">
                <a:solidFill>
                  <a:schemeClr val="accent6">
                    <a:lumMod val="40000"/>
                    <a:lumOff val="60000"/>
                  </a:schemeClr>
                </a:solidFill>
              </a:rPr>
              <a:t>refer</a:t>
            </a:r>
            <a:r>
              <a:rPr lang="it-IT" sz="2400" dirty="0">
                <a:solidFill>
                  <a:schemeClr val="accent6">
                    <a:lumMod val="40000"/>
                    <a:lumOff val="60000"/>
                  </a:schemeClr>
                </a:solidFill>
              </a:rPr>
              <a:t> to the design, use, and </a:t>
            </a:r>
            <a:r>
              <a:rPr lang="it-IT" sz="2400" dirty="0" err="1">
                <a:solidFill>
                  <a:schemeClr val="accent6">
                    <a:lumMod val="40000"/>
                    <a:lumOff val="60000"/>
                  </a:schemeClr>
                </a:solidFill>
              </a:rPr>
              <a:t>application</a:t>
            </a:r>
            <a:r>
              <a:rPr lang="it-IT" sz="2400" dirty="0">
                <a:solidFill>
                  <a:schemeClr val="accent6">
                    <a:lumMod val="40000"/>
                    <a:lumOff val="60000"/>
                  </a:schemeClr>
                </a:solidFill>
              </a:rPr>
              <a:t> of </a:t>
            </a:r>
            <a:r>
              <a:rPr lang="it-IT" sz="2400" dirty="0" err="1">
                <a:solidFill>
                  <a:schemeClr val="accent6">
                    <a:lumMod val="40000"/>
                    <a:lumOff val="60000"/>
                  </a:schemeClr>
                </a:solidFill>
              </a:rPr>
              <a:t>electronic</a:t>
            </a:r>
            <a:r>
              <a:rPr lang="it-IT" sz="2400" dirty="0">
                <a:solidFill>
                  <a:schemeClr val="accent6">
                    <a:lumMod val="40000"/>
                    <a:lumOff val="60000"/>
                  </a:schemeClr>
                </a:solidFill>
              </a:rPr>
              <a:t> </a:t>
            </a:r>
            <a:r>
              <a:rPr lang="it-IT" sz="2400" dirty="0" err="1">
                <a:solidFill>
                  <a:schemeClr val="accent6">
                    <a:lumMod val="40000"/>
                    <a:lumOff val="60000"/>
                  </a:schemeClr>
                </a:solidFill>
              </a:rPr>
              <a:t>dictionaries</a:t>
            </a:r>
            <a:r>
              <a:rPr lang="it-IT" sz="2400" dirty="0">
                <a:solidFill>
                  <a:schemeClr val="accent6">
                    <a:lumMod val="40000"/>
                    <a:lumOff val="60000"/>
                  </a:schemeClr>
                </a:solidFill>
              </a:rPr>
              <a:t> (</a:t>
            </a:r>
            <a:r>
              <a:rPr lang="it-IT" sz="2400" dirty="0" err="1">
                <a:solidFill>
                  <a:schemeClr val="accent6">
                    <a:lumMod val="40000"/>
                    <a:lumOff val="60000"/>
                  </a:schemeClr>
                </a:solidFill>
              </a:rPr>
              <a:t>EDs</a:t>
            </a:r>
            <a:r>
              <a:rPr lang="it-IT" sz="2400" dirty="0">
                <a:solidFill>
                  <a:schemeClr val="accent6">
                    <a:lumMod val="40000"/>
                    <a:lumOff val="60000"/>
                  </a:schemeClr>
                </a:solidFill>
              </a:rPr>
              <a:t>), </a:t>
            </a:r>
            <a:r>
              <a:rPr lang="it-IT" sz="2400" dirty="0" err="1">
                <a:solidFill>
                  <a:schemeClr val="accent6">
                    <a:lumMod val="40000"/>
                    <a:lumOff val="60000"/>
                  </a:schemeClr>
                </a:solidFill>
              </a:rPr>
              <a:t>which</a:t>
            </a:r>
            <a:r>
              <a:rPr lang="it-IT" sz="2400" dirty="0">
                <a:solidFill>
                  <a:schemeClr val="accent6">
                    <a:lumMod val="40000"/>
                    <a:lumOff val="60000"/>
                  </a:schemeClr>
                </a:solidFill>
              </a:rPr>
              <a:t> are in turn </a:t>
            </a:r>
            <a:r>
              <a:rPr lang="it-IT" sz="2400" dirty="0" err="1">
                <a:solidFill>
                  <a:schemeClr val="accent6">
                    <a:lumMod val="40000"/>
                    <a:lumOff val="60000"/>
                  </a:schemeClr>
                </a:solidFill>
              </a:rPr>
              <a:t>defined</a:t>
            </a:r>
            <a:r>
              <a:rPr lang="it-IT" sz="2400" dirty="0">
                <a:solidFill>
                  <a:schemeClr val="accent6">
                    <a:lumMod val="40000"/>
                    <a:lumOff val="60000"/>
                  </a:schemeClr>
                </a:solidFill>
              </a:rPr>
              <a:t> </a:t>
            </a:r>
            <a:r>
              <a:rPr lang="it-IT" sz="2400" dirty="0" err="1">
                <a:solidFill>
                  <a:schemeClr val="accent6">
                    <a:lumMod val="40000"/>
                    <a:lumOff val="60000"/>
                  </a:schemeClr>
                </a:solidFill>
              </a:rPr>
              <a:t>as</a:t>
            </a:r>
            <a:r>
              <a:rPr lang="it-IT" sz="2400" dirty="0">
                <a:solidFill>
                  <a:schemeClr val="accent6">
                    <a:lumMod val="40000"/>
                    <a:lumOff val="60000"/>
                  </a:schemeClr>
                </a:solidFill>
              </a:rPr>
              <a:t> </a:t>
            </a:r>
            <a:r>
              <a:rPr lang="it-IT" sz="2400" dirty="0" err="1">
                <a:solidFill>
                  <a:schemeClr val="accent6">
                    <a:lumMod val="40000"/>
                    <a:lumOff val="60000"/>
                  </a:schemeClr>
                </a:solidFill>
              </a:rPr>
              <a:t>primarily</a:t>
            </a:r>
            <a:r>
              <a:rPr lang="it-IT" sz="2400" dirty="0">
                <a:solidFill>
                  <a:schemeClr val="accent6">
                    <a:lumMod val="40000"/>
                    <a:lumOff val="60000"/>
                  </a:schemeClr>
                </a:solidFill>
              </a:rPr>
              <a:t> </a:t>
            </a:r>
            <a:r>
              <a:rPr lang="it-IT" sz="2400" b="1" u="sng" dirty="0">
                <a:solidFill>
                  <a:srgbClr val="FF0000"/>
                </a:solidFill>
              </a:rPr>
              <a:t>human-</a:t>
            </a:r>
            <a:r>
              <a:rPr lang="it-IT" sz="2400" b="1" u="sng" dirty="0" err="1">
                <a:solidFill>
                  <a:srgbClr val="FF0000"/>
                </a:solidFill>
              </a:rPr>
              <a:t>oriented</a:t>
            </a:r>
            <a:r>
              <a:rPr lang="it-IT" sz="2400" dirty="0">
                <a:solidFill>
                  <a:schemeClr val="accent6">
                    <a:lumMod val="40000"/>
                    <a:lumOff val="60000"/>
                  </a:schemeClr>
                </a:solidFill>
              </a:rPr>
              <a:t> </a:t>
            </a:r>
            <a:r>
              <a:rPr lang="it-IT" sz="2400" dirty="0" err="1">
                <a:solidFill>
                  <a:schemeClr val="accent6">
                    <a:lumMod val="40000"/>
                    <a:lumOff val="60000"/>
                  </a:schemeClr>
                </a:solidFill>
              </a:rPr>
              <a:t>collections</a:t>
            </a:r>
            <a:r>
              <a:rPr lang="it-IT" sz="2400" dirty="0">
                <a:solidFill>
                  <a:schemeClr val="accent6">
                    <a:lumMod val="40000"/>
                    <a:lumOff val="60000"/>
                  </a:schemeClr>
                </a:solidFill>
              </a:rPr>
              <a:t> of </a:t>
            </a:r>
            <a:r>
              <a:rPr lang="it-IT" sz="2400" dirty="0" err="1">
                <a:solidFill>
                  <a:schemeClr val="accent6">
                    <a:lumMod val="40000"/>
                    <a:lumOff val="60000"/>
                  </a:schemeClr>
                </a:solidFill>
              </a:rPr>
              <a:t>structured</a:t>
            </a:r>
            <a:r>
              <a:rPr lang="it-IT" sz="2400" dirty="0">
                <a:solidFill>
                  <a:schemeClr val="accent6">
                    <a:lumMod val="40000"/>
                    <a:lumOff val="60000"/>
                  </a:schemeClr>
                </a:solidFill>
              </a:rPr>
              <a:t> </a:t>
            </a:r>
            <a:r>
              <a:rPr lang="it-IT" sz="2400" dirty="0" err="1">
                <a:solidFill>
                  <a:schemeClr val="accent6">
                    <a:lumMod val="40000"/>
                    <a:lumOff val="60000"/>
                  </a:schemeClr>
                </a:solidFill>
              </a:rPr>
              <a:t>electronic</a:t>
            </a:r>
            <a:r>
              <a:rPr lang="it-IT" sz="2400" dirty="0">
                <a:solidFill>
                  <a:schemeClr val="accent6">
                    <a:lumMod val="40000"/>
                    <a:lumOff val="60000"/>
                  </a:schemeClr>
                </a:solidFill>
              </a:rPr>
              <a:t> data </a:t>
            </a:r>
            <a:r>
              <a:rPr lang="it-IT" sz="2400" dirty="0" err="1">
                <a:solidFill>
                  <a:schemeClr val="accent6">
                    <a:lumMod val="40000"/>
                    <a:lumOff val="60000"/>
                  </a:schemeClr>
                </a:solidFill>
              </a:rPr>
              <a:t>that</a:t>
            </a:r>
            <a:r>
              <a:rPr lang="it-IT" sz="2400" dirty="0">
                <a:solidFill>
                  <a:schemeClr val="accent6">
                    <a:lumMod val="40000"/>
                    <a:lumOff val="60000"/>
                  </a:schemeClr>
                </a:solidFill>
              </a:rPr>
              <a:t> </a:t>
            </a:r>
            <a:r>
              <a:rPr lang="it-IT" sz="2400" dirty="0" err="1">
                <a:solidFill>
                  <a:schemeClr val="accent6">
                    <a:lumMod val="40000"/>
                    <a:lumOff val="60000"/>
                  </a:schemeClr>
                </a:solidFill>
              </a:rPr>
              <a:t>give</a:t>
            </a:r>
            <a:r>
              <a:rPr lang="it-IT" sz="2400" dirty="0">
                <a:solidFill>
                  <a:schemeClr val="accent6">
                    <a:lumMod val="40000"/>
                    <a:lumOff val="60000"/>
                  </a:schemeClr>
                </a:solidFill>
              </a:rPr>
              <a:t> information </a:t>
            </a:r>
            <a:r>
              <a:rPr lang="it-IT" sz="2400" dirty="0" err="1">
                <a:solidFill>
                  <a:schemeClr val="accent6">
                    <a:lumMod val="40000"/>
                    <a:lumOff val="60000"/>
                  </a:schemeClr>
                </a:solidFill>
              </a:rPr>
              <a:t>about</a:t>
            </a:r>
            <a:r>
              <a:rPr lang="it-IT" sz="2400" dirty="0">
                <a:solidFill>
                  <a:schemeClr val="accent6">
                    <a:lumMod val="40000"/>
                    <a:lumOff val="60000"/>
                  </a:schemeClr>
                </a:solidFill>
              </a:rPr>
              <a:t> the </a:t>
            </a:r>
            <a:r>
              <a:rPr lang="it-IT" sz="2400" dirty="0" err="1">
                <a:solidFill>
                  <a:schemeClr val="accent6">
                    <a:lumMod val="40000"/>
                    <a:lumOff val="60000"/>
                  </a:schemeClr>
                </a:solidFill>
              </a:rPr>
              <a:t>form</a:t>
            </a:r>
            <a:r>
              <a:rPr lang="it-IT" sz="2400" dirty="0">
                <a:solidFill>
                  <a:schemeClr val="accent6">
                    <a:lumMod val="40000"/>
                    <a:lumOff val="60000"/>
                  </a:schemeClr>
                </a:solidFill>
              </a:rPr>
              <a:t>, </a:t>
            </a:r>
            <a:r>
              <a:rPr lang="it-IT" sz="2400" dirty="0" err="1">
                <a:solidFill>
                  <a:schemeClr val="accent6">
                    <a:lumMod val="40000"/>
                    <a:lumOff val="60000"/>
                  </a:schemeClr>
                </a:solidFill>
              </a:rPr>
              <a:t>meaning</a:t>
            </a:r>
            <a:r>
              <a:rPr lang="it-IT" sz="2400" dirty="0">
                <a:solidFill>
                  <a:schemeClr val="accent6">
                    <a:lumMod val="40000"/>
                    <a:lumOff val="60000"/>
                  </a:schemeClr>
                </a:solidFill>
              </a:rPr>
              <a:t> and use of </a:t>
            </a:r>
            <a:r>
              <a:rPr lang="it-IT" sz="2400" dirty="0" err="1">
                <a:solidFill>
                  <a:schemeClr val="accent6">
                    <a:lumMod val="40000"/>
                    <a:lumOff val="60000"/>
                  </a:schemeClr>
                </a:solidFill>
              </a:rPr>
              <a:t>words</a:t>
            </a:r>
            <a:r>
              <a:rPr lang="it-IT" sz="2400" dirty="0">
                <a:solidFill>
                  <a:schemeClr val="accent6">
                    <a:lumMod val="40000"/>
                    <a:lumOff val="60000"/>
                  </a:schemeClr>
                </a:solidFill>
              </a:rPr>
              <a:t> in </a:t>
            </a:r>
            <a:r>
              <a:rPr lang="it-IT" sz="2400" dirty="0" err="1">
                <a:solidFill>
                  <a:schemeClr val="accent6">
                    <a:lumMod val="40000"/>
                    <a:lumOff val="60000"/>
                  </a:schemeClr>
                </a:solidFill>
              </a:rPr>
              <a:t>one</a:t>
            </a:r>
            <a:r>
              <a:rPr lang="it-IT" sz="2400" dirty="0">
                <a:solidFill>
                  <a:schemeClr val="accent6">
                    <a:lumMod val="40000"/>
                    <a:lumOff val="60000"/>
                  </a:schemeClr>
                </a:solidFill>
              </a:rPr>
              <a:t> or more </a:t>
            </a:r>
            <a:r>
              <a:rPr lang="it-IT" sz="2400" dirty="0" err="1">
                <a:solidFill>
                  <a:schemeClr val="accent6">
                    <a:lumMod val="40000"/>
                    <a:lumOff val="60000"/>
                  </a:schemeClr>
                </a:solidFill>
              </a:rPr>
              <a:t>languages</a:t>
            </a:r>
            <a:r>
              <a:rPr lang="it-IT" sz="2400" dirty="0">
                <a:solidFill>
                  <a:schemeClr val="accent6">
                    <a:lumMod val="40000"/>
                    <a:lumOff val="60000"/>
                  </a:schemeClr>
                </a:solidFill>
              </a:rPr>
              <a:t> and are </a:t>
            </a:r>
            <a:r>
              <a:rPr lang="it-IT" sz="2400" dirty="0" err="1">
                <a:solidFill>
                  <a:schemeClr val="accent6">
                    <a:lumMod val="40000"/>
                    <a:lumOff val="60000"/>
                  </a:schemeClr>
                </a:solidFill>
              </a:rPr>
              <a:t>stored</a:t>
            </a:r>
            <a:r>
              <a:rPr lang="it-IT" sz="2400" dirty="0">
                <a:solidFill>
                  <a:schemeClr val="accent6">
                    <a:lumMod val="40000"/>
                    <a:lumOff val="60000"/>
                  </a:schemeClr>
                </a:solidFill>
              </a:rPr>
              <a:t> in a </a:t>
            </a:r>
            <a:r>
              <a:rPr lang="it-IT" sz="2400" dirty="0" err="1">
                <a:solidFill>
                  <a:schemeClr val="accent6">
                    <a:lumMod val="40000"/>
                    <a:lumOff val="60000"/>
                  </a:schemeClr>
                </a:solidFill>
              </a:rPr>
              <a:t>range</a:t>
            </a:r>
            <a:r>
              <a:rPr lang="it-IT" sz="2400" dirty="0">
                <a:solidFill>
                  <a:schemeClr val="accent6">
                    <a:lumMod val="40000"/>
                    <a:lumOff val="60000"/>
                  </a:schemeClr>
                </a:solidFill>
              </a:rPr>
              <a:t> of </a:t>
            </a:r>
            <a:r>
              <a:rPr lang="it-IT" sz="2400" dirty="0" err="1">
                <a:solidFill>
                  <a:schemeClr val="accent6">
                    <a:lumMod val="40000"/>
                    <a:lumOff val="60000"/>
                  </a:schemeClr>
                </a:solidFill>
              </a:rPr>
              <a:t>devices</a:t>
            </a:r>
            <a:r>
              <a:rPr lang="it-IT" sz="2400" dirty="0">
                <a:solidFill>
                  <a:schemeClr val="accent6">
                    <a:lumMod val="40000"/>
                    <a:lumOff val="60000"/>
                  </a:schemeClr>
                </a:solidFill>
              </a:rPr>
              <a:t> (PC, internet, mobile </a:t>
            </a:r>
            <a:r>
              <a:rPr lang="it-IT" sz="2400" dirty="0" err="1">
                <a:solidFill>
                  <a:schemeClr val="accent6">
                    <a:lumMod val="40000"/>
                    <a:lumOff val="60000"/>
                  </a:schemeClr>
                </a:solidFill>
              </a:rPr>
              <a:t>devices</a:t>
            </a:r>
            <a:r>
              <a:rPr lang="it-IT" sz="2400" dirty="0">
                <a:solidFill>
                  <a:schemeClr val="accent6">
                    <a:lumMod val="40000"/>
                    <a:lumOff val="60000"/>
                  </a:schemeClr>
                </a:solidFill>
              </a:rPr>
              <a:t>)»</a:t>
            </a:r>
          </a:p>
        </p:txBody>
      </p:sp>
      <p:sp>
        <p:nvSpPr>
          <p:cNvPr id="3" name="Rettangolo 2"/>
          <p:cNvSpPr/>
          <p:nvPr/>
        </p:nvSpPr>
        <p:spPr>
          <a:xfrm>
            <a:off x="4274106" y="448471"/>
            <a:ext cx="4572000" cy="1138773"/>
          </a:xfrm>
          <a:prstGeom prst="rect">
            <a:avLst/>
          </a:prstGeom>
        </p:spPr>
        <p:txBody>
          <a:bodyPr>
            <a:spAutoFit/>
          </a:bodyPr>
          <a:lstStyle/>
          <a:p>
            <a:pPr algn="ctr"/>
            <a:r>
              <a:rPr lang="it-IT" sz="2800" b="1" dirty="0" err="1">
                <a:solidFill>
                  <a:srgbClr val="7030A0"/>
                </a:solidFill>
              </a:rPr>
              <a:t>Sylviane</a:t>
            </a:r>
            <a:r>
              <a:rPr lang="it-IT" sz="2800" b="1" dirty="0">
                <a:solidFill>
                  <a:srgbClr val="7030A0"/>
                </a:solidFill>
              </a:rPr>
              <a:t> </a:t>
            </a:r>
            <a:r>
              <a:rPr lang="it-IT" sz="2800" b="1" dirty="0" err="1">
                <a:solidFill>
                  <a:srgbClr val="7030A0"/>
                </a:solidFill>
              </a:rPr>
              <a:t>Granger</a:t>
            </a:r>
            <a:br>
              <a:rPr lang="it-IT" dirty="0">
                <a:solidFill>
                  <a:schemeClr val="bg1"/>
                </a:solidFill>
              </a:rPr>
            </a:br>
            <a:r>
              <a:rPr lang="it-IT" sz="2000" dirty="0">
                <a:solidFill>
                  <a:srgbClr val="E6AE01"/>
                </a:solidFill>
              </a:rPr>
              <a:t>Electronic </a:t>
            </a:r>
            <a:r>
              <a:rPr lang="it-IT" sz="2000" dirty="0" err="1">
                <a:solidFill>
                  <a:srgbClr val="E6AE01"/>
                </a:solidFill>
              </a:rPr>
              <a:t>lexicography</a:t>
            </a:r>
            <a:r>
              <a:rPr lang="it-IT" sz="2000" dirty="0">
                <a:solidFill>
                  <a:srgbClr val="E6AE01"/>
                </a:solidFill>
              </a:rPr>
              <a:t> </a:t>
            </a:r>
            <a:br>
              <a:rPr lang="it-IT" sz="2000" dirty="0">
                <a:solidFill>
                  <a:srgbClr val="E6AE01"/>
                </a:solidFill>
              </a:rPr>
            </a:br>
            <a:r>
              <a:rPr lang="it-IT" sz="2000" dirty="0">
                <a:solidFill>
                  <a:srgbClr val="E6AE01"/>
                </a:solidFill>
              </a:rPr>
              <a:t>From </a:t>
            </a:r>
            <a:r>
              <a:rPr lang="it-IT" sz="2000" dirty="0" err="1">
                <a:solidFill>
                  <a:srgbClr val="E6AE01"/>
                </a:solidFill>
              </a:rPr>
              <a:t>challenge</a:t>
            </a:r>
            <a:r>
              <a:rPr lang="it-IT" sz="2000" dirty="0">
                <a:solidFill>
                  <a:srgbClr val="E6AE01"/>
                </a:solidFill>
              </a:rPr>
              <a:t> to </a:t>
            </a:r>
            <a:r>
              <a:rPr lang="it-IT" sz="2000" dirty="0" err="1">
                <a:solidFill>
                  <a:srgbClr val="E6AE01"/>
                </a:solidFill>
              </a:rPr>
              <a:t>opportunity</a:t>
            </a:r>
            <a:endParaRPr lang="it-IT" sz="2000" dirty="0">
              <a:solidFill>
                <a:srgbClr val="E6AE01"/>
              </a:solidFill>
            </a:endParaRPr>
          </a:p>
        </p:txBody>
      </p:sp>
    </p:spTree>
    <p:extLst>
      <p:ext uri="{BB962C8B-B14F-4D97-AF65-F5344CB8AC3E}">
        <p14:creationId xmlns:p14="http://schemas.microsoft.com/office/powerpoint/2010/main" val="1262026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stretch>
            <a:fillRect/>
          </a:stretch>
        </p:blipFill>
        <p:spPr>
          <a:xfrm>
            <a:off x="4018109" y="1880190"/>
            <a:ext cx="5125891" cy="4977810"/>
          </a:xfrm>
          <a:prstGeom prst="rect">
            <a:avLst/>
          </a:prstGeom>
        </p:spPr>
      </p:pic>
      <p:sp>
        <p:nvSpPr>
          <p:cNvPr id="6" name="Nuvola 5"/>
          <p:cNvSpPr/>
          <p:nvPr/>
        </p:nvSpPr>
        <p:spPr>
          <a:xfrm>
            <a:off x="-109821" y="58455"/>
            <a:ext cx="8785185" cy="2425441"/>
          </a:xfrm>
          <a:prstGeom prst="cloud">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Rettangolo arrotondato 4"/>
          <p:cNvSpPr/>
          <p:nvPr/>
        </p:nvSpPr>
        <p:spPr>
          <a:xfrm>
            <a:off x="476256" y="2233910"/>
            <a:ext cx="3541853" cy="4519915"/>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it-IT"/>
          </a:p>
        </p:txBody>
      </p:sp>
      <p:sp>
        <p:nvSpPr>
          <p:cNvPr id="3" name="Segnaposto contenuto 2"/>
          <p:cNvSpPr>
            <a:spLocks noGrp="1"/>
          </p:cNvSpPr>
          <p:nvPr>
            <p:ph idx="1"/>
          </p:nvPr>
        </p:nvSpPr>
        <p:spPr>
          <a:xfrm>
            <a:off x="794313" y="316203"/>
            <a:ext cx="7574184" cy="1252164"/>
          </a:xfrm>
        </p:spPr>
        <p:txBody>
          <a:bodyPr/>
          <a:lstStyle/>
          <a:p>
            <a:pPr marL="0" indent="0">
              <a:buNone/>
            </a:pPr>
            <a:r>
              <a:rPr lang="it-IT" dirty="0"/>
              <a:t>Machine </a:t>
            </a:r>
            <a:r>
              <a:rPr lang="it-IT" dirty="0" err="1"/>
              <a:t>readable</a:t>
            </a:r>
            <a:r>
              <a:rPr lang="it-IT" dirty="0"/>
              <a:t> </a:t>
            </a:r>
            <a:r>
              <a:rPr lang="it-IT" dirty="0" err="1"/>
              <a:t>dictionaries</a:t>
            </a:r>
            <a:r>
              <a:rPr lang="it-IT" dirty="0"/>
              <a:t> (MRD), database lessicali, full-</a:t>
            </a:r>
            <a:r>
              <a:rPr lang="it-IT" dirty="0" err="1"/>
              <a:t>form</a:t>
            </a:r>
            <a:r>
              <a:rPr lang="it-IT" dirty="0"/>
              <a:t> </a:t>
            </a:r>
            <a:r>
              <a:rPr lang="it-IT" dirty="0" err="1"/>
              <a:t>lexicons</a:t>
            </a:r>
            <a:r>
              <a:rPr lang="it-IT" dirty="0"/>
              <a:t>, database morfologici, reti semantiche, vocabolari controllati, ecc.</a:t>
            </a:r>
          </a:p>
        </p:txBody>
      </p:sp>
      <p:sp>
        <p:nvSpPr>
          <p:cNvPr id="2" name="CasellaDiTesto 1"/>
          <p:cNvSpPr txBox="1"/>
          <p:nvPr/>
        </p:nvSpPr>
        <p:spPr>
          <a:xfrm>
            <a:off x="659606" y="2429835"/>
            <a:ext cx="3229337" cy="4524315"/>
          </a:xfrm>
          <a:prstGeom prst="rect">
            <a:avLst/>
          </a:prstGeom>
          <a:noFill/>
        </p:spPr>
        <p:txBody>
          <a:bodyPr wrap="square" rtlCol="0">
            <a:spAutoFit/>
          </a:bodyPr>
          <a:lstStyle/>
          <a:p>
            <a:pPr algn="just"/>
            <a:r>
              <a:rPr lang="it-IT" dirty="0" err="1"/>
              <a:t>Lexicography</a:t>
            </a:r>
            <a:r>
              <a:rPr lang="it-IT" dirty="0"/>
              <a:t> </a:t>
            </a:r>
            <a:r>
              <a:rPr lang="it-IT" dirty="0" err="1"/>
              <a:t>is</a:t>
            </a:r>
            <a:r>
              <a:rPr lang="it-IT" dirty="0"/>
              <a:t> the science </a:t>
            </a:r>
            <a:r>
              <a:rPr lang="it-IT" dirty="0" err="1"/>
              <a:t>concerned</a:t>
            </a:r>
            <a:r>
              <a:rPr lang="it-IT" dirty="0"/>
              <a:t> with the </a:t>
            </a:r>
            <a:r>
              <a:rPr lang="it-IT" dirty="0" err="1"/>
              <a:t>theory</a:t>
            </a:r>
            <a:r>
              <a:rPr lang="it-IT" dirty="0"/>
              <a:t> and </a:t>
            </a:r>
            <a:r>
              <a:rPr lang="it-IT" dirty="0" err="1"/>
              <a:t>practice</a:t>
            </a:r>
            <a:r>
              <a:rPr lang="it-IT" dirty="0"/>
              <a:t> of </a:t>
            </a:r>
            <a:r>
              <a:rPr lang="it-IT" dirty="0" err="1"/>
              <a:t>dictionaries</a:t>
            </a:r>
            <a:r>
              <a:rPr lang="it-IT" dirty="0"/>
              <a:t>, </a:t>
            </a:r>
            <a:r>
              <a:rPr lang="it-IT" dirty="0" err="1"/>
              <a:t>that</a:t>
            </a:r>
            <a:r>
              <a:rPr lang="it-IT" dirty="0"/>
              <a:t> </a:t>
            </a:r>
            <a:r>
              <a:rPr lang="it-IT" dirty="0" err="1"/>
              <a:t>is</a:t>
            </a:r>
            <a:r>
              <a:rPr lang="it-IT" dirty="0"/>
              <a:t>, </a:t>
            </a:r>
            <a:r>
              <a:rPr lang="it-IT" dirty="0" err="1"/>
              <a:t>dictionaries</a:t>
            </a:r>
            <a:r>
              <a:rPr lang="it-IT" dirty="0"/>
              <a:t>, </a:t>
            </a:r>
            <a:r>
              <a:rPr lang="it-IT" dirty="0" err="1"/>
              <a:t>encyclopaedias</a:t>
            </a:r>
            <a:r>
              <a:rPr lang="it-IT" dirty="0"/>
              <a:t>, </a:t>
            </a:r>
            <a:r>
              <a:rPr lang="it-IT" dirty="0" err="1"/>
              <a:t>lexica</a:t>
            </a:r>
            <a:r>
              <a:rPr lang="it-IT" dirty="0"/>
              <a:t>, </a:t>
            </a:r>
            <a:r>
              <a:rPr lang="it-IT" dirty="0" err="1"/>
              <a:t>glossaries</a:t>
            </a:r>
            <a:r>
              <a:rPr lang="it-IT" dirty="0"/>
              <a:t>, </a:t>
            </a:r>
            <a:r>
              <a:rPr lang="it-IT" dirty="0" err="1"/>
              <a:t>vocabularies</a:t>
            </a:r>
            <a:r>
              <a:rPr lang="it-IT" dirty="0"/>
              <a:t>, </a:t>
            </a:r>
            <a:r>
              <a:rPr lang="it-IT" dirty="0" err="1"/>
              <a:t>terminological</a:t>
            </a:r>
            <a:r>
              <a:rPr lang="it-IT" dirty="0"/>
              <a:t> </a:t>
            </a:r>
            <a:r>
              <a:rPr lang="it-IT" dirty="0" err="1"/>
              <a:t>knowledge</a:t>
            </a:r>
            <a:r>
              <a:rPr lang="it-IT" dirty="0"/>
              <a:t> </a:t>
            </a:r>
            <a:r>
              <a:rPr lang="it-IT" dirty="0" err="1"/>
              <a:t>bases</a:t>
            </a:r>
            <a:r>
              <a:rPr lang="it-IT" dirty="0"/>
              <a:t>, and </a:t>
            </a:r>
            <a:r>
              <a:rPr lang="it-IT" dirty="0" err="1"/>
              <a:t>other</a:t>
            </a:r>
            <a:r>
              <a:rPr lang="it-IT" dirty="0"/>
              <a:t> information </a:t>
            </a:r>
            <a:r>
              <a:rPr lang="it-IT" dirty="0" err="1"/>
              <a:t>tools</a:t>
            </a:r>
            <a:r>
              <a:rPr lang="it-IT" dirty="0"/>
              <a:t> </a:t>
            </a:r>
            <a:r>
              <a:rPr lang="it-IT" dirty="0" err="1"/>
              <a:t>covering</a:t>
            </a:r>
            <a:r>
              <a:rPr lang="it-IT" dirty="0"/>
              <a:t> </a:t>
            </a:r>
            <a:r>
              <a:rPr lang="it-IT" dirty="0" err="1"/>
              <a:t>areas</a:t>
            </a:r>
            <a:r>
              <a:rPr lang="it-IT" dirty="0"/>
              <a:t> of </a:t>
            </a:r>
            <a:r>
              <a:rPr lang="it-IT" dirty="0" err="1"/>
              <a:t>knowledge</a:t>
            </a:r>
            <a:r>
              <a:rPr lang="it-IT" dirty="0"/>
              <a:t> and </a:t>
            </a:r>
            <a:r>
              <a:rPr lang="it-IT" dirty="0" err="1"/>
              <a:t>its</a:t>
            </a:r>
            <a:r>
              <a:rPr lang="it-IT" dirty="0"/>
              <a:t> </a:t>
            </a:r>
            <a:r>
              <a:rPr lang="it-IT" dirty="0" err="1"/>
              <a:t>corresponding</a:t>
            </a:r>
            <a:r>
              <a:rPr lang="it-IT" dirty="0"/>
              <a:t> </a:t>
            </a:r>
            <a:r>
              <a:rPr lang="it-IT" dirty="0" err="1"/>
              <a:t>language</a:t>
            </a:r>
            <a:r>
              <a:rPr lang="it-IT" dirty="0"/>
              <a:t> – in </a:t>
            </a:r>
            <a:r>
              <a:rPr lang="it-IT" dirty="0" err="1"/>
              <a:t>other</a:t>
            </a:r>
            <a:r>
              <a:rPr lang="it-IT" dirty="0"/>
              <a:t> </a:t>
            </a:r>
            <a:r>
              <a:rPr lang="it-IT" dirty="0" err="1"/>
              <a:t>words</a:t>
            </a:r>
            <a:r>
              <a:rPr lang="it-IT" dirty="0"/>
              <a:t>, </a:t>
            </a:r>
            <a:r>
              <a:rPr lang="it-IT" dirty="0" err="1"/>
              <a:t>reference</a:t>
            </a:r>
            <a:r>
              <a:rPr lang="it-IT" dirty="0"/>
              <a:t> and information </a:t>
            </a:r>
            <a:r>
              <a:rPr lang="it-IT" dirty="0" err="1"/>
              <a:t>tools</a:t>
            </a:r>
            <a:r>
              <a:rPr lang="it-IT" dirty="0"/>
              <a:t> </a:t>
            </a:r>
            <a:r>
              <a:rPr lang="it-IT" dirty="0" err="1"/>
              <a:t>dealing</a:t>
            </a:r>
            <a:r>
              <a:rPr lang="it-IT" dirty="0"/>
              <a:t> with “</a:t>
            </a:r>
            <a:r>
              <a:rPr lang="it-IT" dirty="0" err="1"/>
              <a:t>things</a:t>
            </a:r>
            <a:r>
              <a:rPr lang="it-IT" dirty="0"/>
              <a:t>”, “</a:t>
            </a:r>
            <a:r>
              <a:rPr lang="it-IT" dirty="0" err="1"/>
              <a:t>facts</a:t>
            </a:r>
            <a:r>
              <a:rPr lang="it-IT" dirty="0"/>
              <a:t>”, and “</a:t>
            </a:r>
            <a:r>
              <a:rPr lang="it-IT" dirty="0" err="1"/>
              <a:t>language</a:t>
            </a:r>
            <a:r>
              <a:rPr lang="it-IT" dirty="0"/>
              <a:t>”</a:t>
            </a:r>
          </a:p>
          <a:p>
            <a:pPr algn="just"/>
            <a:endParaRPr lang="it-IT" dirty="0"/>
          </a:p>
          <a:p>
            <a:pPr algn="just"/>
            <a:r>
              <a:rPr lang="it-IT" sz="1200" dirty="0" err="1"/>
              <a:t>Fuertes</a:t>
            </a:r>
            <a:r>
              <a:rPr lang="it-IT" sz="1200" dirty="0"/>
              <a:t>-Olivera, </a:t>
            </a:r>
            <a:r>
              <a:rPr lang="it-IT" sz="1200" i="1" dirty="0" err="1"/>
              <a:t>Introduction</a:t>
            </a:r>
            <a:r>
              <a:rPr lang="it-IT" sz="1200" i="1" dirty="0"/>
              <a:t>. </a:t>
            </a:r>
            <a:r>
              <a:rPr lang="it-IT" sz="1200" i="1" dirty="0" err="1"/>
              <a:t>Lexicography</a:t>
            </a:r>
            <a:r>
              <a:rPr lang="it-IT" sz="1200" i="1" dirty="0"/>
              <a:t> in the Internet Era</a:t>
            </a:r>
            <a:r>
              <a:rPr lang="it-IT" sz="1200" dirty="0"/>
              <a:t>, in The </a:t>
            </a:r>
            <a:r>
              <a:rPr lang="it-IT" sz="1200" dirty="0" err="1"/>
              <a:t>Routledge</a:t>
            </a:r>
            <a:r>
              <a:rPr lang="it-IT" sz="1200" dirty="0"/>
              <a:t> </a:t>
            </a:r>
            <a:r>
              <a:rPr lang="it-IT" sz="1200" dirty="0" err="1"/>
              <a:t>Handbook</a:t>
            </a:r>
            <a:r>
              <a:rPr lang="it-IT" sz="1200" dirty="0"/>
              <a:t> of </a:t>
            </a:r>
            <a:r>
              <a:rPr lang="it-IT" sz="1200" dirty="0" err="1"/>
              <a:t>Lexicography</a:t>
            </a:r>
            <a:endParaRPr lang="it-IT" sz="1200" dirty="0"/>
          </a:p>
          <a:p>
            <a:pPr algn="just"/>
            <a:endParaRPr lang="it-IT" dirty="0"/>
          </a:p>
        </p:txBody>
      </p:sp>
    </p:spTree>
    <p:extLst>
      <p:ext uri="{BB962C8B-B14F-4D97-AF65-F5344CB8AC3E}">
        <p14:creationId xmlns:p14="http://schemas.microsoft.com/office/powerpoint/2010/main" val="1541049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stretch>
            <a:fillRect/>
          </a:stretch>
        </p:blipFill>
        <p:spPr>
          <a:xfrm>
            <a:off x="4972485" y="2806994"/>
            <a:ext cx="4171515" cy="4051005"/>
          </a:xfrm>
          <a:prstGeom prst="rect">
            <a:avLst/>
          </a:prstGeom>
        </p:spPr>
      </p:pic>
      <p:sp>
        <p:nvSpPr>
          <p:cNvPr id="5" name="Rettangolo 4"/>
          <p:cNvSpPr/>
          <p:nvPr/>
        </p:nvSpPr>
        <p:spPr>
          <a:xfrm>
            <a:off x="148856" y="935665"/>
            <a:ext cx="5082364" cy="5539978"/>
          </a:xfrm>
          <a:prstGeom prst="rect">
            <a:avLst/>
          </a:prstGeom>
        </p:spPr>
        <p:txBody>
          <a:bodyPr wrap="square">
            <a:spAutoFit/>
          </a:bodyPr>
          <a:lstStyle/>
          <a:p>
            <a:pPr marL="285750" indent="-285750" algn="just">
              <a:buFontTx/>
              <a:buChar char="-"/>
            </a:pPr>
            <a:r>
              <a:rPr lang="it-IT" sz="2400" b="1" dirty="0">
                <a:solidFill>
                  <a:srgbClr val="0070C0"/>
                </a:solidFill>
                <a:latin typeface="Helvetica" charset="0"/>
              </a:rPr>
              <a:t>Dizionari-macchina</a:t>
            </a:r>
            <a:r>
              <a:rPr lang="it-IT" sz="2400" dirty="0">
                <a:latin typeface="Helvetica" charset="0"/>
              </a:rPr>
              <a:t>: 		</a:t>
            </a:r>
            <a:br>
              <a:rPr lang="it-IT" sz="2400" dirty="0">
                <a:latin typeface="Helvetica" charset="0"/>
              </a:rPr>
            </a:br>
            <a:r>
              <a:rPr lang="it-IT" sz="2400" dirty="0">
                <a:latin typeface="Helvetica" charset="0"/>
              </a:rPr>
              <a:t>sono costituiti da liste di parole, alle quali possono essere associate informazioni linguistiche, create per essere impiegate in software </a:t>
            </a:r>
            <a:r>
              <a:rPr lang="it-IT" sz="2400" dirty="0" err="1">
                <a:latin typeface="Helvetica" charset="0"/>
              </a:rPr>
              <a:t>dictionary-based</a:t>
            </a:r>
            <a:r>
              <a:rPr lang="it-IT" sz="2400" dirty="0">
                <a:latin typeface="Helvetica" charset="0"/>
              </a:rPr>
              <a:t>. </a:t>
            </a:r>
          </a:p>
          <a:p>
            <a:pPr marL="285750" indent="-285750" algn="just">
              <a:buFontTx/>
              <a:buChar char="-"/>
            </a:pPr>
            <a:endParaRPr lang="it-IT" sz="2400" dirty="0">
              <a:latin typeface="Helvetica" charset="0"/>
            </a:endParaRPr>
          </a:p>
          <a:p>
            <a:pPr marL="285750" indent="-285750" algn="just">
              <a:buFontTx/>
              <a:buChar char="-"/>
            </a:pPr>
            <a:r>
              <a:rPr lang="it-IT" sz="2400" b="1" dirty="0">
                <a:solidFill>
                  <a:srgbClr val="0070C0"/>
                </a:solidFill>
                <a:latin typeface="Helvetica" charset="0"/>
              </a:rPr>
              <a:t>Dizionari informatizzati</a:t>
            </a:r>
            <a:r>
              <a:rPr lang="it-IT" sz="2400" dirty="0">
                <a:latin typeface="Helvetica" charset="0"/>
              </a:rPr>
              <a:t>: 	</a:t>
            </a:r>
            <a:br>
              <a:rPr lang="it-IT" sz="2400" dirty="0">
                <a:latin typeface="Helvetica" charset="0"/>
              </a:rPr>
            </a:br>
            <a:r>
              <a:rPr lang="it-IT" sz="2400" dirty="0">
                <a:latin typeface="Helvetica" charset="0"/>
              </a:rPr>
              <a:t>sono pensati per essere consultati da un lettore umano (human </a:t>
            </a:r>
            <a:r>
              <a:rPr lang="it-IT" sz="2400" dirty="0" err="1">
                <a:latin typeface="Helvetica" charset="0"/>
              </a:rPr>
              <a:t>oriented</a:t>
            </a:r>
            <a:r>
              <a:rPr lang="it-IT" sz="2400" dirty="0">
                <a:latin typeface="Helvetica" charset="0"/>
              </a:rPr>
              <a:t>).</a:t>
            </a:r>
          </a:p>
          <a:p>
            <a:pPr marL="285750" indent="-285750" algn="just">
              <a:buFontTx/>
              <a:buChar char="-"/>
            </a:pPr>
            <a:endParaRPr lang="it-IT" sz="2400" dirty="0">
              <a:latin typeface="Helvetica" charset="0"/>
            </a:endParaRPr>
          </a:p>
          <a:p>
            <a:r>
              <a:rPr lang="it-IT" sz="2400" dirty="0">
                <a:latin typeface="Helvetica" charset="0"/>
              </a:rPr>
              <a:t>    (Chiari 2007: 85)</a:t>
            </a:r>
          </a:p>
          <a:p>
            <a:endParaRPr lang="it-IT" dirty="0">
              <a:latin typeface="Helvetica" charset="0"/>
            </a:endParaRPr>
          </a:p>
        </p:txBody>
      </p:sp>
    </p:spTree>
    <p:extLst>
      <p:ext uri="{BB962C8B-B14F-4D97-AF65-F5344CB8AC3E}">
        <p14:creationId xmlns:p14="http://schemas.microsoft.com/office/powerpoint/2010/main" val="626577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img2.pngio.com/wallpaper-wallpaper-post-it-notes-post-it-para-slide-hd-post-it-note-wallpaper-png-1600_1415.jpg"/>
          <p:cNvPicPr>
            <a:picLocks noChangeAspect="1" noChangeArrowheads="1"/>
          </p:cNvPicPr>
          <p:nvPr/>
        </p:nvPicPr>
        <p:blipFill rotWithShape="1">
          <a:blip r:embed="rId2">
            <a:extLst>
              <a:ext uri="{28A0092B-C50C-407E-A947-70E740481C1C}">
                <a14:useLocalDpi xmlns:a14="http://schemas.microsoft.com/office/drawing/2010/main" val="0"/>
              </a:ext>
            </a:extLst>
          </a:blip>
          <a:srcRect l="12411" t="13917" r="7967" b="18560"/>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contenuto 2"/>
          <p:cNvSpPr>
            <a:spLocks noGrp="1"/>
          </p:cNvSpPr>
          <p:nvPr>
            <p:ph idx="1"/>
          </p:nvPr>
        </p:nvSpPr>
        <p:spPr>
          <a:xfrm rot="21438925">
            <a:off x="1299748" y="424770"/>
            <a:ext cx="6120398" cy="6436646"/>
          </a:xfrm>
        </p:spPr>
        <p:txBody>
          <a:bodyPr>
            <a:normAutofit fontScale="92500" lnSpcReduction="10000"/>
          </a:bodyPr>
          <a:lstStyle/>
          <a:p>
            <a:pPr marL="0" indent="0">
              <a:buNone/>
            </a:pPr>
            <a:br>
              <a:rPr lang="it-IT" sz="3000" dirty="0"/>
            </a:br>
            <a:r>
              <a:rPr lang="it-IT" sz="3000" dirty="0"/>
              <a:t>Chiari (2012: 97) </a:t>
            </a:r>
          </a:p>
          <a:p>
            <a:pPr marL="0" indent="0">
              <a:buNone/>
            </a:pPr>
            <a:r>
              <a:rPr lang="it-IT" sz="3000" b="1" dirty="0">
                <a:solidFill>
                  <a:srgbClr val="FF0000"/>
                </a:solidFill>
              </a:rPr>
              <a:t>dizionari informatizzati</a:t>
            </a:r>
            <a:r>
              <a:rPr lang="it-IT" sz="3000" dirty="0"/>
              <a:t>, versioni on-line di dizionari cartacei; </a:t>
            </a:r>
          </a:p>
          <a:p>
            <a:pPr marL="0" indent="0">
              <a:buNone/>
            </a:pPr>
            <a:r>
              <a:rPr lang="it-IT" sz="3000" b="1" dirty="0">
                <a:solidFill>
                  <a:srgbClr val="FF0000"/>
                </a:solidFill>
              </a:rPr>
              <a:t>dizionari elettronici</a:t>
            </a:r>
            <a:r>
              <a:rPr lang="it-IT" sz="3000" dirty="0"/>
              <a:t>, creati per essere distribuiti esclusivamente on-line; </a:t>
            </a:r>
          </a:p>
          <a:p>
            <a:pPr marL="0" indent="0">
              <a:buNone/>
            </a:pPr>
            <a:r>
              <a:rPr lang="it-IT" sz="3000" b="1" dirty="0">
                <a:solidFill>
                  <a:srgbClr val="FF0000"/>
                </a:solidFill>
              </a:rPr>
              <a:t>dizionari collaborativi</a:t>
            </a:r>
            <a:r>
              <a:rPr lang="it-IT" sz="3000" dirty="0"/>
              <a:t>, creati dagli utenti in progetti volontari; </a:t>
            </a:r>
          </a:p>
          <a:p>
            <a:pPr marL="0" indent="0">
              <a:buNone/>
            </a:pPr>
            <a:r>
              <a:rPr lang="it-IT" sz="3000" b="1" dirty="0">
                <a:solidFill>
                  <a:srgbClr val="FF0000"/>
                </a:solidFill>
              </a:rPr>
              <a:t>strumenti di lessicografia computazionale </a:t>
            </a:r>
            <a:r>
              <a:rPr lang="it-IT" sz="3000" dirty="0"/>
              <a:t>(</a:t>
            </a:r>
            <a:r>
              <a:rPr lang="it-IT" sz="3000" b="1" dirty="0">
                <a:solidFill>
                  <a:srgbClr val="FF0000"/>
                </a:solidFill>
              </a:rPr>
              <a:t>dizionari macchina</a:t>
            </a:r>
            <a:r>
              <a:rPr lang="it-IT" sz="3000" dirty="0"/>
              <a:t>) nella forma di database lessicali o di basi di conoscenza progettati per l’utilizzo in applicazioni computazionali; </a:t>
            </a:r>
          </a:p>
          <a:p>
            <a:pPr marL="0" indent="0">
              <a:buNone/>
            </a:pPr>
            <a:r>
              <a:rPr lang="it-IT" sz="3000" b="1" dirty="0">
                <a:solidFill>
                  <a:srgbClr val="FF0000"/>
                </a:solidFill>
              </a:rPr>
              <a:t>aggregatori</a:t>
            </a:r>
            <a:r>
              <a:rPr lang="it-IT" sz="3000" dirty="0">
                <a:solidFill>
                  <a:srgbClr val="FF0000"/>
                </a:solidFill>
              </a:rPr>
              <a:t> </a:t>
            </a:r>
            <a:r>
              <a:rPr lang="it-IT" sz="3000" dirty="0"/>
              <a:t>di fonti lessicografiche, come </a:t>
            </a:r>
            <a:r>
              <a:rPr lang="it-IT" sz="3000" dirty="0" err="1"/>
              <a:t>dictionary.com</a:t>
            </a:r>
            <a:r>
              <a:rPr lang="it-IT" sz="3000" dirty="0"/>
              <a:t> e </a:t>
            </a:r>
            <a:r>
              <a:rPr lang="it-IT" sz="3000" dirty="0" err="1"/>
              <a:t>thefreedictionary.com</a:t>
            </a:r>
            <a:r>
              <a:rPr lang="it-IT" sz="3000" dirty="0"/>
              <a:t>.</a:t>
            </a:r>
          </a:p>
          <a:p>
            <a:endParaRPr lang="it-IT" dirty="0"/>
          </a:p>
        </p:txBody>
      </p:sp>
      <p:pic>
        <p:nvPicPr>
          <p:cNvPr id="4" name="Immagin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198" y="1201994"/>
            <a:ext cx="765545" cy="681865"/>
          </a:xfrm>
          <a:prstGeom prst="rect">
            <a:avLst/>
          </a:prstGeom>
        </p:spPr>
      </p:pic>
    </p:spTree>
    <p:extLst>
      <p:ext uri="{BB962C8B-B14F-4D97-AF65-F5344CB8AC3E}">
        <p14:creationId xmlns:p14="http://schemas.microsoft.com/office/powerpoint/2010/main" val="520907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ttangolo arrotondato 20"/>
          <p:cNvSpPr/>
          <p:nvPr/>
        </p:nvSpPr>
        <p:spPr>
          <a:xfrm>
            <a:off x="4092909" y="3268815"/>
            <a:ext cx="1615960" cy="1164396"/>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Entries</a:t>
            </a:r>
          </a:p>
        </p:txBody>
      </p:sp>
      <p:pic>
        <p:nvPicPr>
          <p:cNvPr id="22" name="Immagine 2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2022" y="2694622"/>
            <a:ext cx="1036847" cy="1183231"/>
          </a:xfrm>
          <a:prstGeom prst="rect">
            <a:avLst/>
          </a:prstGeom>
        </p:spPr>
      </p:pic>
      <p:pic>
        <p:nvPicPr>
          <p:cNvPr id="23"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8986" y="2332885"/>
            <a:ext cx="822563" cy="822563"/>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Risultati immagini per word style"/>
          <p:cNvPicPr>
            <a:picLocks noChangeAspect="1" noChangeArrowheads="1"/>
          </p:cNvPicPr>
          <p:nvPr/>
        </p:nvPicPr>
        <p:blipFill rotWithShape="1">
          <a:blip r:embed="rId4">
            <a:extLst>
              <a:ext uri="{28A0092B-C50C-407E-A947-70E740481C1C}">
                <a14:useLocalDpi xmlns:a14="http://schemas.microsoft.com/office/drawing/2010/main" val="0"/>
              </a:ext>
            </a:extLst>
          </a:blip>
          <a:srcRect t="-1" r="25086" b="27751"/>
          <a:stretch/>
        </p:blipFill>
        <p:spPr bwMode="auto">
          <a:xfrm>
            <a:off x="3988519" y="5600789"/>
            <a:ext cx="588668" cy="57480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8" descr="http://www.dada.eu/wp-content/uploads/2016/03/ProductIcon_Domain.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4547" y="3247910"/>
            <a:ext cx="1122499" cy="1023758"/>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6" descr="https://upload.wikimedia.org/wikipedia/commons/thumb/4/45/New_Logo_Gmail.svg/1280px-New_Logo_Gmail.svg.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98227" y="5718589"/>
            <a:ext cx="503735" cy="3757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8" descr="Risultati immagini per dropbox 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95857" y="5677220"/>
            <a:ext cx="465802" cy="458437"/>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0" descr="Risultati immagini per hard disk  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18858" y="5593845"/>
            <a:ext cx="684410" cy="581749"/>
          </a:xfrm>
          <a:prstGeom prst="rect">
            <a:avLst/>
          </a:prstGeom>
          <a:noFill/>
          <a:extLst>
            <a:ext uri="{909E8E84-426E-40DD-AFC4-6F175D3DCCD1}">
              <a14:hiddenFill xmlns:a14="http://schemas.microsoft.com/office/drawing/2010/main">
                <a:solidFill>
                  <a:srgbClr val="FFFFFF"/>
                </a:solidFill>
              </a14:hiddenFill>
            </a:ext>
          </a:extLst>
        </p:spPr>
      </p:pic>
      <p:sp>
        <p:nvSpPr>
          <p:cNvPr id="29" name="Rettangolo arrotondato 28"/>
          <p:cNvSpPr/>
          <p:nvPr/>
        </p:nvSpPr>
        <p:spPr>
          <a:xfrm rot="5400000">
            <a:off x="5662258" y="3754789"/>
            <a:ext cx="2001882" cy="390407"/>
          </a:xfrm>
          <a:prstGeom prst="roundRect">
            <a:avLst/>
          </a:prstGeom>
        </p:spPr>
        <p:style>
          <a:lnRef idx="0">
            <a:schemeClr val="accent3"/>
          </a:lnRef>
          <a:fillRef idx="3">
            <a:schemeClr val="accent3"/>
          </a:fillRef>
          <a:effectRef idx="3">
            <a:schemeClr val="accent3"/>
          </a:effectRef>
          <a:fontRef idx="minor">
            <a:schemeClr val="lt1"/>
          </a:fontRef>
        </p:style>
        <p:txBody>
          <a:bodyPr rtlCol="0" anchor="t"/>
          <a:lstStyle/>
          <a:p>
            <a:pPr algn="ctr"/>
            <a:r>
              <a:rPr lang="it-IT" dirty="0"/>
              <a:t>Conversion TOOL</a:t>
            </a:r>
            <a:endParaRPr lang="it-IT" sz="1400" dirty="0"/>
          </a:p>
        </p:txBody>
      </p:sp>
      <p:sp>
        <p:nvSpPr>
          <p:cNvPr id="30" name="Freccia a destra 7"/>
          <p:cNvSpPr/>
          <p:nvPr/>
        </p:nvSpPr>
        <p:spPr>
          <a:xfrm>
            <a:off x="5821832" y="3786851"/>
            <a:ext cx="604641" cy="2685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1" name="Freccia a destra 28"/>
          <p:cNvSpPr/>
          <p:nvPr/>
        </p:nvSpPr>
        <p:spPr>
          <a:xfrm>
            <a:off x="6926933" y="3797594"/>
            <a:ext cx="604641" cy="2685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dirty="0"/>
          </a:p>
        </p:txBody>
      </p:sp>
      <p:sp>
        <p:nvSpPr>
          <p:cNvPr id="32" name="CasellaDiTesto 31"/>
          <p:cNvSpPr txBox="1"/>
          <p:nvPr/>
        </p:nvSpPr>
        <p:spPr>
          <a:xfrm>
            <a:off x="2683274" y="3210360"/>
            <a:ext cx="769057" cy="369332"/>
          </a:xfrm>
          <a:prstGeom prst="rect">
            <a:avLst/>
          </a:prstGeom>
          <a:noFill/>
        </p:spPr>
        <p:txBody>
          <a:bodyPr wrap="none" rtlCol="0">
            <a:spAutoFit/>
          </a:bodyPr>
          <a:lstStyle/>
          <a:p>
            <a:r>
              <a:rPr lang="it-IT"/>
              <a:t>Reddy</a:t>
            </a:r>
            <a:endParaRPr lang="it-IT" dirty="0"/>
          </a:p>
        </p:txBody>
      </p:sp>
      <p:pic>
        <p:nvPicPr>
          <p:cNvPr id="33"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8985" y="3892433"/>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34" name="CasellaDiTesto 33"/>
          <p:cNvSpPr txBox="1"/>
          <p:nvPr/>
        </p:nvSpPr>
        <p:spPr>
          <a:xfrm>
            <a:off x="2826150" y="4771631"/>
            <a:ext cx="488788" cy="369332"/>
          </a:xfrm>
          <a:prstGeom prst="rect">
            <a:avLst/>
          </a:prstGeom>
          <a:noFill/>
        </p:spPr>
        <p:txBody>
          <a:bodyPr wrap="none" rtlCol="0">
            <a:spAutoFit/>
          </a:bodyPr>
          <a:lstStyle/>
          <a:p>
            <a:r>
              <a:rPr lang="it-IT"/>
              <a:t>Btv</a:t>
            </a:r>
            <a:endParaRPr lang="it-IT" dirty="0"/>
          </a:p>
        </p:txBody>
      </p:sp>
      <p:pic>
        <p:nvPicPr>
          <p:cNvPr id="35"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7326" y="5266952"/>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36" name="CasellaDiTesto 35"/>
          <p:cNvSpPr txBox="1"/>
          <p:nvPr/>
        </p:nvSpPr>
        <p:spPr>
          <a:xfrm>
            <a:off x="2378287" y="6134261"/>
            <a:ext cx="1403782" cy="646331"/>
          </a:xfrm>
          <a:prstGeom prst="rect">
            <a:avLst/>
          </a:prstGeom>
          <a:noFill/>
        </p:spPr>
        <p:txBody>
          <a:bodyPr wrap="none" rtlCol="0">
            <a:spAutoFit/>
          </a:bodyPr>
          <a:lstStyle/>
          <a:p>
            <a:pPr algn="ctr"/>
            <a:r>
              <a:rPr lang="it-IT" dirty="0" err="1"/>
              <a:t>Bibliography</a:t>
            </a:r>
            <a:r>
              <a:rPr lang="it-IT" dirty="0"/>
              <a:t> </a:t>
            </a:r>
            <a:br>
              <a:rPr lang="it-IT" dirty="0"/>
            </a:br>
            <a:r>
              <a:rPr lang="it-IT" dirty="0"/>
              <a:t>of </a:t>
            </a:r>
            <a:r>
              <a:rPr lang="it-IT" dirty="0" err="1"/>
              <a:t>studies</a:t>
            </a:r>
            <a:endParaRPr lang="it-IT" dirty="0"/>
          </a:p>
        </p:txBody>
      </p:sp>
      <p:sp>
        <p:nvSpPr>
          <p:cNvPr id="37" name="CasellaDiTesto 36"/>
          <p:cNvSpPr txBox="1"/>
          <p:nvPr/>
        </p:nvSpPr>
        <p:spPr>
          <a:xfrm>
            <a:off x="3722267" y="6180278"/>
            <a:ext cx="1158138" cy="369332"/>
          </a:xfrm>
          <a:prstGeom prst="rect">
            <a:avLst/>
          </a:prstGeom>
          <a:noFill/>
        </p:spPr>
        <p:txBody>
          <a:bodyPr wrap="none" rtlCol="0">
            <a:spAutoFit/>
          </a:bodyPr>
          <a:lstStyle/>
          <a:p>
            <a:pPr algn="ctr"/>
            <a:r>
              <a:rPr lang="it-IT" dirty="0" err="1"/>
              <a:t>Stylesheet</a:t>
            </a:r>
            <a:endParaRPr lang="it-IT" dirty="0"/>
          </a:p>
        </p:txBody>
      </p:sp>
      <p:sp>
        <p:nvSpPr>
          <p:cNvPr id="38" name="CasellaDiTesto 37"/>
          <p:cNvSpPr txBox="1"/>
          <p:nvPr/>
        </p:nvSpPr>
        <p:spPr>
          <a:xfrm>
            <a:off x="4956070" y="6211669"/>
            <a:ext cx="1410002" cy="369332"/>
          </a:xfrm>
          <a:prstGeom prst="rect">
            <a:avLst/>
          </a:prstGeom>
          <a:noFill/>
        </p:spPr>
        <p:txBody>
          <a:bodyPr wrap="none" rtlCol="0">
            <a:spAutoFit/>
          </a:bodyPr>
          <a:lstStyle/>
          <a:p>
            <a:pPr algn="ctr"/>
            <a:r>
              <a:rPr lang="it-IT" dirty="0"/>
              <a:t>Storage </a:t>
            </a:r>
            <a:r>
              <a:rPr lang="it-IT" dirty="0" err="1"/>
              <a:t>tools</a:t>
            </a:r>
            <a:endParaRPr lang="it-IT" dirty="0"/>
          </a:p>
        </p:txBody>
      </p:sp>
      <p:sp>
        <p:nvSpPr>
          <p:cNvPr id="39" name="CasellaDiTesto 38"/>
          <p:cNvSpPr txBox="1"/>
          <p:nvPr/>
        </p:nvSpPr>
        <p:spPr>
          <a:xfrm>
            <a:off x="7624751" y="4361014"/>
            <a:ext cx="1044774" cy="369332"/>
          </a:xfrm>
          <a:prstGeom prst="rect">
            <a:avLst/>
          </a:prstGeom>
          <a:noFill/>
        </p:spPr>
        <p:txBody>
          <a:bodyPr wrap="none" rtlCol="0">
            <a:spAutoFit/>
          </a:bodyPr>
          <a:lstStyle/>
          <a:p>
            <a:pPr algn="ctr"/>
            <a:r>
              <a:rPr lang="it-IT"/>
              <a:t>TLIOWEB</a:t>
            </a:r>
            <a:endParaRPr lang="it-IT" dirty="0"/>
          </a:p>
        </p:txBody>
      </p:sp>
      <p:sp>
        <p:nvSpPr>
          <p:cNvPr id="40" name="CasellaDiTesto 39"/>
          <p:cNvSpPr txBox="1"/>
          <p:nvPr/>
        </p:nvSpPr>
        <p:spPr>
          <a:xfrm>
            <a:off x="6011761" y="6208654"/>
            <a:ext cx="3281784" cy="646331"/>
          </a:xfrm>
          <a:prstGeom prst="rect">
            <a:avLst/>
          </a:prstGeom>
          <a:noFill/>
        </p:spPr>
        <p:txBody>
          <a:bodyPr wrap="square" rtlCol="0">
            <a:spAutoFit/>
          </a:bodyPr>
          <a:lstStyle/>
          <a:p>
            <a:pPr algn="ctr"/>
            <a:r>
              <a:rPr lang="it-IT" dirty="0"/>
              <a:t>Messaging </a:t>
            </a:r>
            <a:r>
              <a:rPr lang="it-IT" dirty="0" err="1"/>
              <a:t>services</a:t>
            </a:r>
            <a:r>
              <a:rPr lang="it-IT" dirty="0"/>
              <a:t> and file </a:t>
            </a:r>
            <a:r>
              <a:rPr lang="it-IT" dirty="0" err="1"/>
              <a:t>exchange</a:t>
            </a:r>
            <a:endParaRPr lang="it-IT" dirty="0"/>
          </a:p>
        </p:txBody>
      </p:sp>
      <p:cxnSp>
        <p:nvCxnSpPr>
          <p:cNvPr id="42" name="Connettore 2 41"/>
          <p:cNvCxnSpPr/>
          <p:nvPr/>
        </p:nvCxnSpPr>
        <p:spPr>
          <a:xfrm>
            <a:off x="1739057" y="4838487"/>
            <a:ext cx="1149149" cy="1344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Connettore 2 42"/>
          <p:cNvCxnSpPr>
            <a:stCxn id="44" idx="3"/>
          </p:cNvCxnSpPr>
          <p:nvPr/>
        </p:nvCxnSpPr>
        <p:spPr>
          <a:xfrm flipV="1">
            <a:off x="1896778" y="5061233"/>
            <a:ext cx="1040451" cy="9068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CasellaDiTesto 43"/>
          <p:cNvSpPr txBox="1"/>
          <p:nvPr/>
        </p:nvSpPr>
        <p:spPr>
          <a:xfrm>
            <a:off x="1130221" y="5783436"/>
            <a:ext cx="766557" cy="369332"/>
          </a:xfrm>
          <a:prstGeom prst="rect">
            <a:avLst/>
          </a:prstGeom>
          <a:noFill/>
        </p:spPr>
        <p:txBody>
          <a:bodyPr wrap="none" rtlCol="0">
            <a:spAutoFit/>
          </a:bodyPr>
          <a:lstStyle/>
          <a:p>
            <a:r>
              <a:rPr lang="it-IT" dirty="0" err="1"/>
              <a:t>Ebook</a:t>
            </a:r>
            <a:endParaRPr lang="it-IT" dirty="0"/>
          </a:p>
        </p:txBody>
      </p:sp>
      <p:sp>
        <p:nvSpPr>
          <p:cNvPr id="45" name="CasellaDiTesto 44"/>
          <p:cNvSpPr txBox="1"/>
          <p:nvPr/>
        </p:nvSpPr>
        <p:spPr>
          <a:xfrm>
            <a:off x="1088206" y="4388202"/>
            <a:ext cx="1301703" cy="646331"/>
          </a:xfrm>
          <a:prstGeom prst="rect">
            <a:avLst/>
          </a:prstGeom>
          <a:noFill/>
        </p:spPr>
        <p:txBody>
          <a:bodyPr wrap="none" rtlCol="0">
            <a:spAutoFit/>
          </a:bodyPr>
          <a:lstStyle/>
          <a:p>
            <a:r>
              <a:rPr lang="it-IT" dirty="0" err="1"/>
              <a:t>Philological</a:t>
            </a:r>
            <a:r>
              <a:rPr lang="it-IT" dirty="0"/>
              <a:t> </a:t>
            </a:r>
            <a:br>
              <a:rPr lang="it-IT" dirty="0"/>
            </a:br>
            <a:r>
              <a:rPr lang="it-IT" dirty="0" err="1"/>
              <a:t>cards</a:t>
            </a:r>
            <a:endParaRPr lang="it-IT" dirty="0"/>
          </a:p>
        </p:txBody>
      </p:sp>
      <p:sp>
        <p:nvSpPr>
          <p:cNvPr id="46" name="Rettangolo 45"/>
          <p:cNvSpPr/>
          <p:nvPr/>
        </p:nvSpPr>
        <p:spPr>
          <a:xfrm>
            <a:off x="147021" y="1523934"/>
            <a:ext cx="2278833" cy="2021063"/>
          </a:xfrm>
          <a:prstGeom prst="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it-IT"/>
          </a:p>
        </p:txBody>
      </p:sp>
      <p:pic>
        <p:nvPicPr>
          <p:cNvPr id="50"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737" y="804959"/>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51" name="Rettangolo 50"/>
          <p:cNvSpPr/>
          <p:nvPr/>
        </p:nvSpPr>
        <p:spPr>
          <a:xfrm>
            <a:off x="250737" y="1651029"/>
            <a:ext cx="2220480" cy="1815882"/>
          </a:xfrm>
          <a:prstGeom prst="rect">
            <a:avLst/>
          </a:prstGeom>
        </p:spPr>
        <p:txBody>
          <a:bodyPr wrap="none">
            <a:spAutoFit/>
          </a:bodyPr>
          <a:lstStyle/>
          <a:p>
            <a:r>
              <a:rPr lang="it-IT" sz="1600" dirty="0" err="1">
                <a:solidFill>
                  <a:schemeClr val="accent1"/>
                </a:solidFill>
                <a:latin typeface="Century Gothic" charset="0"/>
                <a:ea typeface="Century Gothic" charset="0"/>
                <a:cs typeface="Century Gothic" charset="0"/>
              </a:rPr>
              <a:t>Sources</a:t>
            </a:r>
            <a:r>
              <a:rPr lang="it-IT" sz="1600" dirty="0">
                <a:solidFill>
                  <a:schemeClr val="accent1"/>
                </a:solidFill>
                <a:latin typeface="Century Gothic" charset="0"/>
                <a:ea typeface="Century Gothic" charset="0"/>
                <a:cs typeface="Century Gothic" charset="0"/>
              </a:rPr>
              <a:t> of </a:t>
            </a:r>
            <a:r>
              <a:rPr lang="it-IT" sz="1600" dirty="0" err="1">
                <a:solidFill>
                  <a:schemeClr val="accent1"/>
                </a:solidFill>
                <a:latin typeface="Century Gothic" charset="0"/>
                <a:ea typeface="Century Gothic" charset="0"/>
                <a:cs typeface="Century Gothic" charset="0"/>
              </a:rPr>
              <a:t>evidence</a:t>
            </a:r>
            <a:br>
              <a:rPr lang="it-IT" sz="1600" dirty="0">
                <a:solidFill>
                  <a:schemeClr val="accent1"/>
                </a:solidFill>
                <a:latin typeface="Century Gothic" charset="0"/>
                <a:ea typeface="Century Gothic" charset="0"/>
                <a:cs typeface="Century Gothic" charset="0"/>
              </a:rPr>
            </a:b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TLIO Corpus</a:t>
            </a:r>
          </a:p>
          <a:p>
            <a:r>
              <a:rPr lang="it-IT" sz="1600" dirty="0">
                <a:solidFill>
                  <a:schemeClr val="accent1"/>
                </a:solidFill>
                <a:latin typeface="Century Gothic" charset="0"/>
                <a:ea typeface="Century Gothic" charset="0"/>
                <a:cs typeface="Century Gothic" charset="0"/>
              </a:rPr>
              <a:t>OVI Corpus</a:t>
            </a: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Corpus Aggiuntivo</a:t>
            </a:r>
            <a:br>
              <a:rPr lang="it-IT" sz="1600" dirty="0">
                <a:solidFill>
                  <a:schemeClr val="accent1"/>
                </a:solidFill>
                <a:latin typeface="Century Gothic" charset="0"/>
                <a:ea typeface="Century Gothic" charset="0"/>
                <a:cs typeface="Century Gothic" charset="0"/>
              </a:rPr>
            </a:b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a:t>
            </a:r>
            <a:r>
              <a:rPr lang="it-IT" sz="1600" dirty="0" err="1">
                <a:solidFill>
                  <a:schemeClr val="accent1"/>
                </a:solidFill>
                <a:latin typeface="Century Gothic" charset="0"/>
                <a:ea typeface="Century Gothic" charset="0"/>
                <a:cs typeface="Century Gothic" charset="0"/>
              </a:rPr>
              <a:t>other</a:t>
            </a:r>
            <a:r>
              <a:rPr lang="it-IT" sz="1600" dirty="0">
                <a:solidFill>
                  <a:schemeClr val="accent1"/>
                </a:solidFill>
                <a:latin typeface="Century Gothic" charset="0"/>
                <a:ea typeface="Century Gothic" charset="0"/>
                <a:cs typeface="Century Gothic" charset="0"/>
              </a:rPr>
              <a:t> OVI corpora)</a:t>
            </a:r>
          </a:p>
        </p:txBody>
      </p:sp>
      <p:pic>
        <p:nvPicPr>
          <p:cNvPr id="5" name="Immagine 4"/>
          <p:cNvPicPr>
            <a:picLocks noChangeAspect="1"/>
          </p:cNvPicPr>
          <p:nvPr/>
        </p:nvPicPr>
        <p:blipFill>
          <a:blip r:embed="rId9"/>
          <a:stretch>
            <a:fillRect/>
          </a:stretch>
        </p:blipFill>
        <p:spPr>
          <a:xfrm>
            <a:off x="1132158" y="852751"/>
            <a:ext cx="812800" cy="812800"/>
          </a:xfrm>
          <a:prstGeom prst="rect">
            <a:avLst/>
          </a:prstGeom>
        </p:spPr>
      </p:pic>
      <p:grpSp>
        <p:nvGrpSpPr>
          <p:cNvPr id="41" name="Gruppo 40">
            <a:extLst>
              <a:ext uri="{FF2B5EF4-FFF2-40B4-BE49-F238E27FC236}">
                <a16:creationId xmlns:a16="http://schemas.microsoft.com/office/drawing/2014/main" id="{DD7569C9-D598-9E4C-90E1-57990AC9359C}"/>
              </a:ext>
            </a:extLst>
          </p:cNvPr>
          <p:cNvGrpSpPr/>
          <p:nvPr/>
        </p:nvGrpSpPr>
        <p:grpSpPr>
          <a:xfrm>
            <a:off x="1469985" y="0"/>
            <a:ext cx="7674015" cy="1838784"/>
            <a:chOff x="143201" y="0"/>
            <a:chExt cx="9000799" cy="1042319"/>
          </a:xfrm>
        </p:grpSpPr>
        <p:sp>
          <p:nvSpPr>
            <p:cNvPr id="47" name="Rettangolo 46">
              <a:extLst>
                <a:ext uri="{FF2B5EF4-FFF2-40B4-BE49-F238E27FC236}">
                  <a16:creationId xmlns:a16="http://schemas.microsoft.com/office/drawing/2014/main" id="{82F5954B-676D-F245-A095-903EEDA4B23F}"/>
                </a:ext>
              </a:extLst>
            </p:cNvPr>
            <p:cNvSpPr/>
            <p:nvPr/>
          </p:nvSpPr>
          <p:spPr>
            <a:xfrm>
              <a:off x="3925164" y="618819"/>
              <a:ext cx="5218836" cy="423500"/>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r>
                <a:rPr lang="it-IT" dirty="0">
                  <a:latin typeface="Century Gothic" panose="020B0502020202020204" pitchFamily="34" charset="0"/>
                </a:rPr>
                <a:t>Il caso dell’Opera del Vocabolario Italiano</a:t>
              </a:r>
            </a:p>
          </p:txBody>
        </p:sp>
        <p:pic>
          <p:nvPicPr>
            <p:cNvPr id="48" name="Immagine 47">
              <a:extLst>
                <a:ext uri="{FF2B5EF4-FFF2-40B4-BE49-F238E27FC236}">
                  <a16:creationId xmlns:a16="http://schemas.microsoft.com/office/drawing/2014/main" id="{D0EA2A44-F436-5749-94DE-16A6945B18C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grpSp>
      <p:pic>
        <p:nvPicPr>
          <p:cNvPr id="9" name="Immagine 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flipH="1">
            <a:off x="109984" y="4303714"/>
            <a:ext cx="1034656" cy="815309"/>
          </a:xfrm>
          <a:prstGeom prst="rect">
            <a:avLst/>
          </a:prstGeom>
        </p:spPr>
      </p:pic>
      <p:pic>
        <p:nvPicPr>
          <p:cNvPr id="53" name="Immagine 5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flipH="1">
            <a:off x="143201" y="5581026"/>
            <a:ext cx="1034656" cy="815309"/>
          </a:xfrm>
          <a:prstGeom prst="rect">
            <a:avLst/>
          </a:prstGeom>
        </p:spPr>
      </p:pic>
      <p:pic>
        <p:nvPicPr>
          <p:cNvPr id="54" name="Picture 16" descr="Risultati immagini per code icon pn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flipH="1">
            <a:off x="6255534" y="2306413"/>
            <a:ext cx="851578" cy="851578"/>
          </a:xfrm>
          <a:prstGeom prst="rect">
            <a:avLst/>
          </a:prstGeom>
          <a:noFill/>
          <a:extLst>
            <a:ext uri="{909E8E84-426E-40DD-AFC4-6F175D3DCCD1}">
              <a14:hiddenFill xmlns:a14="http://schemas.microsoft.com/office/drawing/2010/main">
                <a:solidFill>
                  <a:srgbClr val="FFFFFF"/>
                </a:solidFill>
              </a14:hiddenFill>
            </a:ext>
          </a:extLst>
        </p:spPr>
      </p:pic>
      <p:pic>
        <p:nvPicPr>
          <p:cNvPr id="55" name="Immagine 54"/>
          <p:cNvPicPr>
            <a:picLocks noChangeAspect="1"/>
          </p:cNvPicPr>
          <p:nvPr/>
        </p:nvPicPr>
        <p:blipFill>
          <a:blip r:embed="rId9"/>
          <a:stretch>
            <a:fillRect/>
          </a:stretch>
        </p:blipFill>
        <p:spPr>
          <a:xfrm>
            <a:off x="5952" y="2040474"/>
            <a:ext cx="335604" cy="335604"/>
          </a:xfrm>
          <a:prstGeom prst="rect">
            <a:avLst/>
          </a:prstGeom>
        </p:spPr>
      </p:pic>
      <p:pic>
        <p:nvPicPr>
          <p:cNvPr id="56" name="Immagine 55"/>
          <p:cNvPicPr>
            <a:picLocks noChangeAspect="1"/>
          </p:cNvPicPr>
          <p:nvPr/>
        </p:nvPicPr>
        <p:blipFill>
          <a:blip r:embed="rId9"/>
          <a:stretch>
            <a:fillRect/>
          </a:stretch>
        </p:blipFill>
        <p:spPr>
          <a:xfrm>
            <a:off x="5952" y="2346737"/>
            <a:ext cx="335604" cy="335604"/>
          </a:xfrm>
          <a:prstGeom prst="rect">
            <a:avLst/>
          </a:prstGeom>
        </p:spPr>
      </p:pic>
      <p:pic>
        <p:nvPicPr>
          <p:cNvPr id="57" name="Immagine 56"/>
          <p:cNvPicPr>
            <a:picLocks noChangeAspect="1"/>
          </p:cNvPicPr>
          <p:nvPr/>
        </p:nvPicPr>
        <p:blipFill>
          <a:blip r:embed="rId9"/>
          <a:stretch>
            <a:fillRect/>
          </a:stretch>
        </p:blipFill>
        <p:spPr>
          <a:xfrm>
            <a:off x="-72" y="2642215"/>
            <a:ext cx="335604" cy="335604"/>
          </a:xfrm>
          <a:prstGeom prst="rect">
            <a:avLst/>
          </a:prstGeom>
        </p:spPr>
      </p:pic>
      <p:pic>
        <p:nvPicPr>
          <p:cNvPr id="58" name="Immagine 57"/>
          <p:cNvPicPr>
            <a:picLocks noChangeAspect="1"/>
          </p:cNvPicPr>
          <p:nvPr/>
        </p:nvPicPr>
        <p:blipFill>
          <a:blip r:embed="rId9"/>
          <a:stretch>
            <a:fillRect/>
          </a:stretch>
        </p:blipFill>
        <p:spPr>
          <a:xfrm>
            <a:off x="0" y="3100822"/>
            <a:ext cx="335604" cy="335604"/>
          </a:xfrm>
          <a:prstGeom prst="rect">
            <a:avLst/>
          </a:prstGeom>
        </p:spPr>
      </p:pic>
      <p:sp>
        <p:nvSpPr>
          <p:cNvPr id="2" name="CasellaDiTesto 1">
            <a:extLst>
              <a:ext uri="{FF2B5EF4-FFF2-40B4-BE49-F238E27FC236}">
                <a16:creationId xmlns:a16="http://schemas.microsoft.com/office/drawing/2014/main" id="{C6163EC7-502C-9E8C-541A-C1E35BD32FD2}"/>
              </a:ext>
            </a:extLst>
          </p:cNvPr>
          <p:cNvSpPr txBox="1"/>
          <p:nvPr/>
        </p:nvSpPr>
        <p:spPr>
          <a:xfrm>
            <a:off x="1370578" y="209959"/>
            <a:ext cx="6402843" cy="461665"/>
          </a:xfrm>
          <a:prstGeom prst="rect">
            <a:avLst/>
          </a:prstGeom>
          <a:noFill/>
        </p:spPr>
        <p:txBody>
          <a:bodyPr wrap="none" rtlCol="0">
            <a:spAutoFit/>
          </a:bodyPr>
          <a:lstStyle/>
          <a:p>
            <a:r>
              <a:rPr lang="it-IT" sz="2400" dirty="0">
                <a:solidFill>
                  <a:srgbClr val="002060"/>
                </a:solidFill>
              </a:rPr>
              <a:t>Il dizionario come «risorsa elettronica» complessa</a:t>
            </a:r>
          </a:p>
        </p:txBody>
      </p:sp>
    </p:spTree>
    <p:extLst>
      <p:ext uri="{BB962C8B-B14F-4D97-AF65-F5344CB8AC3E}">
        <p14:creationId xmlns:p14="http://schemas.microsoft.com/office/powerpoint/2010/main" val="3258511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ttangolo 9">
            <a:extLst>
              <a:ext uri="{FF2B5EF4-FFF2-40B4-BE49-F238E27FC236}">
                <a16:creationId xmlns:a16="http://schemas.microsoft.com/office/drawing/2014/main" id="{7363D289-088E-4743-9D68-261258D07355}"/>
              </a:ext>
            </a:extLst>
          </p:cNvPr>
          <p:cNvSpPr/>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9" name="Immagine 8">
            <a:extLst>
              <a:ext uri="{FF2B5EF4-FFF2-40B4-BE49-F238E27FC236}">
                <a16:creationId xmlns:a16="http://schemas.microsoft.com/office/drawing/2014/main" id="{9A37F8D8-180D-5040-9760-8B1D6804B82D}"/>
              </a:ext>
            </a:extLst>
          </p:cNvPr>
          <p:cNvPicPr>
            <a:picLocks noChangeAspect="1"/>
          </p:cNvPicPr>
          <p:nvPr/>
        </p:nvPicPr>
        <p:blipFill rotWithShape="1">
          <a:blip r:embed="rId2">
            <a:extLst>
              <a:ext uri="{28A0092B-C50C-407E-A947-70E740481C1C}">
                <a14:useLocalDpi xmlns:a14="http://schemas.microsoft.com/office/drawing/2010/main" val="0"/>
              </a:ext>
            </a:extLst>
          </a:blip>
          <a:srcRect b="33598"/>
          <a:stretch/>
        </p:blipFill>
        <p:spPr>
          <a:xfrm>
            <a:off x="0" y="2846057"/>
            <a:ext cx="9144000" cy="4013191"/>
          </a:xfrm>
          <a:prstGeom prst="rect">
            <a:avLst/>
          </a:prstGeom>
        </p:spPr>
      </p:pic>
      <p:sp>
        <p:nvSpPr>
          <p:cNvPr id="4" name="Rettangolo arrotondato 20">
            <a:extLst>
              <a:ext uri="{FF2B5EF4-FFF2-40B4-BE49-F238E27FC236}">
                <a16:creationId xmlns:a16="http://schemas.microsoft.com/office/drawing/2014/main" id="{7C9695F0-12FA-1A4A-89B9-446234872733}"/>
              </a:ext>
            </a:extLst>
          </p:cNvPr>
          <p:cNvSpPr/>
          <p:nvPr/>
        </p:nvSpPr>
        <p:spPr>
          <a:xfrm>
            <a:off x="2386773" y="2831809"/>
            <a:ext cx="1615960" cy="597191"/>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CQS</a:t>
            </a:r>
          </a:p>
        </p:txBody>
      </p:sp>
      <p:sp>
        <p:nvSpPr>
          <p:cNvPr id="5" name="Rettangolo arrotondato 20">
            <a:extLst>
              <a:ext uri="{FF2B5EF4-FFF2-40B4-BE49-F238E27FC236}">
                <a16:creationId xmlns:a16="http://schemas.microsoft.com/office/drawing/2014/main" id="{FC31311B-0B18-1640-9C4F-52E5124F353D}"/>
              </a:ext>
            </a:extLst>
          </p:cNvPr>
          <p:cNvSpPr/>
          <p:nvPr/>
        </p:nvSpPr>
        <p:spPr>
          <a:xfrm>
            <a:off x="5096108" y="2831808"/>
            <a:ext cx="1615960" cy="597191"/>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DWS</a:t>
            </a:r>
          </a:p>
        </p:txBody>
      </p:sp>
    </p:spTree>
    <p:extLst>
      <p:ext uri="{BB962C8B-B14F-4D97-AF65-F5344CB8AC3E}">
        <p14:creationId xmlns:p14="http://schemas.microsoft.com/office/powerpoint/2010/main" val="860770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UCE"/>
          <p:cNvPicPr>
            <a:picLocks noChangeAspect="1" noChangeArrowheads="1"/>
          </p:cNvPicPr>
          <p:nvPr/>
        </p:nvPicPr>
        <p:blipFill rotWithShape="1">
          <a:blip r:embed="rId2">
            <a:extLst>
              <a:ext uri="{28A0092B-C50C-407E-A947-70E740481C1C}">
                <a14:useLocalDpi xmlns:a14="http://schemas.microsoft.com/office/drawing/2010/main" val="0"/>
              </a:ext>
            </a:extLst>
          </a:blip>
          <a:srcRect l="3633"/>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p:cNvSpPr txBox="1"/>
          <p:nvPr/>
        </p:nvSpPr>
        <p:spPr>
          <a:xfrm>
            <a:off x="3466215" y="5934117"/>
            <a:ext cx="5437707" cy="769441"/>
          </a:xfrm>
          <a:prstGeom prst="rect">
            <a:avLst/>
          </a:prstGeom>
          <a:noFill/>
        </p:spPr>
        <p:txBody>
          <a:bodyPr wrap="none" rtlCol="0">
            <a:spAutoFit/>
          </a:bodyPr>
          <a:lstStyle/>
          <a:p>
            <a:r>
              <a:rPr lang="it-IT" sz="4400" dirty="0">
                <a:solidFill>
                  <a:srgbClr val="FF0000"/>
                </a:solidFill>
                <a:latin typeface="Century Gothic" charset="0"/>
                <a:ea typeface="Century Gothic" charset="0"/>
                <a:cs typeface="Century Gothic" charset="0"/>
              </a:rPr>
              <a:t>#metalessicografia</a:t>
            </a:r>
          </a:p>
        </p:txBody>
      </p:sp>
      <p:sp>
        <p:nvSpPr>
          <p:cNvPr id="5" name="CasellaDiTesto 4"/>
          <p:cNvSpPr txBox="1"/>
          <p:nvPr/>
        </p:nvSpPr>
        <p:spPr>
          <a:xfrm>
            <a:off x="2591898" y="5164676"/>
            <a:ext cx="2037737" cy="769441"/>
          </a:xfrm>
          <a:prstGeom prst="rect">
            <a:avLst/>
          </a:prstGeom>
          <a:noFill/>
        </p:spPr>
        <p:txBody>
          <a:bodyPr wrap="none" rtlCol="0">
            <a:spAutoFit/>
          </a:bodyPr>
          <a:lstStyle/>
          <a:p>
            <a:r>
              <a:rPr lang="it-IT" sz="4400" dirty="0">
                <a:solidFill>
                  <a:srgbClr val="FF0000"/>
                </a:solidFill>
                <a:latin typeface="Century Gothic" charset="0"/>
                <a:ea typeface="Century Gothic" charset="0"/>
                <a:cs typeface="Century Gothic" charset="0"/>
              </a:rPr>
              <a:t>#storia</a:t>
            </a:r>
          </a:p>
        </p:txBody>
      </p:sp>
    </p:spTree>
    <p:extLst>
      <p:ext uri="{BB962C8B-B14F-4D97-AF65-F5344CB8AC3E}">
        <p14:creationId xmlns:p14="http://schemas.microsoft.com/office/powerpoint/2010/main" val="104643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p:cNvPicPr>
            <a:picLocks noChangeAspect="1"/>
          </p:cNvPicPr>
          <p:nvPr/>
        </p:nvPicPr>
        <p:blipFill rotWithShape="1">
          <a:blip r:embed="rId2">
            <a:extLst>
              <a:ext uri="{28A0092B-C50C-407E-A947-70E740481C1C}">
                <a14:useLocalDpi xmlns:a14="http://schemas.microsoft.com/office/drawing/2010/main" val="0"/>
              </a:ext>
            </a:extLst>
          </a:blip>
          <a:srcRect l="9965"/>
          <a:stretch/>
        </p:blipFill>
        <p:spPr>
          <a:xfrm>
            <a:off x="0" y="0"/>
            <a:ext cx="9222936" cy="6858000"/>
          </a:xfrm>
          <a:prstGeom prst="rect">
            <a:avLst/>
          </a:prstGeom>
        </p:spPr>
      </p:pic>
      <p:sp>
        <p:nvSpPr>
          <p:cNvPr id="3" name="Segnaposto contenuto 2"/>
          <p:cNvSpPr>
            <a:spLocks noGrp="1"/>
          </p:cNvSpPr>
          <p:nvPr>
            <p:ph idx="1"/>
          </p:nvPr>
        </p:nvSpPr>
        <p:spPr>
          <a:xfrm>
            <a:off x="3934047" y="425301"/>
            <a:ext cx="5049135" cy="5996763"/>
          </a:xfrm>
        </p:spPr>
        <p:txBody>
          <a:bodyPr>
            <a:normAutofit fontScale="77500" lnSpcReduction="20000"/>
          </a:bodyPr>
          <a:lstStyle/>
          <a:p>
            <a:pPr marL="0" indent="0">
              <a:buNone/>
            </a:pPr>
            <a:endParaRPr lang="it-IT" sz="3300" dirty="0"/>
          </a:p>
          <a:p>
            <a:pPr marL="0" indent="0">
              <a:buNone/>
            </a:pPr>
            <a:r>
              <a:rPr lang="it-IT" sz="3300" dirty="0" err="1"/>
              <a:t>Cerquiglini</a:t>
            </a:r>
            <a:r>
              <a:rPr lang="it-IT" sz="3300" dirty="0"/>
              <a:t> (in </a:t>
            </a:r>
            <a:r>
              <a:rPr lang="it-IT" sz="3300" dirty="0" err="1"/>
              <a:t>Pruvost</a:t>
            </a:r>
            <a:r>
              <a:rPr lang="it-IT" sz="3300" dirty="0"/>
              <a:t> 2000: 188):</a:t>
            </a:r>
          </a:p>
          <a:p>
            <a:pPr marL="0" indent="0">
              <a:buNone/>
            </a:pPr>
            <a:endParaRPr lang="it-IT" sz="3300" dirty="0"/>
          </a:p>
          <a:p>
            <a:pPr marL="0" indent="0">
              <a:buNone/>
            </a:pPr>
            <a:r>
              <a:rPr lang="it-IT" sz="3300" dirty="0"/>
              <a:t>a) lessicografia di dizionari cartacei assistita dal calcolatore;</a:t>
            </a:r>
          </a:p>
          <a:p>
            <a:pPr marL="0" indent="0">
              <a:buNone/>
            </a:pPr>
            <a:r>
              <a:rPr lang="it-IT" sz="3300" dirty="0"/>
              <a:t>b) digitalizzazione di dizionari cartacei esistenti; </a:t>
            </a:r>
          </a:p>
          <a:p>
            <a:pPr marL="0" indent="0">
              <a:buNone/>
            </a:pPr>
            <a:r>
              <a:rPr lang="it-IT" sz="3300" dirty="0"/>
              <a:t>c) dizionari concepiti e realizzati espressamente per il supporto digitale.</a:t>
            </a:r>
          </a:p>
          <a:p>
            <a:pPr marL="0" indent="0">
              <a:buNone/>
            </a:pPr>
            <a:endParaRPr lang="it-IT" sz="3300" dirty="0"/>
          </a:p>
          <a:p>
            <a:pPr marL="0" indent="0">
              <a:buNone/>
            </a:pPr>
            <a:r>
              <a:rPr lang="it-IT" sz="3300" dirty="0"/>
              <a:t>Lo schema ha riscosso un discreto consenso ed è anche ripreso ad esempio da De </a:t>
            </a:r>
            <a:r>
              <a:rPr lang="it-IT" sz="3300" dirty="0" err="1"/>
              <a:t>Schryver</a:t>
            </a:r>
            <a:r>
              <a:rPr lang="it-IT" sz="3300" dirty="0"/>
              <a:t> (2003: 143), </a:t>
            </a:r>
            <a:r>
              <a:rPr lang="it-IT" sz="3300" dirty="0" err="1"/>
              <a:t>Fuertes</a:t>
            </a:r>
            <a:r>
              <a:rPr lang="it-IT" sz="3300" dirty="0"/>
              <a:t>-Olivera / </a:t>
            </a:r>
            <a:r>
              <a:rPr lang="it-IT" sz="3300" dirty="0" err="1"/>
              <a:t>Niño</a:t>
            </a:r>
            <a:r>
              <a:rPr lang="it-IT" sz="3300" dirty="0"/>
              <a:t>-Amo (2011: 168), </a:t>
            </a:r>
            <a:r>
              <a:rPr lang="it-IT" sz="3300" dirty="0" err="1"/>
              <a:t>Verlinde</a:t>
            </a:r>
            <a:r>
              <a:rPr lang="it-IT" sz="3300" dirty="0"/>
              <a:t> / </a:t>
            </a:r>
            <a:r>
              <a:rPr lang="it-IT" sz="3300" dirty="0" err="1"/>
              <a:t>Leroyer</a:t>
            </a:r>
            <a:r>
              <a:rPr lang="it-IT" sz="3300" dirty="0"/>
              <a:t> / </a:t>
            </a:r>
            <a:r>
              <a:rPr lang="it-IT" sz="3300" dirty="0" err="1"/>
              <a:t>Binon</a:t>
            </a:r>
            <a:r>
              <a:rPr lang="it-IT" sz="3300" dirty="0"/>
              <a:t> (2009: 6), </a:t>
            </a:r>
            <a:r>
              <a:rPr lang="it-IT" sz="3300" dirty="0" err="1"/>
              <a:t>Sánchez</a:t>
            </a:r>
            <a:r>
              <a:rPr lang="it-IT" sz="3300" dirty="0"/>
              <a:t> / </a:t>
            </a:r>
            <a:r>
              <a:rPr lang="it-IT" sz="3300" dirty="0" err="1"/>
              <a:t>Cantos</a:t>
            </a:r>
            <a:r>
              <a:rPr lang="it-IT" sz="3300" dirty="0"/>
              <a:t> (2011: 252).</a:t>
            </a:r>
          </a:p>
          <a:p>
            <a:pPr marL="0" indent="0">
              <a:buNone/>
            </a:pPr>
            <a:endParaRPr lang="it-IT" dirty="0"/>
          </a:p>
          <a:p>
            <a:endParaRPr lang="it-IT" dirty="0"/>
          </a:p>
        </p:txBody>
      </p:sp>
    </p:spTree>
    <p:extLst>
      <p:ext uri="{BB962C8B-B14F-4D97-AF65-F5344CB8AC3E}">
        <p14:creationId xmlns:p14="http://schemas.microsoft.com/office/powerpoint/2010/main" val="136900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340242" y="301331"/>
            <a:ext cx="8515350" cy="1325563"/>
          </a:xfrm>
        </p:spPr>
        <p:txBody>
          <a:bodyPr>
            <a:normAutofit fontScale="90000"/>
          </a:bodyPr>
          <a:lstStyle/>
          <a:p>
            <a:r>
              <a:rPr lang="it-IT" dirty="0"/>
              <a:t>«The </a:t>
            </a:r>
            <a:r>
              <a:rPr lang="it-IT" dirty="0" err="1"/>
              <a:t>roots</a:t>
            </a:r>
            <a:r>
              <a:rPr lang="it-IT" dirty="0"/>
              <a:t> of </a:t>
            </a:r>
            <a:r>
              <a:rPr lang="it-IT" dirty="0" err="1"/>
              <a:t>electronic</a:t>
            </a:r>
            <a:r>
              <a:rPr lang="it-IT" dirty="0"/>
              <a:t> </a:t>
            </a:r>
            <a:r>
              <a:rPr lang="it-IT" dirty="0" err="1"/>
              <a:t>lexicography</a:t>
            </a:r>
            <a:r>
              <a:rPr lang="it-IT" dirty="0"/>
              <a:t>»</a:t>
            </a:r>
            <a:br>
              <a:rPr lang="it-IT" dirty="0"/>
            </a:br>
            <a:r>
              <a:rPr lang="it-IT" sz="3100" dirty="0"/>
              <a:t>late 1950s / </a:t>
            </a:r>
            <a:r>
              <a:rPr lang="it-IT" sz="3100" dirty="0" err="1"/>
              <a:t>early</a:t>
            </a:r>
            <a:r>
              <a:rPr lang="it-IT" sz="3100" dirty="0"/>
              <a:t> 1960s </a:t>
            </a:r>
            <a:r>
              <a:rPr lang="it-IT" sz="3200" dirty="0"/>
              <a:t>(</a:t>
            </a:r>
            <a:r>
              <a:rPr lang="it-IT" sz="3200" dirty="0" err="1"/>
              <a:t>Granger</a:t>
            </a:r>
            <a:r>
              <a:rPr lang="it-IT" sz="3200" dirty="0"/>
              <a:t>)</a:t>
            </a:r>
            <a:endParaRPr lang="it-IT" sz="3100" dirty="0"/>
          </a:p>
        </p:txBody>
      </p:sp>
      <p:sp>
        <p:nvSpPr>
          <p:cNvPr id="3" name="Segnaposto contenuto 2"/>
          <p:cNvSpPr>
            <a:spLocks noGrp="1"/>
          </p:cNvSpPr>
          <p:nvPr>
            <p:ph idx="1"/>
          </p:nvPr>
        </p:nvSpPr>
        <p:spPr>
          <a:xfrm>
            <a:off x="340242" y="1668943"/>
            <a:ext cx="4678325" cy="4764121"/>
          </a:xfrm>
        </p:spPr>
        <p:txBody>
          <a:bodyPr>
            <a:normAutofit fontScale="92500"/>
          </a:bodyPr>
          <a:lstStyle/>
          <a:p>
            <a:pPr marL="0" indent="0">
              <a:lnSpc>
                <a:spcPct val="100000"/>
              </a:lnSpc>
              <a:spcBef>
                <a:spcPts val="0"/>
              </a:spcBef>
              <a:buNone/>
            </a:pPr>
            <a:r>
              <a:rPr lang="it-IT" dirty="0"/>
              <a:t>Laurence </a:t>
            </a:r>
            <a:r>
              <a:rPr lang="it-IT" dirty="0" err="1"/>
              <a:t>Urdang</a:t>
            </a:r>
            <a:r>
              <a:rPr lang="it-IT" dirty="0"/>
              <a:t>, </a:t>
            </a:r>
            <a:r>
              <a:rPr lang="it-IT" i="1" dirty="0"/>
              <a:t>The Systems </a:t>
            </a:r>
            <a:r>
              <a:rPr lang="it-IT" i="1" dirty="0" err="1"/>
              <a:t>Designs</a:t>
            </a:r>
            <a:r>
              <a:rPr lang="it-IT" i="1" dirty="0"/>
              <a:t> and </a:t>
            </a:r>
            <a:r>
              <a:rPr lang="it-IT" i="1" dirty="0" err="1"/>
              <a:t>Devices</a:t>
            </a:r>
            <a:r>
              <a:rPr lang="it-IT" i="1" dirty="0"/>
              <a:t> </a:t>
            </a:r>
            <a:r>
              <a:rPr lang="it-IT" i="1" dirty="0" err="1"/>
              <a:t>Used</a:t>
            </a:r>
            <a:r>
              <a:rPr lang="it-IT" i="1" dirty="0"/>
              <a:t> to </a:t>
            </a:r>
            <a:r>
              <a:rPr lang="it-IT" i="1" dirty="0" err="1"/>
              <a:t>Process</a:t>
            </a:r>
            <a:r>
              <a:rPr lang="it-IT" i="1" dirty="0"/>
              <a:t> the Random House Dictionary of the English Language</a:t>
            </a:r>
            <a:r>
              <a:rPr lang="it-IT" dirty="0"/>
              <a:t> </a:t>
            </a:r>
            <a:br>
              <a:rPr lang="it-IT" dirty="0"/>
            </a:br>
            <a:r>
              <a:rPr lang="it-IT" sz="1500" dirty="0"/>
              <a:t>in «</a:t>
            </a:r>
            <a:r>
              <a:rPr lang="it-IT" sz="1500" dirty="0" err="1"/>
              <a:t>Computers</a:t>
            </a:r>
            <a:r>
              <a:rPr lang="it-IT" sz="1500" dirty="0"/>
              <a:t> and the </a:t>
            </a:r>
            <a:r>
              <a:rPr lang="it-IT" sz="1500" dirty="0" err="1"/>
              <a:t>Humanities</a:t>
            </a:r>
            <a:r>
              <a:rPr lang="it-IT" sz="1500" dirty="0"/>
              <a:t>» 1(2), pp. 31–33 (1966)</a:t>
            </a:r>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r>
              <a:rPr lang="it-IT" dirty="0"/>
              <a:t>Random House Dictionary of English Language</a:t>
            </a:r>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r>
              <a:rPr lang="it-IT" sz="2000" dirty="0"/>
              <a:t>Così anche per </a:t>
            </a:r>
            <a:r>
              <a:rPr lang="it-IT" sz="2000" dirty="0" err="1"/>
              <a:t>Kilgarriff</a:t>
            </a:r>
            <a:r>
              <a:rPr lang="it-IT" sz="2000" dirty="0"/>
              <a:t> [2005] 2006: 783, </a:t>
            </a:r>
            <a:r>
              <a:rPr lang="it-IT" sz="2000" dirty="0" err="1"/>
              <a:t>Atkins</a:t>
            </a:r>
            <a:r>
              <a:rPr lang="it-IT" sz="2000" dirty="0"/>
              <a:t> / </a:t>
            </a:r>
            <a:r>
              <a:rPr lang="it-IT" sz="2000" dirty="0" err="1"/>
              <a:t>Rundell</a:t>
            </a:r>
            <a:r>
              <a:rPr lang="it-IT" sz="2000" dirty="0"/>
              <a:t> 2008: 112, </a:t>
            </a:r>
            <a:r>
              <a:rPr lang="it-IT" sz="2000" dirty="0" err="1"/>
              <a:t>Nesi</a:t>
            </a:r>
            <a:r>
              <a:rPr lang="it-IT" sz="2000" dirty="0"/>
              <a:t> 2009: 458, </a:t>
            </a:r>
            <a:r>
              <a:rPr lang="it-IT" sz="2000" dirty="0" err="1"/>
              <a:t>Rundell</a:t>
            </a:r>
            <a:r>
              <a:rPr lang="it-IT" sz="2000" dirty="0"/>
              <a:t> / </a:t>
            </a:r>
            <a:r>
              <a:rPr lang="it-IT" sz="2000" dirty="0" err="1"/>
              <a:t>Kilgarriff</a:t>
            </a:r>
            <a:r>
              <a:rPr lang="it-IT" sz="2000" dirty="0"/>
              <a:t> 2011: 258 ecc. ecc.</a:t>
            </a:r>
          </a:p>
          <a:p>
            <a:pPr marL="0" marR="0" lvl="0" indent="0" defTabSz="914400" eaLnBrk="1" fontAlgn="auto" latinLnBrk="0" hangingPunct="1">
              <a:lnSpc>
                <a:spcPct val="100000"/>
              </a:lnSpc>
              <a:spcBef>
                <a:spcPts val="0"/>
              </a:spcBef>
              <a:spcAft>
                <a:spcPts val="0"/>
              </a:spcAft>
              <a:buClrTx/>
              <a:buSzTx/>
              <a:buFontTx/>
              <a:buNone/>
              <a:tabLst/>
              <a:defRPr/>
            </a:pPr>
            <a:endParaRPr lang="it-IT" dirty="0"/>
          </a:p>
        </p:txBody>
      </p:sp>
      <p:pic>
        <p:nvPicPr>
          <p:cNvPr id="4" name="Immagin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7721" y="1552353"/>
            <a:ext cx="3756361" cy="4997302"/>
          </a:xfrm>
          <a:prstGeom prst="rect">
            <a:avLst/>
          </a:prstGeom>
          <a:ln>
            <a:noFill/>
          </a:ln>
          <a:effectLst>
            <a:outerShdw blurRad="292100" dist="139700" dir="2700000" algn="tl" rotWithShape="0">
              <a:srgbClr val="333333">
                <a:alpha val="65000"/>
              </a:srgbClr>
            </a:outerShdw>
          </a:effectLst>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1133343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628651" y="2127201"/>
            <a:ext cx="4303114" cy="975062"/>
          </a:xfrm>
        </p:spPr>
        <p:txBody>
          <a:bodyPr>
            <a:norm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lang="it-IT" sz="2400" dirty="0">
                <a:latin typeface="Century Gothic" charset="0"/>
                <a:ea typeface="Century Gothic" charset="0"/>
                <a:cs typeface="Century Gothic" charset="0"/>
              </a:rPr>
              <a:t>Random House Dictionary </a:t>
            </a:r>
          </a:p>
          <a:p>
            <a:pPr marL="0" indent="0" algn="just">
              <a:lnSpc>
                <a:spcPct val="100000"/>
              </a:lnSpc>
              <a:spcBef>
                <a:spcPts val="0"/>
              </a:spcBef>
              <a:buNone/>
            </a:pPr>
            <a:r>
              <a:rPr lang="it-IT" sz="2400" dirty="0">
                <a:latin typeface="Century Gothic" charset="0"/>
                <a:ea typeface="Century Gothic" charset="0"/>
                <a:cs typeface="Century Gothic" charset="0"/>
              </a:rPr>
              <a:t>of English Language</a:t>
            </a:r>
          </a:p>
        </p:txBody>
      </p:sp>
      <p:sp>
        <p:nvSpPr>
          <p:cNvPr id="4" name="Rettangolo 3"/>
          <p:cNvSpPr/>
          <p:nvPr/>
        </p:nvSpPr>
        <p:spPr>
          <a:xfrm>
            <a:off x="628651" y="3357798"/>
            <a:ext cx="3748478" cy="2585323"/>
          </a:xfrm>
          <a:prstGeom prst="rect">
            <a:avLst/>
          </a:prstGeom>
        </p:spPr>
        <p:txBody>
          <a:bodyPr wrap="square">
            <a:spAutoFit/>
          </a:bodyPr>
          <a:lstStyle/>
          <a:p>
            <a:pPr lvl="0" algn="just">
              <a:defRPr/>
            </a:pPr>
            <a:r>
              <a:rPr lang="it-IT" dirty="0">
                <a:latin typeface="Century Gothic" charset="0"/>
                <a:ea typeface="Century Gothic" charset="0"/>
                <a:cs typeface="Century Gothic" charset="0"/>
              </a:rPr>
              <a:t>Gli ordinamenti e le classificazioni automatiche del computer consentivano ai redattori di lavorare in ordine logico e non alfabetico.</a:t>
            </a:r>
          </a:p>
          <a:p>
            <a:pPr lvl="0" algn="just">
              <a:defRPr/>
            </a:pPr>
            <a:endParaRPr lang="it-IT" dirty="0">
              <a:latin typeface="Century Gothic" charset="0"/>
              <a:ea typeface="Century Gothic" charset="0"/>
              <a:cs typeface="Century Gothic" charset="0"/>
            </a:endParaRPr>
          </a:p>
          <a:p>
            <a:pPr lvl="0" algn="just">
              <a:defRPr/>
            </a:pPr>
            <a:r>
              <a:rPr lang="it-IT" dirty="0">
                <a:latin typeface="Century Gothic" charset="0"/>
                <a:ea typeface="Century Gothic" charset="0"/>
                <a:cs typeface="Century Gothic" charset="0"/>
              </a:rPr>
              <a:t>Lessicografi e utenti non avevano, in questa fase, nessun contatto con i calcolatori.</a:t>
            </a:r>
          </a:p>
        </p:txBody>
      </p:sp>
      <p:sp>
        <p:nvSpPr>
          <p:cNvPr id="6" name="Titolo 1"/>
          <p:cNvSpPr txBox="1">
            <a:spLocks/>
          </p:cNvSpPr>
          <p:nvPr/>
        </p:nvSpPr>
        <p:spPr>
          <a:xfrm>
            <a:off x="628651" y="517526"/>
            <a:ext cx="8039099" cy="132556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it-IT" dirty="0"/>
              <a:t>The </a:t>
            </a:r>
            <a:r>
              <a:rPr lang="it-IT" dirty="0" err="1"/>
              <a:t>roots</a:t>
            </a:r>
            <a:r>
              <a:rPr lang="it-IT" dirty="0"/>
              <a:t> of </a:t>
            </a:r>
            <a:r>
              <a:rPr lang="it-IT" dirty="0" err="1"/>
              <a:t>electronic</a:t>
            </a:r>
            <a:r>
              <a:rPr lang="it-IT" dirty="0"/>
              <a:t> </a:t>
            </a:r>
            <a:r>
              <a:rPr lang="it-IT" dirty="0" err="1"/>
              <a:t>lexicography</a:t>
            </a:r>
            <a:br>
              <a:rPr lang="it-IT" dirty="0"/>
            </a:br>
            <a:r>
              <a:rPr lang="it-IT" dirty="0"/>
              <a:t>(</a:t>
            </a:r>
            <a:r>
              <a:rPr lang="it-IT" dirty="0" err="1"/>
              <a:t>Granger</a:t>
            </a:r>
            <a:r>
              <a:rPr lang="it-IT" dirty="0"/>
              <a:t>) </a:t>
            </a:r>
            <a:br>
              <a:rPr lang="it-IT" dirty="0"/>
            </a:br>
            <a:r>
              <a:rPr lang="it-IT" sz="3100" dirty="0"/>
              <a:t>late 1950s / </a:t>
            </a:r>
            <a:r>
              <a:rPr lang="it-IT" sz="3100" dirty="0" err="1"/>
              <a:t>early</a:t>
            </a:r>
            <a:r>
              <a:rPr lang="it-IT" sz="3100" dirty="0"/>
              <a:t> 1960s</a:t>
            </a:r>
          </a:p>
        </p:txBody>
      </p:sp>
      <p:pic>
        <p:nvPicPr>
          <p:cNvPr id="1026" name="Picture 2" descr="https://pictures.abebooks.com/RENZOMARINI/161664404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0250" y="2050602"/>
            <a:ext cx="3299173" cy="4540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012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12065" b="1084"/>
          <a:stretch/>
        </p:blipFill>
        <p:spPr>
          <a:xfrm>
            <a:off x="0" y="0"/>
            <a:ext cx="9144000" cy="6858000"/>
          </a:xfrm>
          <a:prstGeom prst="rect">
            <a:avLst/>
          </a:prstGeom>
        </p:spPr>
      </p:pic>
      <p:sp>
        <p:nvSpPr>
          <p:cNvPr id="5" name="Rettangolo 4"/>
          <p:cNvSpPr/>
          <p:nvPr/>
        </p:nvSpPr>
        <p:spPr>
          <a:xfrm>
            <a:off x="3593804" y="1234503"/>
            <a:ext cx="4912241" cy="4893647"/>
          </a:xfrm>
          <a:prstGeom prst="rect">
            <a:avLst/>
          </a:prstGeom>
        </p:spPr>
        <p:txBody>
          <a:bodyPr wrap="square">
            <a:spAutoFit/>
          </a:bodyPr>
          <a:lstStyle/>
          <a:p>
            <a:r>
              <a:rPr lang="it-IT" sz="3600" spc="40" dirty="0">
                <a:latin typeface="Century Gothic" charset="0"/>
                <a:ea typeface="Century Gothic" charset="0"/>
                <a:cs typeface="Century Gothic" charset="0"/>
              </a:rPr>
              <a:t>Stage of </a:t>
            </a:r>
            <a:r>
              <a:rPr lang="it-IT" sz="3600" spc="40" dirty="0" err="1">
                <a:latin typeface="Century Gothic" charset="0"/>
                <a:ea typeface="Century Gothic" charset="0"/>
                <a:cs typeface="Century Gothic" charset="0"/>
              </a:rPr>
              <a:t>language</a:t>
            </a:r>
            <a:r>
              <a:rPr lang="it-IT" sz="3600" spc="40" dirty="0">
                <a:latin typeface="Century Gothic" charset="0"/>
                <a:ea typeface="Century Gothic" charset="0"/>
                <a:cs typeface="Century Gothic" charset="0"/>
              </a:rPr>
              <a:t> data </a:t>
            </a:r>
            <a:r>
              <a:rPr lang="it-IT" sz="3600" spc="40" dirty="0" err="1">
                <a:latin typeface="Century Gothic" charset="0"/>
                <a:ea typeface="Century Gothic" charset="0"/>
                <a:cs typeface="Century Gothic" charset="0"/>
              </a:rPr>
              <a:t>collection</a:t>
            </a:r>
            <a:br>
              <a:rPr lang="it-IT" sz="2400" spc="40" dirty="0">
                <a:latin typeface="Century Gothic" charset="0"/>
                <a:ea typeface="Century Gothic" charset="0"/>
                <a:cs typeface="Century Gothic" charset="0"/>
              </a:rPr>
            </a:br>
            <a:r>
              <a:rPr lang="it-IT" sz="2400" spc="40" dirty="0">
                <a:latin typeface="Century Gothic" charset="0"/>
                <a:ea typeface="Century Gothic" charset="0"/>
                <a:cs typeface="Century Gothic" charset="0"/>
              </a:rPr>
              <a:t>(anni ‘50 e 60)</a:t>
            </a: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endParaRPr lang="it-IT" sz="2400" spc="40" dirty="0">
              <a:latin typeface="Century Gothic" charset="0"/>
              <a:ea typeface="Century Gothic" charset="0"/>
              <a:cs typeface="Century Gothic" charset="0"/>
            </a:endParaRPr>
          </a:p>
          <a:p>
            <a:pPr algn="r"/>
            <a:r>
              <a:rPr lang="it-IT" sz="2400" spc="40" dirty="0">
                <a:latin typeface="Century Gothic" charset="0"/>
                <a:ea typeface="Century Gothic" charset="0"/>
                <a:cs typeface="Century Gothic" charset="0"/>
              </a:rPr>
              <a:t>(</a:t>
            </a:r>
            <a:r>
              <a:rPr lang="it-IT" sz="2400" spc="40" dirty="0" err="1">
                <a:latin typeface="Century Gothic" charset="0"/>
                <a:ea typeface="Century Gothic" charset="0"/>
                <a:cs typeface="Century Gothic" charset="0"/>
              </a:rPr>
              <a:t>Lenders</a:t>
            </a:r>
            <a:r>
              <a:rPr lang="it-IT" sz="2400" spc="40" dirty="0">
                <a:latin typeface="Century Gothic" charset="0"/>
                <a:ea typeface="Century Gothic" charset="0"/>
                <a:cs typeface="Century Gothic" charset="0"/>
              </a:rPr>
              <a:t> 2013: 970)</a:t>
            </a:r>
            <a:endParaRPr lang="it-IT" sz="2400" dirty="0">
              <a:latin typeface="Century Gothic" charset="0"/>
              <a:ea typeface="Century Gothic" charset="0"/>
              <a:cs typeface="Century Gothic" charset="0"/>
            </a:endParaRPr>
          </a:p>
        </p:txBody>
      </p:sp>
    </p:spTree>
    <p:extLst>
      <p:ext uri="{BB962C8B-B14F-4D97-AF65-F5344CB8AC3E}">
        <p14:creationId xmlns:p14="http://schemas.microsoft.com/office/powerpoint/2010/main" val="1005019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12065" b="1084"/>
          <a:stretch/>
        </p:blipFill>
        <p:spPr>
          <a:xfrm>
            <a:off x="0" y="0"/>
            <a:ext cx="9144000" cy="6858000"/>
          </a:xfrm>
          <a:prstGeom prst="rect">
            <a:avLst/>
          </a:prstGeom>
        </p:spPr>
      </p:pic>
      <p:sp>
        <p:nvSpPr>
          <p:cNvPr id="3" name="Segnaposto contenuto 2"/>
          <p:cNvSpPr>
            <a:spLocks noGrp="1"/>
          </p:cNvSpPr>
          <p:nvPr>
            <p:ph idx="1"/>
          </p:nvPr>
        </p:nvSpPr>
        <p:spPr>
          <a:xfrm>
            <a:off x="3116669" y="684212"/>
            <a:ext cx="6027331" cy="5489575"/>
          </a:xfrm>
        </p:spPr>
        <p:txBody>
          <a:bodyPr>
            <a:normAutofit fontScale="70000" lnSpcReduction="20000"/>
          </a:bodyPr>
          <a:lstStyle/>
          <a:p>
            <a:pPr marL="0" indent="0">
              <a:buNone/>
            </a:pPr>
            <a:r>
              <a:rPr lang="it-IT" sz="4100" b="1" dirty="0"/>
              <a:t>Limiti metodologici:</a:t>
            </a:r>
          </a:p>
          <a:p>
            <a:pPr marL="0" indent="0">
              <a:buNone/>
            </a:pPr>
            <a:endParaRPr lang="it-IT" dirty="0"/>
          </a:p>
          <a:p>
            <a:pPr lvl="0"/>
            <a:r>
              <a:rPr lang="it-IT" dirty="0"/>
              <a:t>Assenza di </a:t>
            </a:r>
            <a:r>
              <a:rPr lang="it-IT" i="1" dirty="0"/>
              <a:t>normalizzazione. </a:t>
            </a:r>
            <a:r>
              <a:rPr lang="it-IT" dirty="0"/>
              <a:t>Diverse forme grafiche di una stessa parola vengono trattate come elementi differenti e non sono raccolti sotto una notazione normalizzata</a:t>
            </a:r>
            <a:br>
              <a:rPr lang="it-IT" dirty="0"/>
            </a:br>
            <a:endParaRPr lang="it-IT" dirty="0"/>
          </a:p>
          <a:p>
            <a:pPr lvl="0"/>
            <a:r>
              <a:rPr lang="it-IT" dirty="0"/>
              <a:t>Assenza di </a:t>
            </a:r>
            <a:r>
              <a:rPr lang="it-IT" i="1" dirty="0"/>
              <a:t>lemmatizzazione. </a:t>
            </a:r>
            <a:r>
              <a:rPr lang="it-IT" dirty="0"/>
              <a:t>Le forme flesse di una parola rimangono indipendenti tra loro e non sono accomunate da una relazione con una parola-vedetta o lemma. 	</a:t>
            </a:r>
            <a:br>
              <a:rPr lang="it-IT" dirty="0"/>
            </a:br>
            <a:endParaRPr lang="it-IT" dirty="0"/>
          </a:p>
          <a:p>
            <a:pPr lvl="0"/>
            <a:r>
              <a:rPr lang="it-IT" dirty="0"/>
              <a:t>Assenza di </a:t>
            </a:r>
            <a:r>
              <a:rPr lang="it-IT" i="1" dirty="0"/>
              <a:t>disambiguazione morfologica. </a:t>
            </a:r>
            <a:r>
              <a:rPr lang="it-IT" dirty="0"/>
              <a:t>Gli omografi non sono separati.	</a:t>
            </a:r>
            <a:br>
              <a:rPr lang="it-IT" dirty="0"/>
            </a:br>
            <a:endParaRPr lang="it-IT" dirty="0"/>
          </a:p>
          <a:p>
            <a:pPr lvl="0"/>
            <a:r>
              <a:rPr lang="it-IT" dirty="0"/>
              <a:t>Mancanza di </a:t>
            </a:r>
            <a:r>
              <a:rPr lang="it-IT" i="1" dirty="0"/>
              <a:t>disambiguazione semantica.</a:t>
            </a:r>
            <a:r>
              <a:rPr lang="it-IT" dirty="0"/>
              <a:t> Le informazioni semantiche sono spesso insufficienti. In relazione allo specifico tipo di dizionario, mancano sinonimi esplicativi o sufficienti contesti.</a:t>
            </a:r>
          </a:p>
          <a:p>
            <a:pPr marL="0" indent="0">
              <a:buNone/>
            </a:pPr>
            <a:endParaRPr lang="it-IT" dirty="0"/>
          </a:p>
          <a:p>
            <a:pPr marL="0" indent="0">
              <a:buNone/>
            </a:pPr>
            <a:endParaRPr lang="it-IT" dirty="0"/>
          </a:p>
          <a:p>
            <a:pPr marL="0" indent="0">
              <a:buNone/>
            </a:pPr>
            <a:endParaRPr lang="it-IT" dirty="0"/>
          </a:p>
        </p:txBody>
      </p:sp>
    </p:spTree>
    <p:extLst>
      <p:ext uri="{BB962C8B-B14F-4D97-AF65-F5344CB8AC3E}">
        <p14:creationId xmlns:p14="http://schemas.microsoft.com/office/powerpoint/2010/main" val="1409934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12065" b="1084"/>
          <a:stretch/>
        </p:blipFill>
        <p:spPr>
          <a:xfrm>
            <a:off x="0" y="0"/>
            <a:ext cx="9144000" cy="6858000"/>
          </a:xfrm>
          <a:prstGeom prst="rect">
            <a:avLst/>
          </a:prstGeom>
        </p:spPr>
      </p:pic>
      <p:sp>
        <p:nvSpPr>
          <p:cNvPr id="3" name="Segnaposto contenuto 2"/>
          <p:cNvSpPr>
            <a:spLocks noGrp="1"/>
          </p:cNvSpPr>
          <p:nvPr>
            <p:ph idx="1"/>
          </p:nvPr>
        </p:nvSpPr>
        <p:spPr>
          <a:xfrm>
            <a:off x="3296093" y="1253331"/>
            <a:ext cx="5389378" cy="4351338"/>
          </a:xfrm>
        </p:spPr>
        <p:txBody>
          <a:bodyPr/>
          <a:lstStyle/>
          <a:p>
            <a:pPr marL="0" indent="0">
              <a:buNone/>
            </a:pPr>
            <a:r>
              <a:rPr lang="it-IT" b="1"/>
              <a:t>Medium:</a:t>
            </a:r>
          </a:p>
          <a:p>
            <a:pPr marL="0" indent="0">
              <a:buNone/>
            </a:pPr>
            <a:br>
              <a:rPr lang="it-IT" b="1" dirty="0"/>
            </a:br>
            <a:r>
              <a:rPr lang="it-IT" dirty="0"/>
              <a:t>Il digitale «non come sostituto ma come antecedente della stampa è fondamentalmente errato» (Orlandi 1986: 75)</a:t>
            </a:r>
          </a:p>
        </p:txBody>
      </p:sp>
    </p:spTree>
    <p:extLst>
      <p:ext uri="{BB962C8B-B14F-4D97-AF65-F5344CB8AC3E}">
        <p14:creationId xmlns:p14="http://schemas.microsoft.com/office/powerpoint/2010/main" val="588971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628650" y="365126"/>
            <a:ext cx="7886700" cy="1060551"/>
          </a:xfrm>
        </p:spPr>
        <p:txBody>
          <a:bodyPr>
            <a:normAutofit/>
          </a:bodyPr>
          <a:lstStyle/>
          <a:p>
            <a:r>
              <a:rPr lang="it-IT" dirty="0"/>
              <a:t>#</a:t>
            </a:r>
            <a:r>
              <a:rPr lang="it-IT" dirty="0" err="1"/>
              <a:t>presentation</a:t>
            </a:r>
            <a:r>
              <a:rPr lang="it-IT" dirty="0"/>
              <a:t>: CD ROM?</a:t>
            </a:r>
          </a:p>
        </p:txBody>
      </p:sp>
      <p:pic>
        <p:nvPicPr>
          <p:cNvPr id="4" name="Immagin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325" y="1704800"/>
            <a:ext cx="8515350" cy="3153155"/>
          </a:xfrm>
          <a:prstGeom prst="rect">
            <a:avLst/>
          </a:prstGeom>
        </p:spPr>
      </p:pic>
    </p:spTree>
    <p:extLst>
      <p:ext uri="{BB962C8B-B14F-4D97-AF65-F5344CB8AC3E}">
        <p14:creationId xmlns:p14="http://schemas.microsoft.com/office/powerpoint/2010/main" val="299286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8000"/>
                    </a14:imgEffect>
                  </a14:imgLayer>
                </a14:imgProps>
              </a:ext>
              <a:ext uri="{28A0092B-C50C-407E-A947-70E740481C1C}">
                <a14:useLocalDpi xmlns:a14="http://schemas.microsoft.com/office/drawing/2010/main" val="0"/>
              </a:ext>
            </a:extLst>
          </a:blip>
          <a:srcRect l="5349" t="8870" r="4013" b="321"/>
          <a:stretch/>
        </p:blipFill>
        <p:spPr>
          <a:xfrm>
            <a:off x="0" y="0"/>
            <a:ext cx="9144000" cy="6833830"/>
          </a:xfrm>
          <a:prstGeom prst="rect">
            <a:avLst/>
          </a:prstGeom>
        </p:spPr>
      </p:pic>
    </p:spTree>
    <p:extLst>
      <p:ext uri="{BB962C8B-B14F-4D97-AF65-F5344CB8AC3E}">
        <p14:creationId xmlns:p14="http://schemas.microsoft.com/office/powerpoint/2010/main" val="18401532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magine 6"/>
          <p:cNvPicPr>
            <a:picLocks noChangeAspect="1"/>
          </p:cNvPicPr>
          <p:nvPr/>
        </p:nvPicPr>
        <p:blipFill rotWithShape="1">
          <a:blip r:embed="rId2">
            <a:extLst>
              <a:ext uri="{28A0092B-C50C-407E-A947-70E740481C1C}">
                <a14:useLocalDpi xmlns:a14="http://schemas.microsoft.com/office/drawing/2010/main" val="0"/>
              </a:ext>
            </a:extLst>
          </a:blip>
          <a:srcRect l="2132" t="23757"/>
          <a:stretch/>
        </p:blipFill>
        <p:spPr>
          <a:xfrm>
            <a:off x="194872" y="0"/>
            <a:ext cx="8754256" cy="1539422"/>
          </a:xfrm>
          <a:prstGeom prst="rect">
            <a:avLst/>
          </a:prstGeom>
          <a:ln>
            <a:noFill/>
          </a:ln>
          <a:effectLst>
            <a:outerShdw blurRad="292100" dist="139700" dir="2700000" algn="tl" rotWithShape="0">
              <a:srgbClr val="333333">
                <a:alpha val="65000"/>
              </a:srgbClr>
            </a:outerShdw>
          </a:effectLst>
        </p:spPr>
      </p:pic>
      <p:pic>
        <p:nvPicPr>
          <p:cNvPr id="9" name="Immagin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25" y="1644353"/>
            <a:ext cx="6109150" cy="52136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38997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p:cNvPicPr>
            <a:picLocks noChangeAspect="1"/>
          </p:cNvPicPr>
          <p:nvPr/>
        </p:nvPicPr>
        <p:blipFill rotWithShape="1">
          <a:blip r:embed="rId2">
            <a:extLst>
              <a:ext uri="{28A0092B-C50C-407E-A947-70E740481C1C}">
                <a14:useLocalDpi xmlns:a14="http://schemas.microsoft.com/office/drawing/2010/main" val="0"/>
              </a:ext>
            </a:extLst>
          </a:blip>
          <a:srcRect r="11443"/>
          <a:stretch/>
        </p:blipFill>
        <p:spPr>
          <a:xfrm>
            <a:off x="0" y="0"/>
            <a:ext cx="9144000" cy="6858000"/>
          </a:xfrm>
          <a:prstGeom prst="rect">
            <a:avLst/>
          </a:prstGeom>
        </p:spPr>
      </p:pic>
      <p:sp>
        <p:nvSpPr>
          <p:cNvPr id="3" name="Segnaposto contenuto 2"/>
          <p:cNvSpPr>
            <a:spLocks noGrp="1"/>
          </p:cNvSpPr>
          <p:nvPr>
            <p:ph idx="1"/>
          </p:nvPr>
        </p:nvSpPr>
        <p:spPr>
          <a:xfrm>
            <a:off x="375827" y="3645310"/>
            <a:ext cx="8195700" cy="2421193"/>
          </a:xfrm>
        </p:spPr>
        <p:txBody>
          <a:bodyPr>
            <a:normAutofit/>
          </a:bodyPr>
          <a:lstStyle/>
          <a:p>
            <a:pPr marL="0" indent="0">
              <a:lnSpc>
                <a:spcPct val="100000"/>
              </a:lnSpc>
              <a:spcBef>
                <a:spcPts val="0"/>
              </a:spcBef>
              <a:buNone/>
              <a:defRPr/>
            </a:pPr>
            <a:r>
              <a:rPr lang="it-IT" sz="2400" dirty="0">
                <a:latin typeface="Century Gothic" charset="0"/>
                <a:ea typeface="Century Gothic" charset="0"/>
                <a:cs typeface="Century Gothic" charset="0"/>
              </a:rPr>
              <a:t>1978 </a:t>
            </a:r>
          </a:p>
          <a:p>
            <a:pPr marL="0" indent="0">
              <a:lnSpc>
                <a:spcPct val="100000"/>
              </a:lnSpc>
              <a:spcBef>
                <a:spcPts val="0"/>
              </a:spcBef>
              <a:buNone/>
              <a:defRPr/>
            </a:pPr>
            <a:r>
              <a:rPr lang="it-IT" sz="2400" i="1" dirty="0" err="1">
                <a:latin typeface="Century Gothic" charset="0"/>
                <a:ea typeface="Century Gothic" charset="0"/>
                <a:cs typeface="Century Gothic" charset="0"/>
              </a:rPr>
              <a:t>Longman</a:t>
            </a:r>
            <a:r>
              <a:rPr lang="it-IT" sz="2400" i="1" dirty="0">
                <a:latin typeface="Century Gothic" charset="0"/>
                <a:ea typeface="Century Gothic" charset="0"/>
                <a:cs typeface="Century Gothic" charset="0"/>
              </a:rPr>
              <a:t> Dictionary of </a:t>
            </a:r>
            <a:r>
              <a:rPr lang="it-IT" sz="2400" i="1" dirty="0" err="1">
                <a:latin typeface="Century Gothic" charset="0"/>
                <a:ea typeface="Century Gothic" charset="0"/>
                <a:cs typeface="Century Gothic" charset="0"/>
              </a:rPr>
              <a:t>Contemporary</a:t>
            </a:r>
            <a:r>
              <a:rPr lang="it-IT" sz="2400" i="1" dirty="0">
                <a:latin typeface="Century Gothic" charset="0"/>
                <a:ea typeface="Century Gothic" charset="0"/>
                <a:cs typeface="Century Gothic" charset="0"/>
              </a:rPr>
              <a:t> English </a:t>
            </a:r>
            <a:r>
              <a:rPr lang="it-IT" sz="2400" dirty="0">
                <a:latin typeface="Century Gothic" charset="0"/>
                <a:ea typeface="Century Gothic" charset="0"/>
                <a:cs typeface="Century Gothic" charset="0"/>
              </a:rPr>
              <a:t>(LDOCE)</a:t>
            </a:r>
          </a:p>
          <a:p>
            <a:pPr marL="0" indent="0">
              <a:lnSpc>
                <a:spcPct val="100000"/>
              </a:lnSpc>
              <a:spcBef>
                <a:spcPts val="0"/>
              </a:spcBef>
              <a:buNone/>
              <a:defRPr/>
            </a:pPr>
            <a:endParaRPr lang="it-IT" sz="2400" dirty="0">
              <a:latin typeface="Century Gothic" charset="0"/>
              <a:ea typeface="Century Gothic" charset="0"/>
              <a:cs typeface="Century Gothic" charset="0"/>
            </a:endParaRPr>
          </a:p>
          <a:p>
            <a:pPr marL="0" indent="0">
              <a:lnSpc>
                <a:spcPct val="100000"/>
              </a:lnSpc>
              <a:spcBef>
                <a:spcPts val="0"/>
              </a:spcBef>
              <a:buNone/>
              <a:defRPr/>
            </a:pPr>
            <a:r>
              <a:rPr lang="it-IT" sz="2400" dirty="0">
                <a:latin typeface="Century Gothic" charset="0"/>
                <a:ea typeface="Century Gothic" charset="0"/>
                <a:cs typeface="Century Gothic" charset="0"/>
              </a:rPr>
              <a:t>«The first </a:t>
            </a:r>
            <a:r>
              <a:rPr lang="it-IT" sz="2400" dirty="0" err="1">
                <a:latin typeface="Century Gothic" charset="0"/>
                <a:ea typeface="Century Gothic" charset="0"/>
                <a:cs typeface="Century Gothic" charset="0"/>
              </a:rPr>
              <a:t>dictionary</a:t>
            </a:r>
            <a:r>
              <a:rPr lang="it-IT" sz="2400" dirty="0">
                <a:latin typeface="Century Gothic" charset="0"/>
                <a:ea typeface="Century Gothic" charset="0"/>
                <a:cs typeface="Century Gothic" charset="0"/>
              </a:rPr>
              <a:t> to </a:t>
            </a:r>
            <a:r>
              <a:rPr lang="it-IT" sz="2400" dirty="0" err="1">
                <a:latin typeface="Century Gothic" charset="0"/>
                <a:ea typeface="Century Gothic" charset="0"/>
                <a:cs typeface="Century Gothic" charset="0"/>
              </a:rPr>
              <a:t>move</a:t>
            </a:r>
            <a:r>
              <a:rPr lang="it-IT" sz="2400" dirty="0">
                <a:latin typeface="Century Gothic" charset="0"/>
                <a:ea typeface="Century Gothic" charset="0"/>
                <a:cs typeface="Century Gothic" charset="0"/>
              </a:rPr>
              <a:t> from the machine </a:t>
            </a:r>
            <a:r>
              <a:rPr lang="it-IT" sz="2400" dirty="0" err="1">
                <a:latin typeface="Century Gothic" charset="0"/>
                <a:ea typeface="Century Gothic" charset="0"/>
                <a:cs typeface="Century Gothic" charset="0"/>
              </a:rPr>
              <a:t>readable</a:t>
            </a:r>
            <a:r>
              <a:rPr lang="it-IT" sz="2400" dirty="0">
                <a:latin typeface="Century Gothic" charset="0"/>
                <a:ea typeface="Century Gothic" charset="0"/>
                <a:cs typeface="Century Gothic" charset="0"/>
              </a:rPr>
              <a:t> d. to the </a:t>
            </a:r>
            <a:r>
              <a:rPr lang="it-IT" sz="2400" dirty="0" err="1">
                <a:latin typeface="Century Gothic" charset="0"/>
                <a:ea typeface="Century Gothic" charset="0"/>
                <a:cs typeface="Century Gothic" charset="0"/>
              </a:rPr>
              <a:t>lexical</a:t>
            </a:r>
            <a:r>
              <a:rPr lang="it-IT" sz="2400" dirty="0">
                <a:latin typeface="Century Gothic" charset="0"/>
                <a:ea typeface="Century Gothic" charset="0"/>
                <a:cs typeface="Century Gothic" charset="0"/>
              </a:rPr>
              <a:t> database» </a:t>
            </a:r>
            <a:r>
              <a:rPr lang="it-IT" sz="2400" dirty="0" err="1">
                <a:latin typeface="Century Gothic" charset="0"/>
                <a:ea typeface="Century Gothic" charset="0"/>
                <a:cs typeface="Century Gothic" charset="0"/>
              </a:rPr>
              <a:t>Granger</a:t>
            </a:r>
            <a:r>
              <a:rPr lang="it-IT" sz="2400" dirty="0">
                <a:latin typeface="Century Gothic" charset="0"/>
                <a:ea typeface="Century Gothic" charset="0"/>
                <a:cs typeface="Century Gothic" charset="0"/>
              </a:rPr>
              <a:t> (2012)</a:t>
            </a:r>
          </a:p>
          <a:p>
            <a:pPr marL="0" marR="0" lvl="0" indent="0" defTabSz="914400" eaLnBrk="1" fontAlgn="auto" latinLnBrk="0" hangingPunct="1">
              <a:lnSpc>
                <a:spcPct val="100000"/>
              </a:lnSpc>
              <a:spcBef>
                <a:spcPts val="0"/>
              </a:spcBef>
              <a:spcAft>
                <a:spcPts val="0"/>
              </a:spcAft>
              <a:buClrTx/>
              <a:buSzTx/>
              <a:buFontTx/>
              <a:buNone/>
              <a:tabLst/>
              <a:defRPr/>
            </a:pPr>
            <a:endParaRPr lang="it-IT" sz="2400" dirty="0">
              <a:latin typeface="Century Gothic" charset="0"/>
              <a:ea typeface="Century Gothic" charset="0"/>
              <a:cs typeface="Century Gothic" charset="0"/>
            </a:endParaRPr>
          </a:p>
        </p:txBody>
      </p:sp>
    </p:spTree>
    <p:extLst>
      <p:ext uri="{BB962C8B-B14F-4D97-AF65-F5344CB8AC3E}">
        <p14:creationId xmlns:p14="http://schemas.microsoft.com/office/powerpoint/2010/main" val="2063470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755085" y="539607"/>
            <a:ext cx="7750961" cy="3288114"/>
          </a:xfrm>
        </p:spPr>
        <p:txBody>
          <a:bodyPr>
            <a:normAutofit fontScale="62500" lnSpcReduction="20000"/>
          </a:bodyPr>
          <a:lstStyle/>
          <a:p>
            <a:pPr marL="0" indent="0">
              <a:lnSpc>
                <a:spcPct val="100000"/>
              </a:lnSpc>
              <a:spcBef>
                <a:spcPts val="0"/>
              </a:spcBef>
              <a:buNone/>
              <a:defRPr/>
            </a:pPr>
            <a:r>
              <a:rPr lang="it-IT" dirty="0"/>
              <a:t>LDOCE</a:t>
            </a:r>
          </a:p>
          <a:p>
            <a:pPr marL="0" indent="0">
              <a:lnSpc>
                <a:spcPct val="100000"/>
              </a:lnSpc>
              <a:spcBef>
                <a:spcPts val="0"/>
              </a:spcBef>
              <a:buNone/>
              <a:defRPr/>
            </a:pPr>
            <a:endParaRPr lang="it-IT" dirty="0"/>
          </a:p>
          <a:p>
            <a:pPr marL="0" indent="0">
              <a:lnSpc>
                <a:spcPct val="100000"/>
              </a:lnSpc>
              <a:spcBef>
                <a:spcPts val="0"/>
              </a:spcBef>
              <a:buNone/>
              <a:defRPr/>
            </a:pPr>
            <a:r>
              <a:rPr lang="it-IT" dirty="0" err="1"/>
              <a:t>Learner's</a:t>
            </a:r>
            <a:r>
              <a:rPr lang="it-IT" dirty="0"/>
              <a:t> </a:t>
            </a:r>
            <a:r>
              <a:rPr lang="it-IT" dirty="0" err="1"/>
              <a:t>dictionary</a:t>
            </a:r>
            <a:endParaRPr lang="it-IT" dirty="0"/>
          </a:p>
          <a:p>
            <a:pPr marL="0" indent="0">
              <a:lnSpc>
                <a:spcPct val="100000"/>
              </a:lnSpc>
              <a:spcBef>
                <a:spcPts val="0"/>
              </a:spcBef>
              <a:buNone/>
              <a:defRPr/>
            </a:pPr>
            <a:endParaRPr lang="it-IT" dirty="0"/>
          </a:p>
          <a:p>
            <a:pPr marL="0" indent="0">
              <a:lnSpc>
                <a:spcPct val="100000"/>
              </a:lnSpc>
              <a:spcBef>
                <a:spcPts val="0"/>
              </a:spcBef>
              <a:buNone/>
              <a:defRPr/>
            </a:pPr>
            <a:r>
              <a:rPr lang="it-IT" dirty="0"/>
              <a:t>45,000 entries and 65,000 word </a:t>
            </a:r>
            <a:r>
              <a:rPr lang="it-IT" dirty="0" err="1"/>
              <a:t>senses</a:t>
            </a:r>
            <a:r>
              <a:rPr lang="it-IT" dirty="0"/>
              <a:t>.</a:t>
            </a:r>
          </a:p>
          <a:p>
            <a:pPr marL="0" lvl="0" indent="0">
              <a:lnSpc>
                <a:spcPct val="100000"/>
              </a:lnSpc>
              <a:spcBef>
                <a:spcPts val="0"/>
              </a:spcBef>
              <a:buNone/>
              <a:defRPr/>
            </a:pPr>
            <a:r>
              <a:rPr lang="it-IT" dirty="0" err="1"/>
              <a:t>Definitions</a:t>
            </a:r>
            <a:r>
              <a:rPr lang="it-IT" dirty="0"/>
              <a:t> </a:t>
            </a:r>
            <a:r>
              <a:rPr lang="it-IT" dirty="0" err="1"/>
              <a:t>using</a:t>
            </a:r>
            <a:r>
              <a:rPr lang="it-IT" dirty="0"/>
              <a:t> a </a:t>
            </a:r>
            <a:r>
              <a:rPr lang="it-IT" dirty="0" err="1"/>
              <a:t>limited</a:t>
            </a:r>
            <a:r>
              <a:rPr lang="it-IT" dirty="0"/>
              <a:t> set of 2000 </a:t>
            </a:r>
            <a:r>
              <a:rPr lang="it-IT" dirty="0" err="1"/>
              <a:t>Controlled</a:t>
            </a:r>
            <a:r>
              <a:rPr lang="it-IT" dirty="0"/>
              <a:t> </a:t>
            </a:r>
            <a:r>
              <a:rPr lang="it-IT" dirty="0" err="1"/>
              <a:t>Vocabulary</a:t>
            </a:r>
            <a:r>
              <a:rPr lang="it-IT" dirty="0"/>
              <a:t> </a:t>
            </a:r>
            <a:r>
              <a:rPr lang="it-IT" dirty="0" err="1"/>
              <a:t>Words</a:t>
            </a:r>
            <a:r>
              <a:rPr lang="it-IT" dirty="0"/>
              <a:t> and 3000 </a:t>
            </a:r>
            <a:r>
              <a:rPr lang="it-IT" dirty="0" err="1"/>
              <a:t>derived</a:t>
            </a:r>
            <a:r>
              <a:rPr lang="it-IT" dirty="0"/>
              <a:t> </a:t>
            </a:r>
            <a:r>
              <a:rPr lang="it-IT" dirty="0" err="1"/>
              <a:t>words</a:t>
            </a:r>
            <a:r>
              <a:rPr lang="it-IT" dirty="0"/>
              <a:t>.</a:t>
            </a:r>
          </a:p>
          <a:p>
            <a:pPr marL="0" indent="0">
              <a:lnSpc>
                <a:spcPct val="100000"/>
              </a:lnSpc>
              <a:spcBef>
                <a:spcPts val="0"/>
              </a:spcBef>
              <a:buNone/>
              <a:defRPr/>
            </a:pPr>
            <a:endParaRPr lang="it-IT" dirty="0"/>
          </a:p>
          <a:p>
            <a:pPr marL="0" indent="0">
              <a:lnSpc>
                <a:spcPct val="100000"/>
              </a:lnSpc>
              <a:spcBef>
                <a:spcPts val="0"/>
              </a:spcBef>
              <a:buNone/>
              <a:defRPr/>
            </a:pPr>
            <a:endParaRPr lang="it-IT" dirty="0"/>
          </a:p>
          <a:p>
            <a:pPr marL="0" indent="0">
              <a:lnSpc>
                <a:spcPct val="100000"/>
              </a:lnSpc>
              <a:spcBef>
                <a:spcPts val="0"/>
              </a:spcBef>
              <a:buNone/>
              <a:defRPr/>
            </a:pPr>
            <a:endParaRPr lang="it-IT" dirty="0"/>
          </a:p>
          <a:p>
            <a:pPr marL="0" indent="0">
              <a:lnSpc>
                <a:spcPct val="100000"/>
              </a:lnSpc>
              <a:spcBef>
                <a:spcPts val="0"/>
              </a:spcBef>
              <a:buNone/>
              <a:defRPr/>
            </a:pPr>
            <a:r>
              <a:rPr lang="it-IT" dirty="0"/>
              <a:t>- </a:t>
            </a:r>
            <a:r>
              <a:rPr lang="it-IT" dirty="0" err="1"/>
              <a:t>Grammatical</a:t>
            </a:r>
            <a:r>
              <a:rPr lang="it-IT" dirty="0"/>
              <a:t> </a:t>
            </a:r>
            <a:r>
              <a:rPr lang="it-IT" dirty="0" err="1"/>
              <a:t>coding</a:t>
            </a:r>
            <a:br>
              <a:rPr lang="it-IT" dirty="0"/>
            </a:br>
            <a:r>
              <a:rPr lang="it-IT" dirty="0"/>
              <a:t>- </a:t>
            </a:r>
            <a:r>
              <a:rPr lang="it-IT" dirty="0" err="1"/>
              <a:t>Usage</a:t>
            </a:r>
            <a:r>
              <a:rPr lang="it-IT" dirty="0"/>
              <a:t> </a:t>
            </a:r>
            <a:r>
              <a:rPr lang="it-IT" dirty="0" err="1"/>
              <a:t>labels</a:t>
            </a:r>
            <a:r>
              <a:rPr lang="it-IT" dirty="0"/>
              <a:t> (</a:t>
            </a:r>
            <a:r>
              <a:rPr lang="it-IT" dirty="0" err="1"/>
              <a:t>register</a:t>
            </a:r>
            <a:r>
              <a:rPr lang="it-IT" dirty="0"/>
              <a:t> , style, </a:t>
            </a:r>
            <a:r>
              <a:rPr lang="it-IT" dirty="0" err="1"/>
              <a:t>dialect</a:t>
            </a:r>
            <a:r>
              <a:rPr lang="it-IT" dirty="0"/>
              <a:t>, </a:t>
            </a:r>
            <a:r>
              <a:rPr lang="it-IT" dirty="0" err="1"/>
              <a:t>region</a:t>
            </a:r>
            <a:r>
              <a:rPr lang="it-IT" dirty="0"/>
              <a:t> </a:t>
            </a:r>
            <a:r>
              <a:rPr lang="it-IT" dirty="0" err="1"/>
              <a:t>constraints</a:t>
            </a:r>
            <a:r>
              <a:rPr lang="it-IT" dirty="0"/>
              <a:t>)</a:t>
            </a:r>
          </a:p>
          <a:p>
            <a:pPr marR="0" lvl="0" defTabSz="914400" eaLnBrk="1" fontAlgn="auto" latinLnBrk="0" hangingPunct="1">
              <a:lnSpc>
                <a:spcPct val="100000"/>
              </a:lnSpc>
              <a:spcBef>
                <a:spcPts val="0"/>
              </a:spcBef>
              <a:spcAft>
                <a:spcPts val="0"/>
              </a:spcAft>
              <a:buClrTx/>
              <a:buSzTx/>
              <a:buFontTx/>
              <a:buChar char="-"/>
              <a:tabLst/>
              <a:defRPr/>
            </a:pPr>
            <a:r>
              <a:rPr lang="it-IT" dirty="0" err="1"/>
              <a:t>Subject</a:t>
            </a:r>
            <a:r>
              <a:rPr lang="it-IT" dirty="0"/>
              <a:t> </a:t>
            </a:r>
            <a:r>
              <a:rPr lang="it-IT" dirty="0" err="1"/>
              <a:t>fields</a:t>
            </a:r>
            <a:endParaRPr lang="it-IT" dirty="0"/>
          </a:p>
          <a:p>
            <a:pPr lvl="0">
              <a:lnSpc>
                <a:spcPct val="100000"/>
              </a:lnSpc>
              <a:spcBef>
                <a:spcPts val="0"/>
              </a:spcBef>
              <a:buFontTx/>
              <a:buChar char="-"/>
              <a:defRPr/>
            </a:pPr>
            <a:r>
              <a:rPr lang="it-IT" dirty="0" err="1"/>
              <a:t>Semantic</a:t>
            </a:r>
            <a:r>
              <a:rPr lang="it-IT" dirty="0"/>
              <a:t> </a:t>
            </a:r>
            <a:r>
              <a:rPr lang="it-IT" dirty="0" err="1"/>
              <a:t>codes</a:t>
            </a: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p:txBody>
      </p:sp>
      <p:pic>
        <p:nvPicPr>
          <p:cNvPr id="4" name="Immagine 3" descr="http://www.ilc.cnr.it/EAGLES96/rep2/img6.gif"/>
          <p:cNvPicPr/>
          <p:nvPr/>
        </p:nvPicPr>
        <p:blipFill>
          <a:blip r:embed="rId2">
            <a:extLst>
              <a:ext uri="{28A0092B-C50C-407E-A947-70E740481C1C}">
                <a14:useLocalDpi xmlns:a14="http://schemas.microsoft.com/office/drawing/2010/main" val="0"/>
              </a:ext>
            </a:extLst>
          </a:blip>
          <a:srcRect/>
          <a:stretch>
            <a:fillRect/>
          </a:stretch>
        </p:blipFill>
        <p:spPr bwMode="auto">
          <a:xfrm>
            <a:off x="2446876" y="3827721"/>
            <a:ext cx="6059170" cy="2242185"/>
          </a:xfrm>
          <a:prstGeom prst="rect">
            <a:avLst/>
          </a:prstGeom>
          <a:noFill/>
          <a:ln>
            <a:noFill/>
          </a:ln>
        </p:spPr>
      </p:pic>
    </p:spTree>
    <p:extLst>
      <p:ext uri="{BB962C8B-B14F-4D97-AF65-F5344CB8AC3E}">
        <p14:creationId xmlns:p14="http://schemas.microsoft.com/office/powerpoint/2010/main" val="1030454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628650" y="322596"/>
            <a:ext cx="7886700" cy="1325563"/>
          </a:xfrm>
        </p:spPr>
        <p:txBody>
          <a:bodyPr/>
          <a:lstStyle/>
          <a:p>
            <a:r>
              <a:rPr lang="it-IT" dirty="0"/>
              <a:t>EAGLES96</a:t>
            </a:r>
          </a:p>
        </p:txBody>
      </p:sp>
      <p:sp>
        <p:nvSpPr>
          <p:cNvPr id="3" name="Segnaposto contenuto 2"/>
          <p:cNvSpPr>
            <a:spLocks noGrp="1"/>
          </p:cNvSpPr>
          <p:nvPr>
            <p:ph idx="1"/>
          </p:nvPr>
        </p:nvSpPr>
        <p:spPr>
          <a:xfrm>
            <a:off x="628650" y="1825624"/>
            <a:ext cx="7886700" cy="4405055"/>
          </a:xfrm>
        </p:spPr>
        <p:txBody>
          <a:bodyPr>
            <a:normAutofit fontScale="92500" lnSpcReduction="10000"/>
          </a:bodyPr>
          <a:lstStyle/>
          <a:p>
            <a:pPr marL="0" indent="0">
              <a:buNone/>
            </a:pPr>
            <a:r>
              <a:rPr lang="it-IT" dirty="0"/>
              <a:t>LDOCE </a:t>
            </a:r>
            <a:r>
              <a:rPr lang="it-IT" dirty="0" err="1"/>
              <a:t>is</a:t>
            </a:r>
            <a:r>
              <a:rPr lang="it-IT" dirty="0"/>
              <a:t> a </a:t>
            </a:r>
            <a:r>
              <a:rPr lang="it-IT" dirty="0" err="1"/>
              <a:t>traditional</a:t>
            </a:r>
            <a:r>
              <a:rPr lang="it-IT" dirty="0"/>
              <a:t> Machine-</a:t>
            </a:r>
            <a:r>
              <a:rPr lang="it-IT" dirty="0" err="1"/>
              <a:t>Readable</a:t>
            </a:r>
            <a:r>
              <a:rPr lang="it-IT" dirty="0"/>
              <a:t> Dictionary. </a:t>
            </a:r>
            <a:r>
              <a:rPr lang="it-IT" dirty="0" err="1"/>
              <a:t>However</a:t>
            </a:r>
            <a:r>
              <a:rPr lang="it-IT" dirty="0"/>
              <a:t>, </a:t>
            </a:r>
            <a:r>
              <a:rPr lang="it-IT" dirty="0" err="1"/>
              <a:t>because</a:t>
            </a:r>
            <a:r>
              <a:rPr lang="it-IT" dirty="0"/>
              <a:t> of </a:t>
            </a:r>
            <a:r>
              <a:rPr lang="it-IT" dirty="0" err="1"/>
              <a:t>its</a:t>
            </a:r>
            <a:r>
              <a:rPr lang="it-IT" dirty="0"/>
              <a:t> </a:t>
            </a:r>
            <a:r>
              <a:rPr lang="it-IT" dirty="0" err="1"/>
              <a:t>controlled</a:t>
            </a:r>
            <a:r>
              <a:rPr lang="it-IT" dirty="0"/>
              <a:t>- </a:t>
            </a:r>
            <a:r>
              <a:rPr lang="it-IT" dirty="0" err="1"/>
              <a:t>vocabulary</a:t>
            </a:r>
            <a:r>
              <a:rPr lang="it-IT" dirty="0"/>
              <a:t>, the </a:t>
            </a:r>
            <a:r>
              <a:rPr lang="it-IT" dirty="0" err="1"/>
              <a:t>systematic</a:t>
            </a:r>
            <a:r>
              <a:rPr lang="it-IT" dirty="0"/>
              <a:t> </a:t>
            </a:r>
            <a:r>
              <a:rPr lang="it-IT" dirty="0" err="1"/>
              <a:t>coding</a:t>
            </a:r>
            <a:r>
              <a:rPr lang="it-IT" dirty="0"/>
              <a:t> of the information and the elaborate use of </a:t>
            </a:r>
            <a:r>
              <a:rPr lang="it-IT" dirty="0" err="1"/>
              <a:t>codes</a:t>
            </a:r>
            <a:r>
              <a:rPr lang="it-IT" dirty="0"/>
              <a:t> </a:t>
            </a:r>
            <a:r>
              <a:rPr lang="it-IT" dirty="0" err="1"/>
              <a:t>it</a:t>
            </a:r>
            <a:r>
              <a:rPr lang="it-IT" dirty="0"/>
              <a:t> </a:t>
            </a:r>
            <a:r>
              <a:rPr lang="it-IT" dirty="0" err="1"/>
              <a:t>has</a:t>
            </a:r>
            <a:r>
              <a:rPr lang="it-IT" dirty="0"/>
              <a:t> </a:t>
            </a:r>
            <a:r>
              <a:rPr lang="it-IT" dirty="0" err="1"/>
              <a:t>been</a:t>
            </a:r>
            <a:r>
              <a:rPr lang="it-IT" dirty="0"/>
              <a:t> a </a:t>
            </a:r>
            <a:r>
              <a:rPr lang="it-IT" dirty="0" err="1"/>
              <a:t>very</a:t>
            </a:r>
            <a:r>
              <a:rPr lang="it-IT" dirty="0"/>
              <a:t> </a:t>
            </a:r>
            <a:r>
              <a:rPr lang="it-IT" dirty="0" err="1"/>
              <a:t>useful</a:t>
            </a:r>
            <a:r>
              <a:rPr lang="it-IT" dirty="0"/>
              <a:t> </a:t>
            </a:r>
            <a:r>
              <a:rPr lang="it-IT" dirty="0" err="1"/>
              <a:t>starting</a:t>
            </a:r>
            <a:r>
              <a:rPr lang="it-IT" dirty="0"/>
              <a:t> </a:t>
            </a:r>
            <a:r>
              <a:rPr lang="it-IT" dirty="0" err="1"/>
              <a:t>point</a:t>
            </a:r>
            <a:r>
              <a:rPr lang="it-IT" dirty="0"/>
              <a:t> for </a:t>
            </a:r>
            <a:r>
              <a:rPr lang="it-IT" dirty="0" err="1"/>
              <a:t>deriving</a:t>
            </a:r>
            <a:r>
              <a:rPr lang="it-IT" dirty="0"/>
              <a:t> </a:t>
            </a:r>
            <a:r>
              <a:rPr lang="it-IT" dirty="0" err="1"/>
              <a:t>basic</a:t>
            </a:r>
            <a:r>
              <a:rPr lang="it-IT" dirty="0"/>
              <a:t> NLP </a:t>
            </a:r>
            <a:r>
              <a:rPr lang="it-IT" dirty="0" err="1"/>
              <a:t>lexicons</a:t>
            </a:r>
            <a:r>
              <a:rPr lang="it-IT" dirty="0"/>
              <a:t> </a:t>
            </a:r>
            <a:r>
              <a:rPr lang="it-IT" dirty="0" err="1"/>
              <a:t>give</a:t>
            </a:r>
            <a:r>
              <a:rPr lang="it-IT" dirty="0"/>
              <a:t> an </a:t>
            </a:r>
            <a:r>
              <a:rPr lang="it-IT" dirty="0" err="1"/>
              <a:t>extensive</a:t>
            </a:r>
            <a:r>
              <a:rPr lang="it-IT" dirty="0"/>
              <a:t> </a:t>
            </a:r>
            <a:r>
              <a:rPr lang="it-IT" dirty="0" err="1"/>
              <a:t>description</a:t>
            </a:r>
            <a:r>
              <a:rPr lang="it-IT" dirty="0"/>
              <a:t> of the </a:t>
            </a:r>
            <a:r>
              <a:rPr lang="it-IT" dirty="0" err="1"/>
              <a:t>possibilities</a:t>
            </a:r>
            <a:r>
              <a:rPr lang="it-IT" dirty="0"/>
              <a:t> for </a:t>
            </a:r>
            <a:r>
              <a:rPr lang="it-IT" dirty="0" err="1"/>
              <a:t>elaboration</a:t>
            </a:r>
            <a:r>
              <a:rPr lang="it-IT" dirty="0"/>
              <a:t>. </a:t>
            </a:r>
            <a:r>
              <a:rPr lang="it-IT" dirty="0" err="1"/>
              <a:t>Except</a:t>
            </a:r>
            <a:r>
              <a:rPr lang="it-IT" dirty="0"/>
              <a:t> for the </a:t>
            </a:r>
            <a:r>
              <a:rPr lang="it-IT" dirty="0" err="1"/>
              <a:t>semantic</a:t>
            </a:r>
            <a:r>
              <a:rPr lang="it-IT" dirty="0"/>
              <a:t> </a:t>
            </a:r>
            <a:r>
              <a:rPr lang="it-IT" dirty="0" err="1"/>
              <a:t>features</a:t>
            </a:r>
            <a:r>
              <a:rPr lang="it-IT" dirty="0"/>
              <a:t>, LDOCE </a:t>
            </a:r>
            <a:r>
              <a:rPr lang="it-IT" dirty="0" err="1"/>
              <a:t>does</a:t>
            </a:r>
            <a:r>
              <a:rPr lang="it-IT" dirty="0"/>
              <a:t> </a:t>
            </a:r>
            <a:r>
              <a:rPr lang="it-IT" dirty="0" err="1"/>
              <a:t>not</a:t>
            </a:r>
            <a:r>
              <a:rPr lang="it-IT" dirty="0"/>
              <a:t> </a:t>
            </a:r>
            <a:r>
              <a:rPr lang="it-IT" dirty="0" err="1"/>
              <a:t>contain</a:t>
            </a:r>
            <a:r>
              <a:rPr lang="it-IT" dirty="0"/>
              <a:t> complete </a:t>
            </a:r>
            <a:r>
              <a:rPr lang="it-IT" dirty="0" err="1"/>
              <a:t>semantic</a:t>
            </a:r>
            <a:r>
              <a:rPr lang="it-IT" dirty="0"/>
              <a:t> </a:t>
            </a:r>
            <a:r>
              <a:rPr lang="it-IT" dirty="0" err="1"/>
              <a:t>hierarchies</a:t>
            </a:r>
            <a:r>
              <a:rPr lang="it-IT" dirty="0"/>
              <a:t> </a:t>
            </a:r>
            <a:r>
              <a:rPr lang="it-IT" dirty="0" err="1"/>
              <a:t>as</a:t>
            </a:r>
            <a:r>
              <a:rPr lang="it-IT" dirty="0"/>
              <a:t> in </a:t>
            </a:r>
            <a:r>
              <a:rPr lang="it-IT" dirty="0" err="1"/>
              <a:t>WordNet</a:t>
            </a:r>
            <a:r>
              <a:rPr lang="it-IT" dirty="0"/>
              <a:t>, EDR or </a:t>
            </a:r>
            <a:r>
              <a:rPr lang="it-IT" dirty="0" err="1"/>
              <a:t>other</a:t>
            </a:r>
            <a:r>
              <a:rPr lang="it-IT" dirty="0"/>
              <a:t> </a:t>
            </a:r>
            <a:r>
              <a:rPr lang="it-IT" dirty="0" err="1"/>
              <a:t>ontologies</a:t>
            </a:r>
            <a:r>
              <a:rPr lang="it-IT" dirty="0"/>
              <a:t>.</a:t>
            </a:r>
            <a:br>
              <a:rPr lang="it-IT" dirty="0"/>
            </a:br>
            <a:br>
              <a:rPr lang="it-IT" dirty="0"/>
            </a:br>
            <a:r>
              <a:rPr lang="it-IT" dirty="0"/>
              <a:t>[LLOCE, the </a:t>
            </a:r>
            <a:r>
              <a:rPr lang="it-IT" i="1" dirty="0" err="1"/>
              <a:t>Longman</a:t>
            </a:r>
            <a:r>
              <a:rPr lang="it-IT" i="1" dirty="0"/>
              <a:t> </a:t>
            </a:r>
            <a:r>
              <a:rPr lang="it-IT" i="1" dirty="0" err="1"/>
              <a:t>Lexicon</a:t>
            </a:r>
            <a:r>
              <a:rPr lang="it-IT" i="1" dirty="0"/>
              <a:t> of </a:t>
            </a:r>
            <a:r>
              <a:rPr lang="it-IT" i="1" dirty="0" err="1"/>
              <a:t>Contemporary</a:t>
            </a:r>
            <a:r>
              <a:rPr lang="it-IT" i="1" dirty="0"/>
              <a:t> English</a:t>
            </a:r>
            <a:r>
              <a:rPr lang="it-IT" dirty="0"/>
              <a:t>, </a:t>
            </a:r>
            <a:r>
              <a:rPr lang="it-IT" dirty="0" err="1"/>
              <a:t>is</a:t>
            </a:r>
            <a:r>
              <a:rPr lang="it-IT" dirty="0"/>
              <a:t> a small </a:t>
            </a:r>
            <a:r>
              <a:rPr lang="it-IT" dirty="0" err="1"/>
              <a:t>size</a:t>
            </a:r>
            <a:r>
              <a:rPr lang="it-IT" dirty="0"/>
              <a:t> </a:t>
            </a:r>
            <a:r>
              <a:rPr lang="it-IT" dirty="0" err="1"/>
              <a:t>learner</a:t>
            </a:r>
            <a:r>
              <a:rPr lang="it-IT" dirty="0"/>
              <a:t> style </a:t>
            </a:r>
            <a:r>
              <a:rPr lang="it-IT" dirty="0" err="1"/>
              <a:t>dictionary</a:t>
            </a:r>
            <a:r>
              <a:rPr lang="it-IT" dirty="0"/>
              <a:t> </a:t>
            </a:r>
            <a:r>
              <a:rPr lang="it-IT" dirty="0" err="1"/>
              <a:t>largely</a:t>
            </a:r>
            <a:r>
              <a:rPr lang="it-IT" dirty="0"/>
              <a:t> </a:t>
            </a:r>
            <a:r>
              <a:rPr lang="it-IT" dirty="0" err="1"/>
              <a:t>derived</a:t>
            </a:r>
            <a:r>
              <a:rPr lang="it-IT" dirty="0"/>
              <a:t> from LDOCE and </a:t>
            </a:r>
            <a:r>
              <a:rPr lang="it-IT" dirty="0" err="1"/>
              <a:t>organized</a:t>
            </a:r>
            <a:r>
              <a:rPr lang="it-IT" dirty="0"/>
              <a:t> </a:t>
            </a:r>
            <a:r>
              <a:rPr lang="it-IT" dirty="0" err="1"/>
              <a:t>along</a:t>
            </a:r>
            <a:r>
              <a:rPr lang="it-IT" dirty="0"/>
              <a:t> </a:t>
            </a:r>
            <a:r>
              <a:rPr lang="it-IT" dirty="0" err="1"/>
              <a:t>semantic</a:t>
            </a:r>
            <a:r>
              <a:rPr lang="it-IT" dirty="0"/>
              <a:t> </a:t>
            </a:r>
            <a:r>
              <a:rPr lang="it-IT" dirty="0" err="1"/>
              <a:t>principles</a:t>
            </a:r>
            <a:r>
              <a:rPr lang="it-IT" dirty="0"/>
              <a:t>]</a:t>
            </a:r>
          </a:p>
        </p:txBody>
      </p:sp>
    </p:spTree>
    <p:extLst>
      <p:ext uri="{BB962C8B-B14F-4D97-AF65-F5344CB8AC3E}">
        <p14:creationId xmlns:p14="http://schemas.microsoft.com/office/powerpoint/2010/main" val="153631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tangolo 4"/>
          <p:cNvSpPr/>
          <p:nvPr/>
        </p:nvSpPr>
        <p:spPr>
          <a:xfrm>
            <a:off x="5039832" y="1248720"/>
            <a:ext cx="2424224" cy="45249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 name="Segnaposto contenuto 2"/>
          <p:cNvSpPr>
            <a:spLocks noGrp="1"/>
          </p:cNvSpPr>
          <p:nvPr>
            <p:ph idx="1"/>
          </p:nvPr>
        </p:nvSpPr>
        <p:spPr>
          <a:xfrm>
            <a:off x="1010266" y="326957"/>
            <a:ext cx="7750961" cy="2118532"/>
          </a:xfrm>
        </p:spPr>
        <p:txBody>
          <a:bodyPr>
            <a:normAutofit/>
          </a:bodyPr>
          <a:lstStyle/>
          <a:p>
            <a:pPr marL="0" indent="0">
              <a:lnSpc>
                <a:spcPct val="100000"/>
              </a:lnSpc>
              <a:spcBef>
                <a:spcPts val="0"/>
              </a:spcBef>
              <a:buNone/>
              <a:defRPr/>
            </a:pPr>
            <a:r>
              <a:rPr lang="it-IT" dirty="0"/>
              <a:t>1978 </a:t>
            </a:r>
            <a:r>
              <a:rPr lang="it-IT" dirty="0" err="1"/>
              <a:t>Longman</a:t>
            </a:r>
            <a:r>
              <a:rPr lang="it-IT" dirty="0"/>
              <a:t> Dictionary of </a:t>
            </a:r>
            <a:r>
              <a:rPr lang="it-IT" dirty="0" err="1"/>
              <a:t>Contemporary</a:t>
            </a:r>
            <a:r>
              <a:rPr lang="it-IT" dirty="0"/>
              <a:t> English (LDOCE). «The first </a:t>
            </a:r>
            <a:r>
              <a:rPr lang="it-IT" dirty="0" err="1"/>
              <a:t>dictionary</a:t>
            </a:r>
            <a:r>
              <a:rPr lang="it-IT" dirty="0"/>
              <a:t> to </a:t>
            </a:r>
            <a:r>
              <a:rPr lang="it-IT" dirty="0" err="1"/>
              <a:t>move</a:t>
            </a:r>
            <a:r>
              <a:rPr lang="it-IT" dirty="0"/>
              <a:t> from the machine </a:t>
            </a:r>
            <a:r>
              <a:rPr lang="it-IT" dirty="0" err="1"/>
              <a:t>readable</a:t>
            </a:r>
            <a:r>
              <a:rPr lang="it-IT" dirty="0"/>
              <a:t> d. to the </a:t>
            </a:r>
            <a:r>
              <a:rPr lang="it-IT" dirty="0" err="1"/>
              <a:t>lexical</a:t>
            </a:r>
            <a:r>
              <a:rPr lang="it-IT" dirty="0"/>
              <a:t> database» </a:t>
            </a:r>
            <a:r>
              <a:rPr lang="it-IT" dirty="0" err="1"/>
              <a:t>Granger</a:t>
            </a:r>
            <a:r>
              <a:rPr lang="it-IT" dirty="0"/>
              <a:t> (2012)</a:t>
            </a:r>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a:p>
            <a:pPr marL="0" marR="0" lvl="0" indent="0" defTabSz="914400" eaLnBrk="1" fontAlgn="auto" latinLnBrk="0" hangingPunct="1">
              <a:lnSpc>
                <a:spcPct val="100000"/>
              </a:lnSpc>
              <a:spcBef>
                <a:spcPts val="0"/>
              </a:spcBef>
              <a:spcAft>
                <a:spcPts val="0"/>
              </a:spcAft>
              <a:buClrTx/>
              <a:buSzTx/>
              <a:buFontTx/>
              <a:buNone/>
              <a:tabLst/>
              <a:defRPr/>
            </a:pPr>
            <a:endParaRPr lang="it-IT" dirty="0"/>
          </a:p>
        </p:txBody>
      </p:sp>
      <p:pic>
        <p:nvPicPr>
          <p:cNvPr id="6" name="Immagin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87" y="1151456"/>
            <a:ext cx="1452840" cy="1294033"/>
          </a:xfrm>
          <a:prstGeom prst="rect">
            <a:avLst/>
          </a:prstGeom>
        </p:spPr>
      </p:pic>
      <p:sp>
        <p:nvSpPr>
          <p:cNvPr id="7" name="Rettangolo 6"/>
          <p:cNvSpPr/>
          <p:nvPr/>
        </p:nvSpPr>
        <p:spPr>
          <a:xfrm>
            <a:off x="1010265" y="2622973"/>
            <a:ext cx="7750961" cy="2604559"/>
          </a:xfrm>
          <a:prstGeom prst="rect">
            <a:avLst/>
          </a:prstGeom>
        </p:spPr>
        <p:txBody>
          <a:bodyPr wrap="square">
            <a:spAutoFit/>
          </a:bodyPr>
          <a:lstStyle/>
          <a:p>
            <a:pPr algn="just">
              <a:lnSpc>
                <a:spcPct val="115000"/>
              </a:lnSpc>
              <a:spcAft>
                <a:spcPts val="0"/>
              </a:spcAft>
            </a:pPr>
            <a:r>
              <a:rPr lang="en-GB" sz="2400" dirty="0" err="1">
                <a:latin typeface="Arial" charset="0"/>
                <a:ea typeface="Arial" charset="0"/>
              </a:rPr>
              <a:t>Ooi</a:t>
            </a:r>
            <a:r>
              <a:rPr lang="en-GB" sz="2400" dirty="0">
                <a:latin typeface="Arial" charset="0"/>
                <a:ea typeface="Arial" charset="0"/>
              </a:rPr>
              <a:t> (1998: 98): “a lexical database, as a concept, is a </a:t>
            </a:r>
            <a:r>
              <a:rPr lang="en-GB" sz="2400" dirty="0">
                <a:highlight>
                  <a:srgbClr val="FF0000"/>
                </a:highlight>
                <a:latin typeface="Arial" charset="0"/>
                <a:ea typeface="Arial" charset="0"/>
              </a:rPr>
              <a:t>straight-forward application to lexical data of the general database method</a:t>
            </a:r>
            <a:r>
              <a:rPr lang="en-GB" sz="2400" dirty="0">
                <a:latin typeface="Arial" charset="0"/>
                <a:ea typeface="Arial" charset="0"/>
              </a:rPr>
              <a:t> used so widely, successfully, and routinely in […] simply any area which requires highly structured data to be reliably stored, classified, manipulated and retrieved in systematic ways.”</a:t>
            </a:r>
            <a:endParaRPr lang="it-IT" sz="2400" dirty="0">
              <a:effectLst/>
              <a:latin typeface="Arial" charset="0"/>
              <a:ea typeface="Arial" charset="0"/>
            </a:endParaRPr>
          </a:p>
        </p:txBody>
      </p:sp>
      <p:sp>
        <p:nvSpPr>
          <p:cNvPr id="2" name="CasellaDiTesto 1"/>
          <p:cNvSpPr txBox="1"/>
          <p:nvPr/>
        </p:nvSpPr>
        <p:spPr>
          <a:xfrm>
            <a:off x="2164467" y="6238755"/>
            <a:ext cx="6754478" cy="369332"/>
          </a:xfrm>
          <a:prstGeom prst="rect">
            <a:avLst/>
          </a:prstGeom>
          <a:noFill/>
        </p:spPr>
        <p:txBody>
          <a:bodyPr wrap="none" rtlCol="0">
            <a:spAutoFit/>
          </a:bodyPr>
          <a:lstStyle/>
          <a:p>
            <a:r>
              <a:rPr lang="it-IT" dirty="0"/>
              <a:t>Sul rapporto tra e-</a:t>
            </a:r>
            <a:r>
              <a:rPr lang="it-IT" dirty="0" err="1"/>
              <a:t>lexicography</a:t>
            </a:r>
            <a:r>
              <a:rPr lang="it-IT" dirty="0"/>
              <a:t> and </a:t>
            </a:r>
            <a:r>
              <a:rPr lang="it-IT" dirty="0" err="1"/>
              <a:t>lexical</a:t>
            </a:r>
            <a:r>
              <a:rPr lang="it-IT" dirty="0"/>
              <a:t> database cfr. IJL 24 (4) 2014</a:t>
            </a:r>
          </a:p>
        </p:txBody>
      </p:sp>
    </p:spTree>
    <p:extLst>
      <p:ext uri="{BB962C8B-B14F-4D97-AF65-F5344CB8AC3E}">
        <p14:creationId xmlns:p14="http://schemas.microsoft.com/office/powerpoint/2010/main" val="751390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33916" y="152474"/>
            <a:ext cx="8633637" cy="6492874"/>
          </a:xfrm>
        </p:spPr>
        <p:txBody>
          <a:bodyPr>
            <a:normAutofit fontScale="90000"/>
          </a:bodyPr>
          <a:lstStyle/>
          <a:p>
            <a:r>
              <a:rPr lang="it-IT" dirty="0"/>
              <a:t>Dictionary Database vs </a:t>
            </a:r>
            <a:r>
              <a:rPr lang="it-IT" dirty="0" err="1"/>
              <a:t>Lexical</a:t>
            </a:r>
            <a:r>
              <a:rPr lang="it-IT" dirty="0"/>
              <a:t> database? </a:t>
            </a:r>
            <a:br>
              <a:rPr lang="it-IT" dirty="0"/>
            </a:br>
            <a:br>
              <a:rPr lang="it-IT" dirty="0"/>
            </a:br>
            <a:r>
              <a:rPr lang="it-IT" sz="2800" dirty="0"/>
              <a:t>Es. </a:t>
            </a:r>
            <a:r>
              <a:rPr lang="it-IT" sz="2800" dirty="0" err="1"/>
              <a:t>Jassen</a:t>
            </a:r>
            <a:r>
              <a:rPr lang="it-IT" sz="2800" dirty="0"/>
              <a:t> 2005:</a:t>
            </a:r>
            <a:br>
              <a:rPr lang="it-IT" sz="2800" dirty="0"/>
            </a:br>
            <a:r>
              <a:rPr lang="it-IT" sz="2700" dirty="0"/>
              <a:t>A </a:t>
            </a:r>
            <a:r>
              <a:rPr lang="it-IT" sz="2700" i="1" u="sng" dirty="0" err="1"/>
              <a:t>lexical</a:t>
            </a:r>
            <a:r>
              <a:rPr lang="it-IT" sz="2700" i="1" u="sng" dirty="0"/>
              <a:t> database </a:t>
            </a:r>
            <a:r>
              <a:rPr lang="it-IT" sz="2700" dirty="0"/>
              <a:t>[</a:t>
            </a:r>
            <a:r>
              <a:rPr lang="is-IS" sz="2700" dirty="0"/>
              <a:t>…</a:t>
            </a:r>
            <a:r>
              <a:rPr lang="it-IT" sz="2700" dirty="0"/>
              <a:t>] </a:t>
            </a:r>
            <a:r>
              <a:rPr lang="it-IT" sz="2700" dirty="0" err="1"/>
              <a:t>is</a:t>
            </a:r>
            <a:r>
              <a:rPr lang="it-IT" sz="2700" dirty="0"/>
              <a:t> a </a:t>
            </a:r>
            <a:r>
              <a:rPr lang="it-IT" sz="2700" dirty="0" err="1"/>
              <a:t>lexical</a:t>
            </a:r>
            <a:r>
              <a:rPr lang="it-IT" sz="2700" dirty="0"/>
              <a:t> </a:t>
            </a:r>
            <a:r>
              <a:rPr lang="it-IT" sz="2700" dirty="0" err="1"/>
              <a:t>resource</a:t>
            </a:r>
            <a:r>
              <a:rPr lang="it-IT" sz="2700" dirty="0"/>
              <a:t> </a:t>
            </a:r>
            <a:r>
              <a:rPr lang="it-IT" sz="2700" dirty="0" err="1"/>
              <a:t>system</a:t>
            </a:r>
            <a:r>
              <a:rPr lang="it-IT" sz="2700" dirty="0"/>
              <a:t> </a:t>
            </a:r>
            <a:r>
              <a:rPr lang="it-IT" sz="2700" dirty="0" err="1"/>
              <a:t>meant</a:t>
            </a:r>
            <a:r>
              <a:rPr lang="it-IT" sz="2700" dirty="0"/>
              <a:t> </a:t>
            </a:r>
            <a:r>
              <a:rPr lang="it-IT" sz="2700" dirty="0" err="1"/>
              <a:t>primarily</a:t>
            </a:r>
            <a:r>
              <a:rPr lang="it-IT" sz="2700" dirty="0"/>
              <a:t> for </a:t>
            </a:r>
            <a:r>
              <a:rPr lang="it-IT" sz="2700" dirty="0" err="1"/>
              <a:t>computational</a:t>
            </a:r>
            <a:r>
              <a:rPr lang="it-IT" sz="2700" dirty="0"/>
              <a:t> </a:t>
            </a:r>
            <a:r>
              <a:rPr lang="it-IT" sz="2700" dirty="0" err="1"/>
              <a:t>exploitation</a:t>
            </a:r>
            <a:r>
              <a:rPr lang="it-IT" sz="2700" dirty="0"/>
              <a:t>. </a:t>
            </a:r>
            <a:r>
              <a:rPr lang="it-IT" sz="2700" dirty="0" err="1"/>
              <a:t>This</a:t>
            </a:r>
            <a:r>
              <a:rPr lang="it-IT" sz="2700" dirty="0"/>
              <a:t> can be the use in a </a:t>
            </a:r>
            <a:r>
              <a:rPr lang="it-IT" sz="2700" dirty="0" err="1"/>
              <a:t>search</a:t>
            </a:r>
            <a:r>
              <a:rPr lang="it-IT" sz="2700" dirty="0"/>
              <a:t> </a:t>
            </a:r>
            <a:r>
              <a:rPr lang="it-IT" sz="2700" dirty="0" err="1"/>
              <a:t>engine</a:t>
            </a:r>
            <a:r>
              <a:rPr lang="it-IT" sz="2700" dirty="0"/>
              <a:t> </a:t>
            </a:r>
            <a:r>
              <a:rPr lang="it-IT" sz="2700" dirty="0" err="1"/>
              <a:t>providing</a:t>
            </a:r>
            <a:r>
              <a:rPr lang="it-IT" sz="2700" dirty="0"/>
              <a:t> human </a:t>
            </a:r>
            <a:r>
              <a:rPr lang="it-IT" sz="2700" dirty="0" err="1"/>
              <a:t>users</a:t>
            </a:r>
            <a:r>
              <a:rPr lang="it-IT" sz="2700" dirty="0"/>
              <a:t> with </a:t>
            </a:r>
            <a:r>
              <a:rPr lang="it-IT" sz="2700" dirty="0" err="1"/>
              <a:t>lexical</a:t>
            </a:r>
            <a:r>
              <a:rPr lang="it-IT" sz="2700" dirty="0"/>
              <a:t> information, </a:t>
            </a:r>
            <a:r>
              <a:rPr lang="it-IT" sz="2700" dirty="0" err="1"/>
              <a:t>but</a:t>
            </a:r>
            <a:r>
              <a:rPr lang="it-IT" sz="2700" dirty="0"/>
              <a:t> </a:t>
            </a:r>
            <a:r>
              <a:rPr lang="it-IT" sz="2700" dirty="0" err="1"/>
              <a:t>also</a:t>
            </a:r>
            <a:r>
              <a:rPr lang="it-IT" sz="2700" dirty="0"/>
              <a:t> the use in NLP </a:t>
            </a:r>
            <a:r>
              <a:rPr lang="it-IT" sz="2700" dirty="0" err="1"/>
              <a:t>applications</a:t>
            </a:r>
            <a:r>
              <a:rPr lang="it-IT" sz="2700" dirty="0"/>
              <a:t>, computer </a:t>
            </a:r>
            <a:r>
              <a:rPr lang="it-IT" sz="2700" dirty="0" err="1"/>
              <a:t>aided</a:t>
            </a:r>
            <a:r>
              <a:rPr lang="it-IT" sz="2700" dirty="0"/>
              <a:t> </a:t>
            </a:r>
            <a:r>
              <a:rPr lang="it-IT" sz="2700" dirty="0" err="1"/>
              <a:t>language-learning</a:t>
            </a:r>
            <a:r>
              <a:rPr lang="it-IT" sz="2700" dirty="0"/>
              <a:t> </a:t>
            </a:r>
            <a:r>
              <a:rPr lang="it-IT" sz="2700" dirty="0" err="1"/>
              <a:t>systems</a:t>
            </a:r>
            <a:r>
              <a:rPr lang="it-IT" sz="2700" dirty="0"/>
              <a:t>, computer </a:t>
            </a:r>
            <a:r>
              <a:rPr lang="it-IT" sz="2700" dirty="0" err="1"/>
              <a:t>aided</a:t>
            </a:r>
            <a:r>
              <a:rPr lang="it-IT" sz="2700" dirty="0"/>
              <a:t> </a:t>
            </a:r>
            <a:r>
              <a:rPr lang="it-IT" sz="2700" dirty="0" err="1"/>
              <a:t>linguistic</a:t>
            </a:r>
            <a:r>
              <a:rPr lang="it-IT" sz="2700" dirty="0"/>
              <a:t> </a:t>
            </a:r>
            <a:r>
              <a:rPr lang="it-IT" sz="2700" dirty="0" err="1"/>
              <a:t>research</a:t>
            </a:r>
            <a:r>
              <a:rPr lang="it-IT" sz="2700" dirty="0"/>
              <a:t>, </a:t>
            </a:r>
            <a:r>
              <a:rPr lang="it-IT" sz="2700" dirty="0" err="1"/>
              <a:t>etc</a:t>
            </a:r>
            <a:r>
              <a:rPr lang="it-IT" sz="2700" dirty="0"/>
              <a:t> </a:t>
            </a:r>
            <a:br>
              <a:rPr lang="it-IT" sz="2700" dirty="0"/>
            </a:br>
            <a:br>
              <a:rPr lang="it-IT" sz="2700" dirty="0"/>
            </a:br>
            <a:r>
              <a:rPr lang="en-US" sz="2700" dirty="0"/>
              <a:t>The term </a:t>
            </a:r>
            <a:r>
              <a:rPr lang="en-US" sz="2700" i="1" u="sng" dirty="0"/>
              <a:t>dictionary database </a:t>
            </a:r>
            <a:r>
              <a:rPr lang="en-US" sz="2700" dirty="0"/>
              <a:t>will be used in this article for a database whose primary function is the compilation of lexicographic products. </a:t>
            </a:r>
            <a:r>
              <a:rPr lang="en-US" sz="2700" u="sng" dirty="0"/>
              <a:t>This can either be simply a digital version of a paper dictionary, from which the printed version is generated (often called a machine readable dictionary), or it can be a complex system</a:t>
            </a:r>
            <a:r>
              <a:rPr lang="en-US" sz="2700" dirty="0"/>
              <a:t> from which a wide range of monolingual and bilingual dictionaries are derived  (Janssen 2005)</a:t>
            </a:r>
            <a:br>
              <a:rPr lang="it-IT" sz="2400" dirty="0"/>
            </a:br>
            <a:endParaRPr lang="it-IT" sz="2400" dirty="0"/>
          </a:p>
        </p:txBody>
      </p:sp>
    </p:spTree>
    <p:extLst>
      <p:ext uri="{BB962C8B-B14F-4D97-AF65-F5344CB8AC3E}">
        <p14:creationId xmlns:p14="http://schemas.microsoft.com/office/powerpoint/2010/main" val="1875635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gnaposto contenuto 3"/>
          <p:cNvPicPr>
            <a:picLocks noGrp="1" noChangeAspect="1"/>
          </p:cNvPicPr>
          <p:nvPr>
            <p:ph idx="1"/>
          </p:nvPr>
        </p:nvPicPr>
        <p:blipFill rotWithShape="1">
          <a:blip r:embed="rId2">
            <a:extLst>
              <a:ext uri="{28A0092B-C50C-407E-A947-70E740481C1C}">
                <a14:useLocalDpi xmlns:a14="http://schemas.microsoft.com/office/drawing/2010/main" val="0"/>
              </a:ext>
            </a:extLst>
          </a:blip>
          <a:srcRect l="4128" r="7136"/>
          <a:stretch/>
        </p:blipFill>
        <p:spPr>
          <a:xfrm>
            <a:off x="0" y="0"/>
            <a:ext cx="9144000" cy="6858000"/>
          </a:xfrm>
        </p:spPr>
      </p:pic>
      <p:sp>
        <p:nvSpPr>
          <p:cNvPr id="5" name="Rettangolo 4"/>
          <p:cNvSpPr/>
          <p:nvPr/>
        </p:nvSpPr>
        <p:spPr>
          <a:xfrm>
            <a:off x="595423" y="774257"/>
            <a:ext cx="7889358" cy="3585092"/>
          </a:xfrm>
          <a:prstGeom prst="rect">
            <a:avLst/>
          </a:prstGeom>
          <a:solidFill>
            <a:schemeClr val="bg1">
              <a:alpha val="43000"/>
            </a:schemeClr>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lvl="0" algn="just"/>
            <a:r>
              <a:rPr lang="it-IT" sz="2400" dirty="0"/>
              <a:t>«</a:t>
            </a:r>
            <a:r>
              <a:rPr lang="it-IT" sz="2400" dirty="0" err="1"/>
              <a:t>Today</a:t>
            </a:r>
            <a:r>
              <a:rPr lang="it-IT" sz="2400" dirty="0"/>
              <a:t> </a:t>
            </a:r>
            <a:r>
              <a:rPr lang="it-IT" sz="2400" dirty="0" err="1"/>
              <a:t>lexicography</a:t>
            </a:r>
            <a:r>
              <a:rPr lang="it-IT" sz="2400" dirty="0"/>
              <a:t> </a:t>
            </a:r>
            <a:r>
              <a:rPr lang="it-IT" sz="2400" dirty="0" err="1"/>
              <a:t>is</a:t>
            </a:r>
            <a:r>
              <a:rPr lang="it-IT" sz="2400" dirty="0"/>
              <a:t> </a:t>
            </a:r>
            <a:r>
              <a:rPr lang="it-IT" sz="2400" dirty="0" err="1"/>
              <a:t>largely</a:t>
            </a:r>
            <a:r>
              <a:rPr lang="it-IT" sz="2400" dirty="0"/>
              <a:t> </a:t>
            </a:r>
            <a:r>
              <a:rPr lang="it-IT" sz="2400" dirty="0" err="1"/>
              <a:t>synonymous</a:t>
            </a:r>
            <a:r>
              <a:rPr lang="it-IT" sz="2400" dirty="0"/>
              <a:t> with </a:t>
            </a:r>
            <a:r>
              <a:rPr lang="it-IT" sz="2400" dirty="0" err="1"/>
              <a:t>electronic</a:t>
            </a:r>
            <a:r>
              <a:rPr lang="it-IT" sz="2400" dirty="0"/>
              <a:t> </a:t>
            </a:r>
            <a:r>
              <a:rPr lang="it-IT" sz="2400" dirty="0" err="1"/>
              <a:t>lexicography</a:t>
            </a:r>
            <a:r>
              <a:rPr lang="it-IT" sz="2400" dirty="0"/>
              <a:t> and </a:t>
            </a:r>
            <a:r>
              <a:rPr lang="it-IT" sz="2400" dirty="0" err="1"/>
              <a:t>many</a:t>
            </a:r>
            <a:r>
              <a:rPr lang="it-IT" sz="2400" dirty="0"/>
              <a:t> </a:t>
            </a:r>
            <a:r>
              <a:rPr lang="it-IT" sz="2400" dirty="0" err="1"/>
              <a:t>specialists</a:t>
            </a:r>
            <a:r>
              <a:rPr lang="it-IT" sz="2400" dirty="0"/>
              <a:t> </a:t>
            </a:r>
            <a:r>
              <a:rPr lang="it-IT" sz="2400" dirty="0" err="1"/>
              <a:t>predict</a:t>
            </a:r>
            <a:r>
              <a:rPr lang="it-IT" sz="2400" dirty="0"/>
              <a:t> the </a:t>
            </a:r>
            <a:r>
              <a:rPr lang="it-IT" sz="2400" dirty="0" err="1"/>
              <a:t>disappearance</a:t>
            </a:r>
            <a:r>
              <a:rPr lang="it-IT" sz="2400" dirty="0"/>
              <a:t> of </a:t>
            </a:r>
            <a:r>
              <a:rPr lang="it-IT" sz="2400" dirty="0" err="1"/>
              <a:t>paper</a:t>
            </a:r>
            <a:r>
              <a:rPr lang="it-IT" sz="2400" dirty="0"/>
              <a:t> </a:t>
            </a:r>
            <a:r>
              <a:rPr lang="it-IT" sz="2400" dirty="0" err="1"/>
              <a:t>dictionaries</a:t>
            </a:r>
            <a:r>
              <a:rPr lang="it-IT" sz="2400" dirty="0"/>
              <a:t> in the </a:t>
            </a:r>
            <a:r>
              <a:rPr lang="it-IT" sz="2400" dirty="0" err="1"/>
              <a:t>near</a:t>
            </a:r>
            <a:r>
              <a:rPr lang="it-IT" sz="2400" dirty="0"/>
              <a:t> future» (</a:t>
            </a:r>
            <a:r>
              <a:rPr lang="it-IT" sz="2400" dirty="0" err="1"/>
              <a:t>Granger</a:t>
            </a:r>
            <a:r>
              <a:rPr lang="it-IT" sz="2400" dirty="0"/>
              <a:t> 2012: 2). </a:t>
            </a:r>
          </a:p>
          <a:p>
            <a:pPr lvl="0" algn="just"/>
            <a:endParaRPr lang="it-IT" sz="2400" dirty="0"/>
          </a:p>
          <a:p>
            <a:pPr lvl="0" algn="just"/>
            <a:r>
              <a:rPr lang="it-IT" sz="2400" dirty="0"/>
              <a:t>Di diverso avviso </a:t>
            </a:r>
            <a:r>
              <a:rPr lang="it-IT" sz="2400" dirty="0" err="1"/>
              <a:t>Heid</a:t>
            </a:r>
            <a:r>
              <a:rPr lang="it-IT" sz="2400" dirty="0"/>
              <a:t> (2013: 29): «the </a:t>
            </a:r>
            <a:r>
              <a:rPr lang="it-IT" sz="2400" dirty="0" err="1"/>
              <a:t>prediction</a:t>
            </a:r>
            <a:endParaRPr lang="it-IT" sz="2400" dirty="0"/>
          </a:p>
          <a:p>
            <a:pPr lvl="0" algn="just"/>
            <a:r>
              <a:rPr lang="it-IT" sz="2400" dirty="0" err="1"/>
              <a:t>that</a:t>
            </a:r>
            <a:r>
              <a:rPr lang="it-IT" sz="2400" dirty="0"/>
              <a:t> </a:t>
            </a:r>
            <a:r>
              <a:rPr lang="it-IT" sz="2400" dirty="0" err="1"/>
              <a:t>printed</a:t>
            </a:r>
            <a:r>
              <a:rPr lang="it-IT" sz="2400" dirty="0"/>
              <a:t> </a:t>
            </a:r>
            <a:r>
              <a:rPr lang="it-IT" sz="2400" dirty="0" err="1"/>
              <a:t>dictionaries</a:t>
            </a:r>
            <a:r>
              <a:rPr lang="it-IT" sz="2400" dirty="0"/>
              <a:t> </a:t>
            </a:r>
            <a:r>
              <a:rPr lang="it-IT" sz="2400" dirty="0" err="1"/>
              <a:t>were</a:t>
            </a:r>
            <a:r>
              <a:rPr lang="it-IT" sz="2400" dirty="0"/>
              <a:t> a </a:t>
            </a:r>
            <a:r>
              <a:rPr lang="it-IT" sz="2400" dirty="0" err="1"/>
              <a:t>thing</a:t>
            </a:r>
            <a:r>
              <a:rPr lang="it-IT" sz="2400" dirty="0"/>
              <a:t> of the </a:t>
            </a:r>
            <a:r>
              <a:rPr lang="it-IT" sz="2400" dirty="0" err="1"/>
              <a:t>past</a:t>
            </a:r>
            <a:r>
              <a:rPr lang="it-IT" sz="2400" dirty="0"/>
              <a:t>, </a:t>
            </a:r>
            <a:r>
              <a:rPr lang="it-IT" sz="2400" dirty="0" err="1"/>
              <a:t>which</a:t>
            </a:r>
            <a:r>
              <a:rPr lang="it-IT" sz="2400" dirty="0"/>
              <a:t> </a:t>
            </a:r>
            <a:r>
              <a:rPr lang="it-IT" sz="2400" dirty="0" err="1"/>
              <a:t>has</a:t>
            </a:r>
            <a:r>
              <a:rPr lang="it-IT" sz="2400" dirty="0"/>
              <a:t> </a:t>
            </a:r>
            <a:r>
              <a:rPr lang="it-IT" sz="2400" dirty="0" err="1"/>
              <a:t>been</a:t>
            </a:r>
            <a:r>
              <a:rPr lang="it-IT" sz="2400" dirty="0"/>
              <a:t> made </a:t>
            </a:r>
            <a:r>
              <a:rPr lang="it-IT" sz="2400" dirty="0" err="1"/>
              <a:t>several</a:t>
            </a:r>
            <a:r>
              <a:rPr lang="it-IT" sz="2400" dirty="0"/>
              <a:t> </a:t>
            </a:r>
            <a:r>
              <a:rPr lang="it-IT" sz="2400" dirty="0" err="1"/>
              <a:t>times</a:t>
            </a:r>
            <a:r>
              <a:rPr lang="it-IT" sz="2400" dirty="0"/>
              <a:t> over the last </a:t>
            </a:r>
            <a:r>
              <a:rPr lang="it-IT" sz="2400" dirty="0" err="1"/>
              <a:t>twenty-five</a:t>
            </a:r>
            <a:r>
              <a:rPr lang="it-IT" sz="2400" dirty="0"/>
              <a:t> </a:t>
            </a:r>
            <a:r>
              <a:rPr lang="it-IT" sz="2400" dirty="0" err="1"/>
              <a:t>years</a:t>
            </a:r>
            <a:r>
              <a:rPr lang="it-IT" sz="2400" dirty="0"/>
              <a:t>, </a:t>
            </a:r>
            <a:r>
              <a:rPr lang="it-IT" sz="2400" dirty="0" err="1"/>
              <a:t>has</a:t>
            </a:r>
            <a:r>
              <a:rPr lang="it-IT" sz="2400" dirty="0"/>
              <a:t> </a:t>
            </a:r>
            <a:r>
              <a:rPr lang="it-IT" sz="2400" dirty="0" err="1"/>
              <a:t>not</a:t>
            </a:r>
            <a:r>
              <a:rPr lang="it-IT" sz="2400" dirty="0"/>
              <a:t> </a:t>
            </a:r>
            <a:r>
              <a:rPr lang="it-IT" sz="2400" dirty="0" err="1"/>
              <a:t>stood</a:t>
            </a:r>
            <a:r>
              <a:rPr lang="it-IT" sz="2400" dirty="0"/>
              <a:t> the </a:t>
            </a:r>
            <a:r>
              <a:rPr lang="it-IT" sz="2400" dirty="0" err="1"/>
              <a:t>proof</a:t>
            </a:r>
            <a:r>
              <a:rPr lang="it-IT" sz="2400" dirty="0"/>
              <a:t> of time»; </a:t>
            </a:r>
          </a:p>
          <a:p>
            <a:pPr lvl="0" algn="just"/>
            <a:r>
              <a:rPr lang="it-IT" sz="2400" dirty="0"/>
              <a:t>Cfr. anche </a:t>
            </a:r>
            <a:r>
              <a:rPr lang="it-IT" sz="2400" dirty="0" err="1"/>
              <a:t>Prinsloo</a:t>
            </a:r>
            <a:r>
              <a:rPr lang="it-IT" sz="2400" dirty="0"/>
              <a:t> (2012).</a:t>
            </a:r>
          </a:p>
        </p:txBody>
      </p:sp>
      <p:pic>
        <p:nvPicPr>
          <p:cNvPr id="6" name="Immagin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9773" y="3582564"/>
            <a:ext cx="1452840" cy="1294033"/>
          </a:xfrm>
          <a:prstGeom prst="rect">
            <a:avLst/>
          </a:prstGeom>
        </p:spPr>
      </p:pic>
    </p:spTree>
    <p:extLst>
      <p:ext uri="{BB962C8B-B14F-4D97-AF65-F5344CB8AC3E}">
        <p14:creationId xmlns:p14="http://schemas.microsoft.com/office/powerpoint/2010/main" val="1384352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ttangolo 13">
            <a:extLst>
              <a:ext uri="{FF2B5EF4-FFF2-40B4-BE49-F238E27FC236}">
                <a16:creationId xmlns:a16="http://schemas.microsoft.com/office/drawing/2014/main" id="{2A2F62AC-A2ED-9B4D-8096-4796B28173E3}"/>
              </a:ext>
            </a:extLst>
          </p:cNvPr>
          <p:cNvSpPr/>
          <p:nvPr/>
        </p:nvSpPr>
        <p:spPr>
          <a:xfrm>
            <a:off x="0" y="-1"/>
            <a:ext cx="9144000" cy="1063938"/>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endParaRPr lang="it-IT" dirty="0">
              <a:latin typeface="Century Gothic" panose="020B0502020202020204" pitchFamily="34" charset="0"/>
            </a:endParaRPr>
          </a:p>
        </p:txBody>
      </p:sp>
      <p:pic>
        <p:nvPicPr>
          <p:cNvPr id="1026" name="Picture 2" descr="toddler's standing in front of beige concrete stair">
            <a:extLst>
              <a:ext uri="{FF2B5EF4-FFF2-40B4-BE49-F238E27FC236}">
                <a16:creationId xmlns:a16="http://schemas.microsoft.com/office/drawing/2014/main" id="{6E95D6E1-172A-B540-AB6E-DCAD7419EF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4251"/>
          <a:stretch/>
        </p:blipFill>
        <p:spPr bwMode="auto">
          <a:xfrm>
            <a:off x="0" y="1063937"/>
            <a:ext cx="9144000" cy="6003925"/>
          </a:xfrm>
          <a:prstGeom prst="rect">
            <a:avLst/>
          </a:prstGeom>
          <a:noFill/>
          <a:extLst>
            <a:ext uri="{909E8E84-426E-40DD-AFC4-6F175D3DCCD1}">
              <a14:hiddenFill xmlns:a14="http://schemas.microsoft.com/office/drawing/2010/main">
                <a:solidFill>
                  <a:srgbClr val="FFFFFF"/>
                </a:solidFill>
              </a14:hiddenFill>
            </a:ext>
          </a:extLst>
        </p:spPr>
      </p:pic>
      <p:sp>
        <p:nvSpPr>
          <p:cNvPr id="13" name="Rettangolo 12">
            <a:extLst>
              <a:ext uri="{FF2B5EF4-FFF2-40B4-BE49-F238E27FC236}">
                <a16:creationId xmlns:a16="http://schemas.microsoft.com/office/drawing/2014/main" id="{27231A18-45E0-3D4E-B097-69328FC4241F}"/>
              </a:ext>
            </a:extLst>
          </p:cNvPr>
          <p:cNvSpPr/>
          <p:nvPr/>
        </p:nvSpPr>
        <p:spPr>
          <a:xfrm>
            <a:off x="4676931" y="1930751"/>
            <a:ext cx="2584690" cy="1380066"/>
          </a:xfrm>
          <a:prstGeom prst="rect">
            <a:avLst/>
          </a:prstGeom>
          <a:solidFill>
            <a:schemeClr val="bg1">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2400" dirty="0">
              <a:latin typeface="Century Gothic" charset="0"/>
              <a:ea typeface="Century Gothic" charset="0"/>
              <a:cs typeface="Century Gothic" charset="0"/>
            </a:endParaRPr>
          </a:p>
        </p:txBody>
      </p:sp>
      <p:sp>
        <p:nvSpPr>
          <p:cNvPr id="2" name="Titolo 1">
            <a:extLst>
              <a:ext uri="{FF2B5EF4-FFF2-40B4-BE49-F238E27FC236}">
                <a16:creationId xmlns:a16="http://schemas.microsoft.com/office/drawing/2014/main" id="{318BD642-0D3E-F947-9C0C-FE11838D7944}"/>
              </a:ext>
            </a:extLst>
          </p:cNvPr>
          <p:cNvSpPr>
            <a:spLocks noGrp="1"/>
          </p:cNvSpPr>
          <p:nvPr>
            <p:ph type="title"/>
          </p:nvPr>
        </p:nvSpPr>
        <p:spPr>
          <a:xfrm>
            <a:off x="339115" y="204646"/>
            <a:ext cx="8804885" cy="1192714"/>
          </a:xfrm>
        </p:spPr>
        <p:txBody>
          <a:bodyPr>
            <a:normAutofit/>
          </a:bodyPr>
          <a:lstStyle/>
          <a:p>
            <a:r>
              <a:rPr lang="it-IT" sz="2400" dirty="0">
                <a:solidFill>
                  <a:schemeClr val="bg1"/>
                </a:solidFill>
              </a:rPr>
              <a:t>S. </a:t>
            </a:r>
            <a:r>
              <a:rPr lang="it-IT" sz="2400" dirty="0" err="1">
                <a:solidFill>
                  <a:schemeClr val="bg1"/>
                </a:solidFill>
              </a:rPr>
              <a:t>Granger</a:t>
            </a:r>
            <a:r>
              <a:rPr lang="it-IT" sz="2400" dirty="0">
                <a:solidFill>
                  <a:schemeClr val="bg1"/>
                </a:solidFill>
              </a:rPr>
              <a:t>, </a:t>
            </a:r>
            <a:r>
              <a:rPr lang="it-IT" sz="2400" i="1" dirty="0">
                <a:solidFill>
                  <a:schemeClr val="bg1"/>
                </a:solidFill>
              </a:rPr>
              <a:t>Electronic </a:t>
            </a:r>
            <a:r>
              <a:rPr lang="it-IT" sz="2400" i="1" dirty="0" err="1">
                <a:solidFill>
                  <a:schemeClr val="bg1"/>
                </a:solidFill>
              </a:rPr>
              <a:t>lexicography</a:t>
            </a:r>
            <a:r>
              <a:rPr lang="it-IT" sz="2400" i="1" dirty="0">
                <a:solidFill>
                  <a:schemeClr val="bg1"/>
                </a:solidFill>
              </a:rPr>
              <a:t> from </a:t>
            </a:r>
            <a:r>
              <a:rPr lang="it-IT" sz="2400" i="1" dirty="0" err="1">
                <a:solidFill>
                  <a:schemeClr val="bg1"/>
                </a:solidFill>
              </a:rPr>
              <a:t>challenge</a:t>
            </a:r>
            <a:r>
              <a:rPr lang="it-IT" sz="2400" i="1" dirty="0">
                <a:solidFill>
                  <a:schemeClr val="bg1"/>
                </a:solidFill>
              </a:rPr>
              <a:t> to </a:t>
            </a:r>
            <a:r>
              <a:rPr lang="it-IT" sz="2400" i="1" dirty="0" err="1">
                <a:solidFill>
                  <a:schemeClr val="bg1"/>
                </a:solidFill>
              </a:rPr>
              <a:t>opportunity</a:t>
            </a:r>
            <a:endParaRPr lang="it-IT" sz="2400" i="1" dirty="0">
              <a:solidFill>
                <a:schemeClr val="bg1"/>
              </a:solidFill>
            </a:endParaRPr>
          </a:p>
        </p:txBody>
      </p:sp>
      <p:sp>
        <p:nvSpPr>
          <p:cNvPr id="11" name="Rettangolo 10">
            <a:extLst>
              <a:ext uri="{FF2B5EF4-FFF2-40B4-BE49-F238E27FC236}">
                <a16:creationId xmlns:a16="http://schemas.microsoft.com/office/drawing/2014/main" id="{DF3B7DD9-BB32-7046-947B-8E9A8E8AB7D7}"/>
              </a:ext>
            </a:extLst>
          </p:cNvPr>
          <p:cNvSpPr/>
          <p:nvPr/>
        </p:nvSpPr>
        <p:spPr>
          <a:xfrm>
            <a:off x="209861" y="2229495"/>
            <a:ext cx="4362139" cy="3241051"/>
          </a:xfrm>
          <a:prstGeom prst="rect">
            <a:avLst/>
          </a:prstGeom>
          <a:solidFill>
            <a:srgbClr val="000000">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2400" dirty="0">
              <a:latin typeface="Century Gothic" charset="0"/>
              <a:ea typeface="Century Gothic" charset="0"/>
              <a:cs typeface="Century Gothic" charset="0"/>
            </a:endParaRPr>
          </a:p>
        </p:txBody>
      </p:sp>
      <p:sp>
        <p:nvSpPr>
          <p:cNvPr id="3" name="Segnaposto contenuto 2">
            <a:extLst>
              <a:ext uri="{FF2B5EF4-FFF2-40B4-BE49-F238E27FC236}">
                <a16:creationId xmlns:a16="http://schemas.microsoft.com/office/drawing/2014/main" id="{22613AD1-8B86-4642-A64D-DB959A2B4C68}"/>
              </a:ext>
            </a:extLst>
          </p:cNvPr>
          <p:cNvSpPr>
            <a:spLocks noGrp="1"/>
          </p:cNvSpPr>
          <p:nvPr>
            <p:ph idx="1"/>
          </p:nvPr>
        </p:nvSpPr>
        <p:spPr>
          <a:xfrm>
            <a:off x="523719" y="2320300"/>
            <a:ext cx="4153212" cy="3241051"/>
          </a:xfrm>
        </p:spPr>
        <p:txBody>
          <a:bodyPr/>
          <a:lstStyle/>
          <a:p>
            <a:pPr marL="514350" indent="-514350">
              <a:buFont typeface="+mj-lt"/>
              <a:buAutoNum type="arabicPeriod"/>
            </a:pPr>
            <a:r>
              <a:rPr lang="en-GB" dirty="0">
                <a:solidFill>
                  <a:schemeClr val="bg1"/>
                </a:solidFill>
              </a:rPr>
              <a:t>Corpus Integration</a:t>
            </a:r>
          </a:p>
          <a:p>
            <a:pPr marL="514350" indent="-514350">
              <a:buFont typeface="+mj-lt"/>
              <a:buAutoNum type="arabicPeriod"/>
            </a:pPr>
            <a:r>
              <a:rPr lang="en-GB" dirty="0">
                <a:solidFill>
                  <a:schemeClr val="bg1"/>
                </a:solidFill>
              </a:rPr>
              <a:t>More and Better Data</a:t>
            </a:r>
          </a:p>
          <a:p>
            <a:pPr marL="514350" indent="-514350">
              <a:buFont typeface="+mj-lt"/>
              <a:buAutoNum type="arabicPeriod"/>
            </a:pPr>
            <a:r>
              <a:rPr lang="en-GB" dirty="0">
                <a:solidFill>
                  <a:schemeClr val="bg1"/>
                </a:solidFill>
              </a:rPr>
              <a:t>Efficiency of Access</a:t>
            </a:r>
          </a:p>
          <a:p>
            <a:pPr marL="514350" indent="-514350">
              <a:buFont typeface="+mj-lt"/>
              <a:buAutoNum type="arabicPeriod"/>
            </a:pPr>
            <a:r>
              <a:rPr lang="en-GB" dirty="0">
                <a:solidFill>
                  <a:schemeClr val="bg1"/>
                </a:solidFill>
              </a:rPr>
              <a:t>Customization</a:t>
            </a:r>
          </a:p>
          <a:p>
            <a:pPr marL="514350" indent="-514350">
              <a:buFont typeface="+mj-lt"/>
              <a:buAutoNum type="arabicPeriod"/>
            </a:pPr>
            <a:r>
              <a:rPr lang="en-GB" dirty="0">
                <a:solidFill>
                  <a:schemeClr val="bg1"/>
                </a:solidFill>
              </a:rPr>
              <a:t>Hybridization</a:t>
            </a:r>
          </a:p>
          <a:p>
            <a:pPr marL="514350" indent="-514350">
              <a:buFont typeface="+mj-lt"/>
              <a:buAutoNum type="arabicPeriod"/>
            </a:pPr>
            <a:r>
              <a:rPr lang="it-IT" dirty="0">
                <a:solidFill>
                  <a:schemeClr val="bg1"/>
                </a:solidFill>
              </a:rPr>
              <a:t>User Input</a:t>
            </a:r>
          </a:p>
        </p:txBody>
      </p:sp>
      <p:sp>
        <p:nvSpPr>
          <p:cNvPr id="4" name="Segnaposto contenuto 2">
            <a:extLst>
              <a:ext uri="{FF2B5EF4-FFF2-40B4-BE49-F238E27FC236}">
                <a16:creationId xmlns:a16="http://schemas.microsoft.com/office/drawing/2014/main" id="{C6008B26-8CCE-3441-9E47-6B9468A057C0}"/>
              </a:ext>
            </a:extLst>
          </p:cNvPr>
          <p:cNvSpPr txBox="1">
            <a:spLocks/>
          </p:cNvSpPr>
          <p:nvPr/>
        </p:nvSpPr>
        <p:spPr>
          <a:xfrm>
            <a:off x="4901783" y="2174865"/>
            <a:ext cx="4153212" cy="11087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0.1 Timescale</a:t>
            </a:r>
          </a:p>
          <a:p>
            <a:pPr marL="0" indent="0">
              <a:buNone/>
            </a:pPr>
            <a:r>
              <a:rPr lang="en-GB" dirty="0"/>
              <a:t>0.2 Planning</a:t>
            </a:r>
          </a:p>
        </p:txBody>
      </p:sp>
      <p:sp>
        <p:nvSpPr>
          <p:cNvPr id="5" name="Parentesi graffa aperta 4">
            <a:extLst>
              <a:ext uri="{FF2B5EF4-FFF2-40B4-BE49-F238E27FC236}">
                <a16:creationId xmlns:a16="http://schemas.microsoft.com/office/drawing/2014/main" id="{520FBEF1-1379-6847-A998-4642693DE920}"/>
              </a:ext>
            </a:extLst>
          </p:cNvPr>
          <p:cNvSpPr/>
          <p:nvPr/>
        </p:nvSpPr>
        <p:spPr>
          <a:xfrm>
            <a:off x="4399612" y="1958003"/>
            <a:ext cx="449705" cy="1325563"/>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it-IT"/>
          </a:p>
        </p:txBody>
      </p:sp>
    </p:spTree>
    <p:extLst>
      <p:ext uri="{BB962C8B-B14F-4D97-AF65-F5344CB8AC3E}">
        <p14:creationId xmlns:p14="http://schemas.microsoft.com/office/powerpoint/2010/main" val="3573454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B10BBD6F-A2A4-014A-8169-ADDA903371AC}"/>
              </a:ext>
            </a:extLst>
          </p:cNvPr>
          <p:cNvPicPr>
            <a:picLocks noChangeAspect="1"/>
          </p:cNvPicPr>
          <p:nvPr/>
        </p:nvPicPr>
        <p:blipFill rotWithShape="1">
          <a:blip r:embed="rId2"/>
          <a:srcRect l="9272" r="9272"/>
          <a:stretch/>
        </p:blipFill>
        <p:spPr>
          <a:xfrm>
            <a:off x="0" y="0"/>
            <a:ext cx="9144000" cy="6858000"/>
          </a:xfrm>
          <a:prstGeom prst="rect">
            <a:avLst/>
          </a:prstGeom>
        </p:spPr>
      </p:pic>
      <p:sp>
        <p:nvSpPr>
          <p:cNvPr id="7" name="Rettangolo 6">
            <a:extLst>
              <a:ext uri="{FF2B5EF4-FFF2-40B4-BE49-F238E27FC236}">
                <a16:creationId xmlns:a16="http://schemas.microsoft.com/office/drawing/2014/main" id="{2AE60A2A-8DE0-D848-8716-1FAE245767CA}"/>
              </a:ext>
            </a:extLst>
          </p:cNvPr>
          <p:cNvSpPr/>
          <p:nvPr/>
        </p:nvSpPr>
        <p:spPr>
          <a:xfrm>
            <a:off x="0" y="2625212"/>
            <a:ext cx="9144000" cy="1047885"/>
          </a:xfrm>
          <a:prstGeom prst="rect">
            <a:avLst/>
          </a:prstGeom>
          <a:solidFill>
            <a:schemeClr val="tx1">
              <a:alpha val="83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#1:</a:t>
            </a:r>
            <a:br>
              <a:rPr lang="it-IT" sz="2400" u="sng" dirty="0">
                <a:latin typeface="Century Gothic" charset="0"/>
                <a:ea typeface="Century Gothic" charset="0"/>
                <a:cs typeface="Century Gothic" charset="0"/>
              </a:rPr>
            </a:br>
            <a:r>
              <a:rPr lang="it-IT" sz="2400" u="sng" dirty="0">
                <a:latin typeface="Century Gothic" charset="0"/>
                <a:ea typeface="Century Gothic" charset="0"/>
                <a:cs typeface="Century Gothic" charset="0"/>
              </a:rPr>
              <a:t>Corpus Integration</a:t>
            </a:r>
            <a:endParaRPr lang="it-IT" sz="2400" dirty="0">
              <a:latin typeface="Century Gothic" charset="0"/>
              <a:ea typeface="Century Gothic" charset="0"/>
              <a:cs typeface="Century Gothic" charset="0"/>
            </a:endParaRPr>
          </a:p>
        </p:txBody>
      </p:sp>
      <p:pic>
        <p:nvPicPr>
          <p:cNvPr id="3" name="Immagine 2"/>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1307690" y="2718618"/>
            <a:ext cx="861071" cy="861071"/>
          </a:xfrm>
          <a:prstGeom prst="rect">
            <a:avLst/>
          </a:prstGeom>
        </p:spPr>
      </p:pic>
      <p:pic>
        <p:nvPicPr>
          <p:cNvPr id="5" name="Immagin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42394" y="2495307"/>
            <a:ext cx="1562509" cy="1084381"/>
          </a:xfrm>
          <a:prstGeom prst="rect">
            <a:avLst/>
          </a:prstGeom>
        </p:spPr>
      </p:pic>
    </p:spTree>
    <p:extLst>
      <p:ext uri="{BB962C8B-B14F-4D97-AF65-F5344CB8AC3E}">
        <p14:creationId xmlns:p14="http://schemas.microsoft.com/office/powerpoint/2010/main" val="1296910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alphaModFix amt="56000"/>
            <a:extLst>
              <a:ext uri="{BEBA8EAE-BF5A-486C-A8C5-ECC9F3942E4B}">
                <a14:imgProps xmlns:a14="http://schemas.microsoft.com/office/drawing/2010/main">
                  <a14:imgLayer r:embed="rId3">
                    <a14:imgEffect>
                      <a14:colorTemperature colorTemp="4698"/>
                    </a14:imgEffect>
                  </a14:imgLayer>
                </a14:imgProps>
              </a:ext>
              <a:ext uri="{28A0092B-C50C-407E-A947-70E740481C1C}">
                <a14:useLocalDpi xmlns:a14="http://schemas.microsoft.com/office/drawing/2010/main" val="0"/>
              </a:ext>
            </a:extLst>
          </a:blip>
          <a:srcRect l="5751"/>
          <a:stretch/>
        </p:blipFill>
        <p:spPr>
          <a:xfrm rot="5400000">
            <a:off x="1143000" y="-1143001"/>
            <a:ext cx="6858001" cy="9144002"/>
          </a:xfrm>
          <a:prstGeom prst="rect">
            <a:avLst/>
          </a:prstGeom>
        </p:spPr>
      </p:pic>
      <p:sp>
        <p:nvSpPr>
          <p:cNvPr id="2" name="Titolo 1"/>
          <p:cNvSpPr>
            <a:spLocks noGrp="1"/>
          </p:cNvSpPr>
          <p:nvPr>
            <p:ph type="title"/>
          </p:nvPr>
        </p:nvSpPr>
        <p:spPr>
          <a:xfrm>
            <a:off x="290322" y="309311"/>
            <a:ext cx="7886700" cy="1325563"/>
          </a:xfrm>
        </p:spPr>
        <p:txBody>
          <a:bodyPr/>
          <a:lstStyle/>
          <a:p>
            <a:r>
              <a:rPr lang="it-IT" b="1" dirty="0">
                <a:latin typeface="Century Gothic" charset="0"/>
                <a:ea typeface="Century Gothic" charset="0"/>
                <a:cs typeface="Century Gothic" charset="0"/>
              </a:rPr>
              <a:t>Large-scale</a:t>
            </a:r>
          </a:p>
        </p:txBody>
      </p:sp>
      <p:sp>
        <p:nvSpPr>
          <p:cNvPr id="3" name="Segnaposto contenuto 2"/>
          <p:cNvSpPr>
            <a:spLocks noGrp="1"/>
          </p:cNvSpPr>
          <p:nvPr>
            <p:ph idx="1"/>
          </p:nvPr>
        </p:nvSpPr>
        <p:spPr>
          <a:xfrm>
            <a:off x="290322" y="1383126"/>
            <a:ext cx="8483289" cy="5390959"/>
          </a:xfrm>
        </p:spPr>
        <p:txBody>
          <a:bodyPr>
            <a:noAutofit/>
          </a:bodyPr>
          <a:lstStyle/>
          <a:p>
            <a:pPr marL="0" indent="0" algn="just">
              <a:buNone/>
            </a:pPr>
            <a:r>
              <a:rPr lang="it-IT" sz="1400" dirty="0">
                <a:latin typeface="Century Gothic" charset="0"/>
                <a:ea typeface="Century Gothic" charset="0"/>
                <a:cs typeface="Century Gothic" charset="0"/>
              </a:rPr>
              <a:t>È opportuno distinguere tra imprese lessicografiche di larga e piccola scala, soprattutto se si mira a progettare l’infrastruttura tecnica per il dizionario. La distinzione è rilevante per riconoscere requisiti ed esigenze dei progetti, tanto che l’infrastruttura ELEXIS ha definito il proprio target sulla base di tre differenti scenari, distinti sulla base delle dimensioni del progetto lessicografico:</a:t>
            </a:r>
          </a:p>
          <a:p>
            <a:pPr marL="0" indent="0" algn="just">
              <a:buNone/>
            </a:pPr>
            <a:r>
              <a:rPr lang="it-IT" sz="1600" b="1" dirty="0" err="1">
                <a:latin typeface="Century Gothic" charset="0"/>
                <a:ea typeface="Century Gothic" charset="0"/>
                <a:cs typeface="Century Gothic" charset="0"/>
              </a:rPr>
              <a:t>Spontaneous</a:t>
            </a:r>
            <a:r>
              <a:rPr lang="it-IT" sz="1600" b="1" dirty="0">
                <a:latin typeface="Century Gothic" charset="0"/>
                <a:ea typeface="Century Gothic" charset="0"/>
                <a:cs typeface="Century Gothic" charset="0"/>
              </a:rPr>
              <a:t> and Small-scale </a:t>
            </a:r>
            <a:r>
              <a:rPr lang="it-IT" sz="1600" b="1" dirty="0" err="1">
                <a:latin typeface="Century Gothic" charset="0"/>
                <a:ea typeface="Century Gothic" charset="0"/>
                <a:cs typeface="Century Gothic" charset="0"/>
              </a:rPr>
              <a:t>Lexicography</a:t>
            </a:r>
            <a:r>
              <a:rPr lang="it-IT" sz="1600" b="1" dirty="0">
                <a:latin typeface="Century Gothic" charset="0"/>
                <a:ea typeface="Century Gothic" charset="0"/>
                <a:cs typeface="Century Gothic" charset="0"/>
              </a:rPr>
              <a:t>	 </a:t>
            </a:r>
            <a:br>
              <a:rPr lang="it-IT" sz="1600" dirty="0">
                <a:latin typeface="Century Gothic" charset="0"/>
                <a:ea typeface="Century Gothic" charset="0"/>
                <a:cs typeface="Century Gothic" charset="0"/>
              </a:rPr>
            </a:b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includes</a:t>
            </a:r>
            <a:r>
              <a:rPr lang="it-IT" sz="1600" dirty="0">
                <a:latin typeface="Century Gothic" charset="0"/>
                <a:ea typeface="Century Gothic" charset="0"/>
                <a:cs typeface="Century Gothic" charset="0"/>
              </a:rPr>
              <a:t> an </a:t>
            </a:r>
            <a:r>
              <a:rPr lang="it-IT" sz="1600" dirty="0" err="1">
                <a:latin typeface="Century Gothic" charset="0"/>
                <a:ea typeface="Century Gothic" charset="0"/>
                <a:cs typeface="Century Gothic" charset="0"/>
              </a:rPr>
              <a:t>enormous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number</a:t>
            </a:r>
            <a:r>
              <a:rPr lang="it-IT" sz="1600" dirty="0">
                <a:latin typeface="Century Gothic" charset="0"/>
                <a:ea typeface="Century Gothic" charset="0"/>
                <a:cs typeface="Century Gothic" charset="0"/>
              </a:rPr>
              <a:t> of small </a:t>
            </a:r>
            <a:r>
              <a:rPr lang="it-IT" sz="1600" dirty="0" err="1">
                <a:latin typeface="Century Gothic" charset="0"/>
                <a:ea typeface="Century Gothic" charset="0"/>
                <a:cs typeface="Century Gothic" charset="0"/>
              </a:rPr>
              <a:t>projects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often</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carried</a:t>
            </a:r>
            <a:r>
              <a:rPr lang="it-IT" sz="1600" dirty="0">
                <a:latin typeface="Century Gothic" charset="0"/>
                <a:ea typeface="Century Gothic" charset="0"/>
                <a:cs typeface="Century Gothic" charset="0"/>
              </a:rPr>
              <a:t> out </a:t>
            </a:r>
            <a:r>
              <a:rPr lang="it-IT" sz="1600" dirty="0" err="1">
                <a:latin typeface="Century Gothic" charset="0"/>
                <a:ea typeface="Century Gothic" charset="0"/>
                <a:cs typeface="Century Gothic" charset="0"/>
              </a:rPr>
              <a:t>without</a:t>
            </a:r>
            <a:r>
              <a:rPr lang="it-IT" sz="1600" dirty="0">
                <a:latin typeface="Century Gothic" charset="0"/>
                <a:ea typeface="Century Gothic" charset="0"/>
                <a:cs typeface="Century Gothic" charset="0"/>
              </a:rPr>
              <a:t> expertise in </a:t>
            </a:r>
            <a:r>
              <a:rPr lang="it-IT" sz="1600" dirty="0" err="1">
                <a:latin typeface="Century Gothic" charset="0"/>
                <a:ea typeface="Century Gothic" charset="0"/>
                <a:cs typeface="Century Gothic" charset="0"/>
              </a:rPr>
              <a:t>lexicography</a:t>
            </a:r>
            <a:r>
              <a:rPr lang="it-IT" sz="1600" dirty="0">
                <a:latin typeface="Century Gothic" charset="0"/>
                <a:ea typeface="Century Gothic" charset="0"/>
                <a:cs typeface="Century Gothic" charset="0"/>
              </a:rPr>
              <a:t> to </a:t>
            </a:r>
            <a:r>
              <a:rPr lang="it-IT" sz="1600" dirty="0" err="1">
                <a:latin typeface="Century Gothic" charset="0"/>
                <a:ea typeface="Century Gothic" charset="0"/>
                <a:cs typeface="Century Gothic" charset="0"/>
              </a:rPr>
              <a:t>address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very</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specific</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needs</a:t>
            </a:r>
            <a:r>
              <a:rPr lang="it-IT" sz="1600" dirty="0">
                <a:latin typeface="Century Gothic" charset="0"/>
                <a:ea typeface="Century Gothic" charset="0"/>
                <a:cs typeface="Century Gothic" charset="0"/>
              </a:rPr>
              <a:t> of </a:t>
            </a:r>
            <a:r>
              <a:rPr lang="it-IT" sz="1600" dirty="0" err="1">
                <a:latin typeface="Century Gothic" charset="0"/>
                <a:ea typeface="Century Gothic" charset="0"/>
                <a:cs typeface="Century Gothic" charset="0"/>
              </a:rPr>
              <a:t>highly-specialized</a:t>
            </a:r>
            <a:r>
              <a:rPr lang="it-IT" sz="1600" dirty="0">
                <a:latin typeface="Century Gothic" charset="0"/>
                <a:ea typeface="Century Gothic" charset="0"/>
                <a:cs typeface="Century Gothic" charset="0"/>
              </a:rPr>
              <a:t> or </a:t>
            </a:r>
            <a:r>
              <a:rPr lang="it-IT" sz="1600" dirty="0" err="1">
                <a:latin typeface="Century Gothic" charset="0"/>
                <a:ea typeface="Century Gothic" charset="0"/>
                <a:cs typeface="Century Gothic" charset="0"/>
              </a:rPr>
              <a:t>very</a:t>
            </a:r>
            <a:r>
              <a:rPr lang="it-IT" sz="1600" dirty="0">
                <a:latin typeface="Century Gothic" charset="0"/>
                <a:ea typeface="Century Gothic" charset="0"/>
                <a:cs typeface="Century Gothic" charset="0"/>
              </a:rPr>
              <a:t> small </a:t>
            </a:r>
            <a:r>
              <a:rPr lang="it-IT" sz="1600" dirty="0" err="1">
                <a:latin typeface="Century Gothic" charset="0"/>
                <a:ea typeface="Century Gothic" charset="0"/>
                <a:cs typeface="Century Gothic" charset="0"/>
              </a:rPr>
              <a:t>professional</a:t>
            </a:r>
            <a:r>
              <a:rPr lang="it-IT" sz="1600" dirty="0">
                <a:latin typeface="Century Gothic" charset="0"/>
                <a:ea typeface="Century Gothic" charset="0"/>
                <a:cs typeface="Century Gothic" charset="0"/>
              </a:rPr>
              <a:t> or general public </a:t>
            </a:r>
            <a:r>
              <a:rPr lang="it-IT" sz="1600" dirty="0" err="1">
                <a:latin typeface="Century Gothic" charset="0"/>
                <a:ea typeface="Century Gothic" charset="0"/>
                <a:cs typeface="Century Gothic" charset="0"/>
              </a:rPr>
              <a:t>communities</a:t>
            </a:r>
            <a:r>
              <a:rPr lang="it-IT" sz="1600" dirty="0">
                <a:latin typeface="Century Gothic" charset="0"/>
                <a:ea typeface="Century Gothic" charset="0"/>
                <a:cs typeface="Century Gothic" charset="0"/>
              </a:rPr>
              <a:t>. A </a:t>
            </a:r>
            <a:r>
              <a:rPr lang="it-IT" sz="1600" dirty="0" err="1">
                <a:latin typeface="Century Gothic" charset="0"/>
                <a:ea typeface="Century Gothic" charset="0"/>
                <a:cs typeface="Century Gothic" charset="0"/>
              </a:rPr>
              <a:t>typical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example</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would</a:t>
            </a:r>
            <a:r>
              <a:rPr lang="it-IT" sz="1600" dirty="0">
                <a:latin typeface="Century Gothic" charset="0"/>
                <a:ea typeface="Century Gothic" charset="0"/>
                <a:cs typeface="Century Gothic" charset="0"/>
              </a:rPr>
              <a:t> be a </a:t>
            </a:r>
            <a:r>
              <a:rPr lang="it-IT" sz="1600" dirty="0" err="1">
                <a:latin typeface="Century Gothic" charset="0"/>
                <a:ea typeface="Century Gothic" charset="0"/>
                <a:cs typeface="Century Gothic" charset="0"/>
              </a:rPr>
              <a:t>highly</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specialized</a:t>
            </a:r>
            <a:r>
              <a:rPr lang="it-IT" sz="1600" dirty="0">
                <a:latin typeface="Century Gothic" charset="0"/>
                <a:ea typeface="Century Gothic" charset="0"/>
                <a:cs typeface="Century Gothic" charset="0"/>
              </a:rPr>
              <a:t> domain-</a:t>
            </a:r>
            <a:r>
              <a:rPr lang="it-IT" sz="1600" dirty="0" err="1">
                <a:latin typeface="Century Gothic" charset="0"/>
                <a:ea typeface="Century Gothic" charset="0"/>
                <a:cs typeface="Century Gothic" charset="0"/>
              </a:rPr>
              <a:t>specific</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glossary</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Krek</a:t>
            </a:r>
            <a:r>
              <a:rPr lang="it-IT" sz="1600" dirty="0">
                <a:latin typeface="Century Gothic" charset="0"/>
                <a:ea typeface="Century Gothic" charset="0"/>
                <a:cs typeface="Century Gothic" charset="0"/>
              </a:rPr>
              <a:t> et al. 2018: 887-888)</a:t>
            </a:r>
            <a:r>
              <a:rPr lang="it-IT" sz="1600" b="1" dirty="0">
                <a:latin typeface="Century Gothic" charset="0"/>
                <a:ea typeface="Century Gothic" charset="0"/>
                <a:cs typeface="Century Gothic" charset="0"/>
              </a:rPr>
              <a:t> </a:t>
            </a:r>
          </a:p>
          <a:p>
            <a:pPr marL="0" indent="0" algn="just">
              <a:buNone/>
            </a:pPr>
            <a:endParaRPr lang="it-IT" sz="1600" b="1" dirty="0">
              <a:latin typeface="Century Gothic" charset="0"/>
              <a:ea typeface="Century Gothic" charset="0"/>
              <a:cs typeface="Century Gothic" charset="0"/>
            </a:endParaRPr>
          </a:p>
          <a:p>
            <a:pPr marL="0" indent="0" algn="just">
              <a:buNone/>
            </a:pPr>
            <a:r>
              <a:rPr lang="it-IT" sz="1600" b="1" dirty="0">
                <a:latin typeface="Century Gothic" charset="0"/>
                <a:ea typeface="Century Gothic" charset="0"/>
                <a:cs typeface="Century Gothic" charset="0"/>
              </a:rPr>
              <a:t>Professional Small-scale </a:t>
            </a:r>
            <a:r>
              <a:rPr lang="it-IT" sz="1600" b="1" dirty="0" err="1">
                <a:latin typeface="Century Gothic" charset="0"/>
                <a:ea typeface="Century Gothic" charset="0"/>
                <a:cs typeface="Century Gothic" charset="0"/>
              </a:rPr>
              <a:t>Lexicography</a:t>
            </a:r>
            <a:r>
              <a:rPr lang="it-IT" sz="1600" b="1" dirty="0">
                <a:latin typeface="Century Gothic" charset="0"/>
                <a:ea typeface="Century Gothic" charset="0"/>
                <a:cs typeface="Century Gothic" charset="0"/>
              </a:rPr>
              <a:t>	 </a:t>
            </a:r>
            <a:br>
              <a:rPr lang="it-IT" sz="1600" dirty="0">
                <a:latin typeface="Century Gothic" charset="0"/>
                <a:ea typeface="Century Gothic" charset="0"/>
                <a:cs typeface="Century Gothic" charset="0"/>
              </a:rPr>
            </a:b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includes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entities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undertaking</a:t>
            </a:r>
            <a:r>
              <a:rPr lang="it-IT" sz="1600" dirty="0">
                <a:latin typeface="Century Gothic" charset="0"/>
                <a:ea typeface="Century Gothic" charset="0"/>
                <a:cs typeface="Century Gothic" charset="0"/>
              </a:rPr>
              <a:t> small-scale </a:t>
            </a:r>
            <a:r>
              <a:rPr lang="it-IT" sz="1600" dirty="0" err="1">
                <a:latin typeface="Century Gothic" charset="0"/>
                <a:ea typeface="Century Gothic" charset="0"/>
                <a:cs typeface="Century Gothic" charset="0"/>
              </a:rPr>
              <a:t>lexicographic</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projects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carried</a:t>
            </a:r>
            <a:r>
              <a:rPr lang="it-IT" sz="1600" dirty="0">
                <a:latin typeface="Century Gothic" charset="0"/>
                <a:ea typeface="Century Gothic" charset="0"/>
                <a:cs typeface="Century Gothic" charset="0"/>
              </a:rPr>
              <a:t> out on a </a:t>
            </a:r>
            <a:r>
              <a:rPr lang="it-IT" sz="1600" dirty="0" err="1">
                <a:latin typeface="Century Gothic" charset="0"/>
                <a:ea typeface="Century Gothic" charset="0"/>
                <a:cs typeface="Century Gothic" charset="0"/>
              </a:rPr>
              <a:t>highly</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professional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level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either</a:t>
            </a:r>
            <a:r>
              <a:rPr lang="it-IT" sz="1600" dirty="0">
                <a:latin typeface="Century Gothic" charset="0"/>
                <a:ea typeface="Century Gothic" charset="0"/>
                <a:cs typeface="Century Gothic" charset="0"/>
              </a:rPr>
              <a:t> for </a:t>
            </a:r>
            <a:r>
              <a:rPr lang="it-IT" sz="1600" dirty="0" err="1">
                <a:latin typeface="Century Gothic" charset="0"/>
                <a:ea typeface="Century Gothic" charset="0"/>
                <a:cs typeface="Century Gothic" charset="0"/>
              </a:rPr>
              <a:t>research</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purposes</a:t>
            </a:r>
            <a:r>
              <a:rPr lang="it-IT" sz="1600" dirty="0">
                <a:latin typeface="Century Gothic" charset="0"/>
                <a:ea typeface="Century Gothic" charset="0"/>
                <a:cs typeface="Century Gothic" charset="0"/>
              </a:rPr>
              <a:t> or to </a:t>
            </a:r>
            <a:r>
              <a:rPr lang="it-IT" sz="1600" dirty="0" err="1">
                <a:latin typeface="Century Gothic" charset="0"/>
                <a:ea typeface="Century Gothic" charset="0"/>
                <a:cs typeface="Century Gothic" charset="0"/>
              </a:rPr>
              <a:t>address</a:t>
            </a:r>
            <a:r>
              <a:rPr lang="it-IT" sz="1600" dirty="0">
                <a:latin typeface="Century Gothic" charset="0"/>
                <a:ea typeface="Century Gothic" charset="0"/>
                <a:cs typeface="Century Gothic" charset="0"/>
              </a:rPr>
              <a:t> the </a:t>
            </a:r>
            <a:r>
              <a:rPr lang="it-IT" sz="1600" dirty="0" err="1">
                <a:latin typeface="Century Gothic" charset="0"/>
                <a:ea typeface="Century Gothic" charset="0"/>
                <a:cs typeface="Century Gothic" charset="0"/>
              </a:rPr>
              <a:t>needs</a:t>
            </a:r>
            <a:r>
              <a:rPr lang="it-IT" sz="1600" dirty="0">
                <a:latin typeface="Century Gothic" charset="0"/>
                <a:ea typeface="Century Gothic" charset="0"/>
                <a:cs typeface="Century Gothic" charset="0"/>
              </a:rPr>
              <a:t> of a small, </a:t>
            </a:r>
            <a:r>
              <a:rPr lang="it-IT" sz="1600" dirty="0" err="1">
                <a:latin typeface="Century Gothic" charset="0"/>
                <a:ea typeface="Century Gothic" charset="0"/>
                <a:cs typeface="Century Gothic" charset="0"/>
              </a:rPr>
              <a:t>well-defined</a:t>
            </a:r>
            <a:r>
              <a:rPr lang="it-IT" sz="1600" dirty="0">
                <a:latin typeface="Century Gothic" charset="0"/>
                <a:ea typeface="Century Gothic" charset="0"/>
                <a:cs typeface="Century Gothic" charset="0"/>
              </a:rPr>
              <a:t> community». </a:t>
            </a:r>
          </a:p>
          <a:p>
            <a:pPr marL="0" indent="0" algn="just">
              <a:buNone/>
            </a:pPr>
            <a:endParaRPr lang="it-IT" sz="1600" dirty="0">
              <a:latin typeface="Century Gothic" charset="0"/>
              <a:ea typeface="Century Gothic" charset="0"/>
              <a:cs typeface="Century Gothic" charset="0"/>
            </a:endParaRPr>
          </a:p>
          <a:p>
            <a:pPr marL="0" indent="0" algn="just">
              <a:buNone/>
            </a:pPr>
            <a:r>
              <a:rPr lang="it-IT" sz="1600" b="1" dirty="0">
                <a:latin typeface="Century Gothic" charset="0"/>
                <a:ea typeface="Century Gothic" charset="0"/>
                <a:cs typeface="Century Gothic" charset="0"/>
              </a:rPr>
              <a:t>Professional Large-scale </a:t>
            </a:r>
            <a:r>
              <a:rPr lang="it-IT" sz="1600" b="1" dirty="0" err="1">
                <a:latin typeface="Century Gothic" charset="0"/>
                <a:ea typeface="Century Gothic" charset="0"/>
                <a:cs typeface="Century Gothic" charset="0"/>
              </a:rPr>
              <a:t>Lexicography</a:t>
            </a:r>
            <a:r>
              <a:rPr lang="it-IT" sz="1600" b="1" dirty="0">
                <a:latin typeface="Century Gothic" charset="0"/>
                <a:ea typeface="Century Gothic" charset="0"/>
                <a:cs typeface="Century Gothic" charset="0"/>
              </a:rPr>
              <a:t>	 </a:t>
            </a:r>
            <a:br>
              <a:rPr lang="it-IT" sz="1600" dirty="0">
                <a:latin typeface="Century Gothic" charset="0"/>
                <a:ea typeface="Century Gothic" charset="0"/>
                <a:cs typeface="Century Gothic" charset="0"/>
              </a:rPr>
            </a:b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includes</a:t>
            </a:r>
            <a:r>
              <a:rPr lang="it-IT" sz="1600" dirty="0">
                <a:latin typeface="Century Gothic" charset="0"/>
                <a:ea typeface="Century Gothic" charset="0"/>
                <a:cs typeface="Century Gothic" charset="0"/>
              </a:rPr>
              <a:t> commercial and </a:t>
            </a:r>
            <a:r>
              <a:rPr lang="it-IT" sz="1600" dirty="0" err="1">
                <a:latin typeface="Century Gothic" charset="0"/>
                <a:ea typeface="Century Gothic" charset="0"/>
                <a:cs typeface="Century Gothic" charset="0"/>
              </a:rPr>
              <a:t>noncommercial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entities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undertaking</a:t>
            </a:r>
            <a:r>
              <a:rPr lang="it-IT" sz="1600" dirty="0">
                <a:latin typeface="Century Gothic" charset="0"/>
                <a:ea typeface="Century Gothic" charset="0"/>
                <a:cs typeface="Century Gothic" charset="0"/>
              </a:rPr>
              <a:t> large-scale </a:t>
            </a:r>
            <a:r>
              <a:rPr lang="it-IT" sz="1600" dirty="0" err="1">
                <a:latin typeface="Century Gothic" charset="0"/>
                <a:ea typeface="Century Gothic" charset="0"/>
                <a:cs typeface="Century Gothic" charset="0"/>
              </a:rPr>
              <a:t>lexicographic</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projects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carried</a:t>
            </a:r>
            <a:r>
              <a:rPr lang="it-IT" sz="1600" dirty="0">
                <a:latin typeface="Century Gothic" charset="0"/>
                <a:ea typeface="Century Gothic" charset="0"/>
                <a:cs typeface="Century Gothic" charset="0"/>
              </a:rPr>
              <a:t> out by </a:t>
            </a:r>
            <a:r>
              <a:rPr lang="it-IT" sz="1600" dirty="0" err="1">
                <a:latin typeface="Century Gothic" charset="0"/>
                <a:ea typeface="Century Gothic" charset="0"/>
                <a:cs typeface="Century Gothic" charset="0"/>
              </a:rPr>
              <a:t>professional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specialized</a:t>
            </a:r>
            <a:r>
              <a:rPr lang="it-IT" sz="1600" dirty="0">
                <a:latin typeface="Century Gothic" charset="0"/>
                <a:ea typeface="Century Gothic" charset="0"/>
                <a:cs typeface="Century Gothic" charset="0"/>
              </a:rPr>
              <a:t> teams from </a:t>
            </a:r>
            <a:r>
              <a:rPr lang="it-IT" sz="1600" dirty="0" err="1">
                <a:latin typeface="Century Gothic" charset="0"/>
                <a:ea typeface="Century Gothic" charset="0"/>
                <a:cs typeface="Century Gothic" charset="0"/>
              </a:rPr>
              <a:t>these</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areas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national</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language</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institutes</a:t>
            </a:r>
            <a:r>
              <a:rPr lang="it-IT" sz="1600" dirty="0">
                <a:latin typeface="Century Gothic" charset="0"/>
                <a:ea typeface="Century Gothic" charset="0"/>
                <a:cs typeface="Century Gothic" charset="0"/>
              </a:rPr>
              <a:t> […]; </a:t>
            </a:r>
            <a:r>
              <a:rPr lang="it-IT" sz="1600" dirty="0" err="1">
                <a:latin typeface="Century Gothic" charset="0"/>
                <a:ea typeface="Century Gothic" charset="0"/>
                <a:cs typeface="Century Gothic" charset="0"/>
              </a:rPr>
              <a:t>academia</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universities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research</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institutions</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outside</a:t>
            </a:r>
            <a:r>
              <a:rPr lang="it-IT" sz="1600" dirty="0">
                <a:latin typeface="Century Gothic" charset="0"/>
                <a:ea typeface="Century Gothic" charset="0"/>
                <a:cs typeface="Century Gothic" charset="0"/>
              </a:rPr>
              <a:t> the ELEXIS </a:t>
            </a:r>
            <a:r>
              <a:rPr lang="it-IT" sz="1600" dirty="0" err="1">
                <a:latin typeface="Century Gothic" charset="0"/>
                <a:ea typeface="Century Gothic" charset="0"/>
                <a:cs typeface="Century Gothic" charset="0"/>
              </a:rPr>
              <a:t>consortium</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language</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standardization</a:t>
            </a:r>
            <a:r>
              <a:rPr lang="it-IT" sz="1600" dirty="0">
                <a:latin typeface="Century Gothic" charset="0"/>
                <a:ea typeface="Century Gothic" charset="0"/>
                <a:cs typeface="Century Gothic" charset="0"/>
              </a:rPr>
              <a:t> </a:t>
            </a:r>
            <a:r>
              <a:rPr lang="it-IT" sz="1600" dirty="0" err="1">
                <a:latin typeface="Century Gothic" charset="0"/>
                <a:ea typeface="Century Gothic" charset="0"/>
                <a:cs typeface="Century Gothic" charset="0"/>
              </a:rPr>
              <a:t>bodies</a:t>
            </a:r>
            <a:r>
              <a:rPr lang="it-IT" sz="1600" dirty="0">
                <a:latin typeface="Century Gothic" charset="0"/>
                <a:ea typeface="Century Gothic" charset="0"/>
                <a:cs typeface="Century Gothic" charset="0"/>
              </a:rPr>
              <a:t> […]; </a:t>
            </a:r>
            <a:r>
              <a:rPr lang="it-IT" sz="1600" dirty="0" err="1">
                <a:latin typeface="Century Gothic" charset="0"/>
                <a:ea typeface="Century Gothic" charset="0"/>
                <a:cs typeface="Century Gothic" charset="0"/>
              </a:rPr>
              <a:t>industry</a:t>
            </a:r>
            <a:r>
              <a:rPr lang="it-IT" sz="1600" dirty="0">
                <a:latin typeface="Century Gothic" charset="0"/>
                <a:ea typeface="Century Gothic" charset="0"/>
                <a:cs typeface="Century Gothic" charset="0"/>
              </a:rPr>
              <a:t> […]. </a:t>
            </a:r>
          </a:p>
        </p:txBody>
      </p:sp>
    </p:spTree>
    <p:extLst>
      <p:ext uri="{BB962C8B-B14F-4D97-AF65-F5344CB8AC3E}">
        <p14:creationId xmlns:p14="http://schemas.microsoft.com/office/powerpoint/2010/main" val="16604098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alphaModFix amt="56000"/>
            <a:extLst>
              <a:ext uri="{BEBA8EAE-BF5A-486C-A8C5-ECC9F3942E4B}">
                <a14:imgProps xmlns:a14="http://schemas.microsoft.com/office/drawing/2010/main">
                  <a14:imgLayer r:embed="rId3">
                    <a14:imgEffect>
                      <a14:colorTemperature colorTemp="4698"/>
                    </a14:imgEffect>
                  </a14:imgLayer>
                </a14:imgProps>
              </a:ext>
              <a:ext uri="{28A0092B-C50C-407E-A947-70E740481C1C}">
                <a14:useLocalDpi xmlns:a14="http://schemas.microsoft.com/office/drawing/2010/main" val="0"/>
              </a:ext>
            </a:extLst>
          </a:blip>
          <a:srcRect l="5751"/>
          <a:stretch/>
        </p:blipFill>
        <p:spPr>
          <a:xfrm rot="5400000">
            <a:off x="1143000" y="-1143001"/>
            <a:ext cx="6858001" cy="9144002"/>
          </a:xfrm>
          <a:prstGeom prst="rect">
            <a:avLst/>
          </a:prstGeom>
        </p:spPr>
      </p:pic>
      <p:sp>
        <p:nvSpPr>
          <p:cNvPr id="2" name="Titolo 1"/>
          <p:cNvSpPr>
            <a:spLocks noGrp="1"/>
          </p:cNvSpPr>
          <p:nvPr>
            <p:ph type="title"/>
          </p:nvPr>
        </p:nvSpPr>
        <p:spPr>
          <a:xfrm>
            <a:off x="290322" y="309311"/>
            <a:ext cx="7886700" cy="1325563"/>
          </a:xfrm>
        </p:spPr>
        <p:txBody>
          <a:bodyPr/>
          <a:lstStyle/>
          <a:p>
            <a:r>
              <a:rPr lang="it-IT" dirty="0"/>
              <a:t>Large-scale</a:t>
            </a:r>
          </a:p>
        </p:txBody>
      </p:sp>
      <p:sp>
        <p:nvSpPr>
          <p:cNvPr id="3" name="Segnaposto contenuto 2"/>
          <p:cNvSpPr>
            <a:spLocks noGrp="1"/>
          </p:cNvSpPr>
          <p:nvPr>
            <p:ph idx="1"/>
          </p:nvPr>
        </p:nvSpPr>
        <p:spPr>
          <a:xfrm>
            <a:off x="290322" y="1634874"/>
            <a:ext cx="7886700" cy="3029723"/>
          </a:xfrm>
        </p:spPr>
        <p:txBody>
          <a:bodyPr>
            <a:normAutofit lnSpcReduction="10000"/>
          </a:bodyPr>
          <a:lstStyle/>
          <a:p>
            <a:pPr marL="0" indent="0">
              <a:buNone/>
            </a:pPr>
            <a:r>
              <a:rPr lang="it-IT" dirty="0"/>
              <a:t>«by large-scale </a:t>
            </a:r>
            <a:r>
              <a:rPr lang="it-IT" dirty="0" err="1"/>
              <a:t>documentary</a:t>
            </a:r>
            <a:r>
              <a:rPr lang="it-IT" dirty="0"/>
              <a:t> </a:t>
            </a:r>
            <a:r>
              <a:rPr lang="it-IT" dirty="0" err="1"/>
              <a:t>dictionaries</a:t>
            </a:r>
            <a:r>
              <a:rPr lang="it-IT" dirty="0"/>
              <a:t> </a:t>
            </a:r>
            <a:r>
              <a:rPr lang="it-IT" dirty="0" err="1"/>
              <a:t>we</a:t>
            </a:r>
            <a:r>
              <a:rPr lang="it-IT" dirty="0"/>
              <a:t> </a:t>
            </a:r>
            <a:r>
              <a:rPr lang="it-IT" dirty="0" err="1"/>
              <a:t>understand</a:t>
            </a:r>
            <a:r>
              <a:rPr lang="it-IT" dirty="0"/>
              <a:t> </a:t>
            </a:r>
            <a:r>
              <a:rPr lang="it-IT" dirty="0" err="1"/>
              <a:t>dictionaries</a:t>
            </a:r>
            <a:r>
              <a:rPr lang="it-IT" dirty="0"/>
              <a:t> </a:t>
            </a:r>
            <a:r>
              <a:rPr lang="it-IT" dirty="0" err="1"/>
              <a:t>aimed</a:t>
            </a:r>
            <a:r>
              <a:rPr lang="it-IT" dirty="0"/>
              <a:t> </a:t>
            </a:r>
            <a:r>
              <a:rPr lang="it-IT" dirty="0" err="1"/>
              <a:t>at</a:t>
            </a:r>
            <a:r>
              <a:rPr lang="it-IT" dirty="0"/>
              <a:t> or </a:t>
            </a:r>
            <a:r>
              <a:rPr lang="it-IT" dirty="0" err="1"/>
              <a:t>designed</a:t>
            </a:r>
            <a:r>
              <a:rPr lang="it-IT" dirty="0"/>
              <a:t> to cover large </a:t>
            </a:r>
            <a:r>
              <a:rPr lang="it-IT" dirty="0" err="1"/>
              <a:t>macrostructures</a:t>
            </a:r>
            <a:r>
              <a:rPr lang="it-IT" dirty="0"/>
              <a:t> and, </a:t>
            </a:r>
            <a:r>
              <a:rPr lang="it-IT" dirty="0" err="1"/>
              <a:t>at</a:t>
            </a:r>
            <a:r>
              <a:rPr lang="it-IT" dirty="0"/>
              <a:t> the </a:t>
            </a:r>
            <a:r>
              <a:rPr lang="it-IT" dirty="0" err="1"/>
              <a:t>same</a:t>
            </a:r>
            <a:r>
              <a:rPr lang="it-IT" dirty="0"/>
              <a:t> time, a </a:t>
            </a:r>
            <a:r>
              <a:rPr lang="it-IT" dirty="0" err="1"/>
              <a:t>substantial</a:t>
            </a:r>
            <a:r>
              <a:rPr lang="it-IT" dirty="0"/>
              <a:t> </a:t>
            </a:r>
            <a:r>
              <a:rPr lang="it-IT" dirty="0" err="1"/>
              <a:t>amount</a:t>
            </a:r>
            <a:r>
              <a:rPr lang="it-IT" dirty="0"/>
              <a:t> of </a:t>
            </a:r>
            <a:r>
              <a:rPr lang="it-IT" dirty="0" err="1"/>
              <a:t>detail</a:t>
            </a:r>
            <a:r>
              <a:rPr lang="it-IT" dirty="0"/>
              <a:t> in </a:t>
            </a:r>
            <a:r>
              <a:rPr lang="it-IT" dirty="0" err="1"/>
              <a:t>their</a:t>
            </a:r>
            <a:r>
              <a:rPr lang="it-IT" dirty="0"/>
              <a:t> </a:t>
            </a:r>
            <a:r>
              <a:rPr lang="it-IT" dirty="0" err="1"/>
              <a:t>microstructure</a:t>
            </a:r>
            <a:r>
              <a:rPr lang="it-IT" dirty="0"/>
              <a:t>» </a:t>
            </a:r>
          </a:p>
          <a:p>
            <a:pPr marL="0" indent="0">
              <a:buNone/>
            </a:pPr>
            <a:endParaRPr lang="it-IT" dirty="0"/>
          </a:p>
          <a:p>
            <a:pPr marL="0" indent="0">
              <a:buNone/>
            </a:pPr>
            <a:r>
              <a:rPr lang="it-IT" sz="2200" dirty="0"/>
              <a:t>(</a:t>
            </a:r>
            <a:r>
              <a:rPr lang="it-IT" sz="2200" dirty="0" err="1"/>
              <a:t>Geyken</a:t>
            </a:r>
            <a:r>
              <a:rPr lang="it-IT" sz="2200" dirty="0"/>
              <a:t> 2013: 1053, al quale si rimanda anche per una rapida descrizione delle imprese relative alle maggiori lingue europee, tra cui il TLIO)</a:t>
            </a:r>
          </a:p>
        </p:txBody>
      </p:sp>
    </p:spTree>
    <p:extLst>
      <p:ext uri="{BB962C8B-B14F-4D97-AF65-F5344CB8AC3E}">
        <p14:creationId xmlns:p14="http://schemas.microsoft.com/office/powerpoint/2010/main" val="18161457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5B92B370-AC20-FBE6-74BC-1D39199F0E81}"/>
              </a:ext>
            </a:extLst>
          </p:cNvPr>
          <p:cNvPicPr>
            <a:picLocks noChangeAspect="1"/>
          </p:cNvPicPr>
          <p:nvPr/>
        </p:nvPicPr>
        <p:blipFill rotWithShape="1">
          <a:blip r:embed="rId2"/>
          <a:srcRect l="11111"/>
          <a:stretch/>
        </p:blipFill>
        <p:spPr>
          <a:xfrm>
            <a:off x="0" y="0"/>
            <a:ext cx="9144000" cy="6858000"/>
          </a:xfrm>
          <a:prstGeom prst="rect">
            <a:avLst/>
          </a:prstGeom>
        </p:spPr>
      </p:pic>
      <p:sp>
        <p:nvSpPr>
          <p:cNvPr id="4" name="CasellaDiTesto 3">
            <a:extLst>
              <a:ext uri="{FF2B5EF4-FFF2-40B4-BE49-F238E27FC236}">
                <a16:creationId xmlns:a16="http://schemas.microsoft.com/office/drawing/2014/main" id="{EA1557FF-DED1-9803-FE87-9F0D558DC7B0}"/>
              </a:ext>
            </a:extLst>
          </p:cNvPr>
          <p:cNvSpPr txBox="1"/>
          <p:nvPr/>
        </p:nvSpPr>
        <p:spPr>
          <a:xfrm>
            <a:off x="2328573" y="789766"/>
            <a:ext cx="4187365" cy="707886"/>
          </a:xfrm>
          <a:prstGeom prst="rect">
            <a:avLst/>
          </a:prstGeom>
          <a:noFill/>
        </p:spPr>
        <p:txBody>
          <a:bodyPr wrap="none" rtlCol="0">
            <a:spAutoFit/>
          </a:bodyPr>
          <a:lstStyle/>
          <a:p>
            <a:r>
              <a:rPr lang="it-IT" sz="4000" dirty="0">
                <a:latin typeface="Century Gothic" panose="020B0502020202020204" pitchFamily="34" charset="0"/>
                <a:cs typeface="Arial Hebrew Light" pitchFamily="2" charset="-79"/>
              </a:rPr>
              <a:t>Quante parole?</a:t>
            </a:r>
          </a:p>
        </p:txBody>
      </p:sp>
    </p:spTree>
    <p:extLst>
      <p:ext uri="{BB962C8B-B14F-4D97-AF65-F5344CB8AC3E}">
        <p14:creationId xmlns:p14="http://schemas.microsoft.com/office/powerpoint/2010/main" val="12684386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5B92B370-AC20-FBE6-74BC-1D39199F0E81}"/>
              </a:ext>
            </a:extLst>
          </p:cNvPr>
          <p:cNvPicPr>
            <a:picLocks noChangeAspect="1"/>
          </p:cNvPicPr>
          <p:nvPr/>
        </p:nvPicPr>
        <p:blipFill rotWithShape="1">
          <a:blip r:embed="rId2">
            <a:alphaModFix amt="29000"/>
            <a:extLst>
              <a:ext uri="{BEBA8EAE-BF5A-486C-A8C5-ECC9F3942E4B}">
                <a14:imgProps xmlns:a14="http://schemas.microsoft.com/office/drawing/2010/main">
                  <a14:imgLayer r:embed="rId3">
                    <a14:imgEffect>
                      <a14:colorTemperature colorTemp="5395"/>
                    </a14:imgEffect>
                    <a14:imgEffect>
                      <a14:saturation sat="61000"/>
                    </a14:imgEffect>
                  </a14:imgLayer>
                </a14:imgProps>
              </a:ext>
            </a:extLst>
          </a:blip>
          <a:srcRect l="11111"/>
          <a:stretch/>
        </p:blipFill>
        <p:spPr>
          <a:xfrm>
            <a:off x="0" y="0"/>
            <a:ext cx="9144000" cy="6858000"/>
          </a:xfrm>
          <a:prstGeom prst="rect">
            <a:avLst/>
          </a:prstGeom>
        </p:spPr>
      </p:pic>
      <p:sp>
        <p:nvSpPr>
          <p:cNvPr id="4" name="CasellaDiTesto 3">
            <a:extLst>
              <a:ext uri="{FF2B5EF4-FFF2-40B4-BE49-F238E27FC236}">
                <a16:creationId xmlns:a16="http://schemas.microsoft.com/office/drawing/2014/main" id="{EA1557FF-DED1-9803-FE87-9F0D558DC7B0}"/>
              </a:ext>
            </a:extLst>
          </p:cNvPr>
          <p:cNvSpPr txBox="1"/>
          <p:nvPr/>
        </p:nvSpPr>
        <p:spPr>
          <a:xfrm>
            <a:off x="2328573" y="789766"/>
            <a:ext cx="4187365" cy="707886"/>
          </a:xfrm>
          <a:prstGeom prst="rect">
            <a:avLst/>
          </a:prstGeom>
          <a:noFill/>
        </p:spPr>
        <p:txBody>
          <a:bodyPr wrap="none" rtlCol="0">
            <a:spAutoFit/>
          </a:bodyPr>
          <a:lstStyle/>
          <a:p>
            <a:r>
              <a:rPr lang="it-IT" sz="4000" dirty="0">
                <a:latin typeface="Century Gothic" panose="020B0502020202020204" pitchFamily="34" charset="0"/>
                <a:cs typeface="Arial Hebrew Light" pitchFamily="2" charset="-79"/>
              </a:rPr>
              <a:t>Quante parole?</a:t>
            </a:r>
          </a:p>
        </p:txBody>
      </p:sp>
      <p:sp>
        <p:nvSpPr>
          <p:cNvPr id="2" name="CasellaDiTesto 1">
            <a:extLst>
              <a:ext uri="{FF2B5EF4-FFF2-40B4-BE49-F238E27FC236}">
                <a16:creationId xmlns:a16="http://schemas.microsoft.com/office/drawing/2014/main" id="{FCC36C61-EE9F-90F5-AE80-D0C0FF1C0D89}"/>
              </a:ext>
            </a:extLst>
          </p:cNvPr>
          <p:cNvSpPr txBox="1"/>
          <p:nvPr/>
        </p:nvSpPr>
        <p:spPr>
          <a:xfrm>
            <a:off x="1014840" y="2287418"/>
            <a:ext cx="7467172" cy="1815882"/>
          </a:xfrm>
          <a:prstGeom prst="rect">
            <a:avLst/>
          </a:prstGeom>
          <a:noFill/>
        </p:spPr>
        <p:txBody>
          <a:bodyPr wrap="none" rtlCol="0">
            <a:spAutoFit/>
          </a:bodyPr>
          <a:lstStyle/>
          <a:p>
            <a:r>
              <a:rPr lang="it-IT" sz="2800" dirty="0"/>
              <a:t>Zingarelli: 	145.000 voci, oltre 380.000 significati</a:t>
            </a:r>
          </a:p>
          <a:p>
            <a:r>
              <a:rPr lang="it-IT" sz="2800" dirty="0"/>
              <a:t>GDLI 		210.000</a:t>
            </a:r>
          </a:p>
          <a:p>
            <a:r>
              <a:rPr lang="it-IT" sz="2800" dirty="0"/>
              <a:t>GRADIT 	270.000 </a:t>
            </a:r>
          </a:p>
          <a:p>
            <a:r>
              <a:rPr lang="it-IT" sz="2800" dirty="0"/>
              <a:t>OED 		Oltre 500.000</a:t>
            </a:r>
          </a:p>
        </p:txBody>
      </p:sp>
    </p:spTree>
    <p:extLst>
      <p:ext uri="{BB962C8B-B14F-4D97-AF65-F5344CB8AC3E}">
        <p14:creationId xmlns:p14="http://schemas.microsoft.com/office/powerpoint/2010/main" val="1936729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5B92B370-AC20-FBE6-74BC-1D39199F0E81}"/>
              </a:ext>
            </a:extLst>
          </p:cNvPr>
          <p:cNvPicPr>
            <a:picLocks noChangeAspect="1"/>
          </p:cNvPicPr>
          <p:nvPr/>
        </p:nvPicPr>
        <p:blipFill rotWithShape="1">
          <a:blip r:embed="rId2">
            <a:alphaModFix amt="29000"/>
            <a:extLst>
              <a:ext uri="{BEBA8EAE-BF5A-486C-A8C5-ECC9F3942E4B}">
                <a14:imgProps xmlns:a14="http://schemas.microsoft.com/office/drawing/2010/main">
                  <a14:imgLayer r:embed="rId3">
                    <a14:imgEffect>
                      <a14:colorTemperature colorTemp="5395"/>
                    </a14:imgEffect>
                    <a14:imgEffect>
                      <a14:saturation sat="61000"/>
                    </a14:imgEffect>
                  </a14:imgLayer>
                </a14:imgProps>
              </a:ext>
            </a:extLst>
          </a:blip>
          <a:srcRect l="11111"/>
          <a:stretch/>
        </p:blipFill>
        <p:spPr>
          <a:xfrm>
            <a:off x="0" y="0"/>
            <a:ext cx="9144000" cy="6858000"/>
          </a:xfrm>
          <a:prstGeom prst="rect">
            <a:avLst/>
          </a:prstGeom>
        </p:spPr>
      </p:pic>
      <p:sp>
        <p:nvSpPr>
          <p:cNvPr id="4" name="CasellaDiTesto 3">
            <a:extLst>
              <a:ext uri="{FF2B5EF4-FFF2-40B4-BE49-F238E27FC236}">
                <a16:creationId xmlns:a16="http://schemas.microsoft.com/office/drawing/2014/main" id="{EA1557FF-DED1-9803-FE87-9F0D558DC7B0}"/>
              </a:ext>
            </a:extLst>
          </p:cNvPr>
          <p:cNvSpPr txBox="1"/>
          <p:nvPr/>
        </p:nvSpPr>
        <p:spPr>
          <a:xfrm>
            <a:off x="2328573" y="789766"/>
            <a:ext cx="4187365" cy="707886"/>
          </a:xfrm>
          <a:prstGeom prst="rect">
            <a:avLst/>
          </a:prstGeom>
          <a:noFill/>
        </p:spPr>
        <p:txBody>
          <a:bodyPr wrap="none" rtlCol="0">
            <a:spAutoFit/>
          </a:bodyPr>
          <a:lstStyle/>
          <a:p>
            <a:r>
              <a:rPr lang="it-IT" sz="4000" dirty="0">
                <a:latin typeface="Century Gothic" panose="020B0502020202020204" pitchFamily="34" charset="0"/>
                <a:cs typeface="Arial Hebrew Light" pitchFamily="2" charset="-79"/>
              </a:rPr>
              <a:t>Quante parole?</a:t>
            </a:r>
          </a:p>
        </p:txBody>
      </p:sp>
      <p:sp>
        <p:nvSpPr>
          <p:cNvPr id="2" name="CasellaDiTesto 1">
            <a:extLst>
              <a:ext uri="{FF2B5EF4-FFF2-40B4-BE49-F238E27FC236}">
                <a16:creationId xmlns:a16="http://schemas.microsoft.com/office/drawing/2014/main" id="{FCC36C61-EE9F-90F5-AE80-D0C0FF1C0D89}"/>
              </a:ext>
            </a:extLst>
          </p:cNvPr>
          <p:cNvSpPr txBox="1"/>
          <p:nvPr/>
        </p:nvSpPr>
        <p:spPr>
          <a:xfrm>
            <a:off x="1014840" y="2287418"/>
            <a:ext cx="7467172" cy="1815882"/>
          </a:xfrm>
          <a:prstGeom prst="rect">
            <a:avLst/>
          </a:prstGeom>
          <a:noFill/>
        </p:spPr>
        <p:txBody>
          <a:bodyPr wrap="none" rtlCol="0">
            <a:spAutoFit/>
          </a:bodyPr>
          <a:lstStyle/>
          <a:p>
            <a:r>
              <a:rPr lang="it-IT" sz="2800" dirty="0"/>
              <a:t>Zingarelli: 	145.000 voci, oltre 380.000 significati</a:t>
            </a:r>
          </a:p>
          <a:p>
            <a:r>
              <a:rPr lang="it-IT" sz="2800" dirty="0"/>
              <a:t>GDLI 		210.000</a:t>
            </a:r>
          </a:p>
          <a:p>
            <a:r>
              <a:rPr lang="it-IT" sz="2800" dirty="0"/>
              <a:t>GRADIT 	270.000 </a:t>
            </a:r>
          </a:p>
          <a:p>
            <a:r>
              <a:rPr lang="it-IT" sz="2800" dirty="0"/>
              <a:t>OED 		Oltre 500.000</a:t>
            </a:r>
          </a:p>
        </p:txBody>
      </p:sp>
    </p:spTree>
    <p:extLst>
      <p:ext uri="{BB962C8B-B14F-4D97-AF65-F5344CB8AC3E}">
        <p14:creationId xmlns:p14="http://schemas.microsoft.com/office/powerpoint/2010/main" val="31360567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BB40472-5966-61FA-50AF-9B156FA7F1D2}"/>
              </a:ext>
            </a:extLst>
          </p:cNvPr>
          <p:cNvSpPr>
            <a:spLocks noGrp="1"/>
          </p:cNvSpPr>
          <p:nvPr>
            <p:ph type="title"/>
          </p:nvPr>
        </p:nvSpPr>
        <p:spPr/>
        <p:txBody>
          <a:bodyPr/>
          <a:lstStyle/>
          <a:p>
            <a:r>
              <a:rPr lang="it-IT" dirty="0"/>
              <a:t>De Mauro VdB</a:t>
            </a:r>
          </a:p>
        </p:txBody>
      </p:sp>
      <p:sp>
        <p:nvSpPr>
          <p:cNvPr id="3" name="Segnaposto contenuto 2">
            <a:extLst>
              <a:ext uri="{FF2B5EF4-FFF2-40B4-BE49-F238E27FC236}">
                <a16:creationId xmlns:a16="http://schemas.microsoft.com/office/drawing/2014/main" id="{9BC29E3C-7DB5-7872-9145-F518C28A9CD3}"/>
              </a:ext>
            </a:extLst>
          </p:cNvPr>
          <p:cNvSpPr>
            <a:spLocks noGrp="1"/>
          </p:cNvSpPr>
          <p:nvPr>
            <p:ph idx="1"/>
          </p:nvPr>
        </p:nvSpPr>
        <p:spPr>
          <a:xfrm>
            <a:off x="628650" y="1825624"/>
            <a:ext cx="7886700" cy="4667249"/>
          </a:xfrm>
        </p:spPr>
        <p:txBody>
          <a:bodyPr/>
          <a:lstStyle/>
          <a:p>
            <a:pPr marL="0" indent="0">
              <a:buNone/>
            </a:pPr>
            <a:r>
              <a:rPr lang="it-IT" dirty="0"/>
              <a:t>Il GRADIT attinge a quasi 200 linguaggi tecnico-specialistici (marcati con TS)</a:t>
            </a:r>
          </a:p>
          <a:p>
            <a:pPr marL="0" indent="0">
              <a:buNone/>
            </a:pPr>
            <a:endParaRPr lang="it-IT" dirty="0"/>
          </a:p>
          <a:p>
            <a:pPr marL="0" indent="0">
              <a:buNone/>
            </a:pPr>
            <a:r>
              <a:rPr lang="it-IT" dirty="0"/>
              <a:t>- Sono circa 210.000 le parole marcate unicamente come TS; </a:t>
            </a:r>
          </a:p>
          <a:p>
            <a:pPr marL="0" indent="0">
              <a:buNone/>
            </a:pPr>
            <a:r>
              <a:rPr lang="it-IT" dirty="0"/>
              <a:t>- le parole note ai parlanti indipendentemente dalla professione, arte, mestiere, e a condizione che abbia almeno un livello medio-inferiore di istruzione sono ‘solamente’ 60.000</a:t>
            </a:r>
          </a:p>
          <a:p>
            <a:pPr marL="0" indent="0">
              <a:buNone/>
            </a:pPr>
            <a:endParaRPr lang="it-IT" dirty="0"/>
          </a:p>
          <a:p>
            <a:pPr marL="0" indent="0">
              <a:buNone/>
            </a:pPr>
            <a:endParaRPr lang="it-IT" dirty="0"/>
          </a:p>
        </p:txBody>
      </p:sp>
    </p:spTree>
    <p:extLst>
      <p:ext uri="{BB962C8B-B14F-4D97-AF65-F5344CB8AC3E}">
        <p14:creationId xmlns:p14="http://schemas.microsoft.com/office/powerpoint/2010/main" val="669345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3885EAC-59DC-B72A-3768-BD7092922479}"/>
              </a:ext>
            </a:extLst>
          </p:cNvPr>
          <p:cNvSpPr>
            <a:spLocks noGrp="1"/>
          </p:cNvSpPr>
          <p:nvPr>
            <p:ph type="title"/>
          </p:nvPr>
        </p:nvSpPr>
        <p:spPr/>
        <p:txBody>
          <a:bodyPr/>
          <a:lstStyle/>
          <a:p>
            <a:r>
              <a:rPr lang="it-IT" dirty="0"/>
              <a:t>De Mauro VdB</a:t>
            </a:r>
          </a:p>
        </p:txBody>
      </p:sp>
      <p:sp>
        <p:nvSpPr>
          <p:cNvPr id="3" name="Segnaposto contenuto 2">
            <a:extLst>
              <a:ext uri="{FF2B5EF4-FFF2-40B4-BE49-F238E27FC236}">
                <a16:creationId xmlns:a16="http://schemas.microsoft.com/office/drawing/2014/main" id="{7991A2B2-1F75-04EE-497D-CB0C1B924BA3}"/>
              </a:ext>
            </a:extLst>
          </p:cNvPr>
          <p:cNvSpPr>
            <a:spLocks noGrp="1"/>
          </p:cNvSpPr>
          <p:nvPr>
            <p:ph idx="1"/>
          </p:nvPr>
        </p:nvSpPr>
        <p:spPr/>
        <p:txBody>
          <a:bodyPr/>
          <a:lstStyle/>
          <a:p>
            <a:pPr marL="0" indent="0">
              <a:buNone/>
            </a:pPr>
            <a:r>
              <a:rPr lang="it-IT" dirty="0"/>
              <a:t>La prima versione del vocabolario di base fu pubblicata come appendice a T. De Mauro, </a:t>
            </a:r>
            <a:r>
              <a:rPr lang="it-IT" i="1" dirty="0"/>
              <a:t>Guida all’uso delle parole</a:t>
            </a:r>
            <a:r>
              <a:rPr lang="it-IT" dirty="0"/>
              <a:t>, n.3 dei “Libri di base”, 1ª edizione, Editori Riuniti, Roma 1980, pagine 149-183</a:t>
            </a:r>
          </a:p>
          <a:p>
            <a:pPr marL="0" indent="0">
              <a:buNone/>
            </a:pPr>
            <a:endParaRPr lang="it-IT" dirty="0"/>
          </a:p>
          <a:p>
            <a:pPr marL="0" indent="0">
              <a:buNone/>
            </a:pPr>
            <a:r>
              <a:rPr lang="it-IT" dirty="0"/>
              <a:t>Poi </a:t>
            </a:r>
            <a:r>
              <a:rPr lang="it-IT" i="1" dirty="0"/>
              <a:t>Nuovo vocabolario di base della lingua italiana</a:t>
            </a:r>
            <a:r>
              <a:rPr lang="it-IT" dirty="0"/>
              <a:t> (in sigla </a:t>
            </a:r>
            <a:r>
              <a:rPr lang="it-IT" dirty="0" err="1"/>
              <a:t>NVdB</a:t>
            </a:r>
            <a:r>
              <a:rPr lang="it-IT" dirty="0"/>
              <a:t>) in rete.</a:t>
            </a:r>
          </a:p>
        </p:txBody>
      </p:sp>
    </p:spTree>
    <p:extLst>
      <p:ext uri="{BB962C8B-B14F-4D97-AF65-F5344CB8AC3E}">
        <p14:creationId xmlns:p14="http://schemas.microsoft.com/office/powerpoint/2010/main" val="2037131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CF01D33-CC34-3F9F-55C5-CC5657B6D61C}"/>
              </a:ext>
            </a:extLst>
          </p:cNvPr>
          <p:cNvSpPr>
            <a:spLocks noGrp="1"/>
          </p:cNvSpPr>
          <p:nvPr>
            <p:ph type="title"/>
          </p:nvPr>
        </p:nvSpPr>
        <p:spPr/>
        <p:txBody>
          <a:bodyPr/>
          <a:lstStyle/>
          <a:p>
            <a:r>
              <a:rPr lang="it-IT" dirty="0"/>
              <a:t>De Mauro VdB</a:t>
            </a:r>
          </a:p>
        </p:txBody>
      </p:sp>
      <p:sp>
        <p:nvSpPr>
          <p:cNvPr id="3" name="Segnaposto contenuto 2">
            <a:extLst>
              <a:ext uri="{FF2B5EF4-FFF2-40B4-BE49-F238E27FC236}">
                <a16:creationId xmlns:a16="http://schemas.microsoft.com/office/drawing/2014/main" id="{E45DE22B-6D49-5088-6945-B929690F106C}"/>
              </a:ext>
            </a:extLst>
          </p:cNvPr>
          <p:cNvSpPr>
            <a:spLocks noGrp="1"/>
          </p:cNvSpPr>
          <p:nvPr>
            <p:ph idx="1"/>
          </p:nvPr>
        </p:nvSpPr>
        <p:spPr/>
        <p:txBody>
          <a:bodyPr/>
          <a:lstStyle/>
          <a:p>
            <a:pPr marL="714375" indent="-714375">
              <a:buNone/>
            </a:pPr>
            <a:r>
              <a:rPr lang="it-IT" dirty="0"/>
              <a:t>FO 	2.000 parole, 86% (in alcuni generi testuali oltre il 90%; es. «parlato di varia tipologia»).</a:t>
            </a:r>
            <a:br>
              <a:rPr lang="it-IT" dirty="0"/>
            </a:br>
            <a:r>
              <a:rPr lang="it-IT" dirty="0"/>
              <a:t>Attenzione: le parole di rango fino a 1000 coprono l’80,30%;</a:t>
            </a:r>
          </a:p>
          <a:p>
            <a:pPr marL="714375" indent="-714375">
              <a:buNone/>
            </a:pPr>
            <a:r>
              <a:rPr lang="it-IT" dirty="0"/>
              <a:t>AU	3.000, +6%</a:t>
            </a:r>
          </a:p>
          <a:p>
            <a:pPr marL="714375" indent="-714375">
              <a:buNone/>
            </a:pPr>
            <a:r>
              <a:rPr lang="it-IT" dirty="0"/>
              <a:t>CO 	28.000, +8%</a:t>
            </a:r>
          </a:p>
          <a:p>
            <a:pPr marL="714375" indent="-714375">
              <a:buNone/>
            </a:pPr>
            <a:endParaRPr lang="it-IT" dirty="0"/>
          </a:p>
          <a:p>
            <a:pPr marL="714375" indent="-698500" algn="ctr">
              <a:buNone/>
            </a:pPr>
            <a:r>
              <a:rPr lang="it-IT" sz="2400" dirty="0">
                <a:highlight>
                  <a:srgbClr val="00FF00"/>
                </a:highlight>
              </a:rPr>
              <a:t>Tot. 98,18% coperto dalle parole con rango fino a 33160</a:t>
            </a:r>
          </a:p>
        </p:txBody>
      </p:sp>
    </p:spTree>
    <p:extLst>
      <p:ext uri="{BB962C8B-B14F-4D97-AF65-F5344CB8AC3E}">
        <p14:creationId xmlns:p14="http://schemas.microsoft.com/office/powerpoint/2010/main" val="10806709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3885EAC-59DC-B72A-3768-BD7092922479}"/>
              </a:ext>
            </a:extLst>
          </p:cNvPr>
          <p:cNvSpPr>
            <a:spLocks noGrp="1"/>
          </p:cNvSpPr>
          <p:nvPr>
            <p:ph type="title"/>
          </p:nvPr>
        </p:nvSpPr>
        <p:spPr/>
        <p:txBody>
          <a:bodyPr/>
          <a:lstStyle/>
          <a:p>
            <a:r>
              <a:rPr lang="it-IT" dirty="0"/>
              <a:t>De Mauro VdB</a:t>
            </a:r>
          </a:p>
        </p:txBody>
      </p:sp>
      <p:sp>
        <p:nvSpPr>
          <p:cNvPr id="3" name="Segnaposto contenuto 2">
            <a:extLst>
              <a:ext uri="{FF2B5EF4-FFF2-40B4-BE49-F238E27FC236}">
                <a16:creationId xmlns:a16="http://schemas.microsoft.com/office/drawing/2014/main" id="{7991A2B2-1F75-04EE-497D-CB0C1B924BA3}"/>
              </a:ext>
            </a:extLst>
          </p:cNvPr>
          <p:cNvSpPr>
            <a:spLocks noGrp="1"/>
          </p:cNvSpPr>
          <p:nvPr>
            <p:ph idx="1"/>
          </p:nvPr>
        </p:nvSpPr>
        <p:spPr/>
        <p:txBody>
          <a:bodyPr/>
          <a:lstStyle/>
          <a:p>
            <a:pPr marL="0" indent="0">
              <a:buNone/>
            </a:pPr>
            <a:r>
              <a:rPr lang="it-IT" dirty="0"/>
              <a:t> I vocaboli di maggior uso sono ricavati dall’analisi statistica dei testi o di un campione di testi di una lingua. </a:t>
            </a:r>
          </a:p>
          <a:p>
            <a:pPr marL="0" indent="0">
              <a:buNone/>
            </a:pPr>
            <a:endParaRPr lang="it-IT" dirty="0"/>
          </a:p>
          <a:p>
            <a:pPr marL="0" indent="0">
              <a:buNone/>
            </a:pPr>
            <a:r>
              <a:rPr lang="it-IT" dirty="0"/>
              <a:t>I vocaboli di maggiore disponibilità sono ricavabili soltanto da un’indagine su parlanti viventi al momento dell’indagine.</a:t>
            </a:r>
          </a:p>
        </p:txBody>
      </p:sp>
    </p:spTree>
    <p:extLst>
      <p:ext uri="{BB962C8B-B14F-4D97-AF65-F5344CB8AC3E}">
        <p14:creationId xmlns:p14="http://schemas.microsoft.com/office/powerpoint/2010/main" val="33312975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AFAF6185-509B-6C41-830D-2DB42ED6239C}"/>
              </a:ext>
            </a:extLst>
          </p:cNvPr>
          <p:cNvPicPr>
            <a:picLocks noChangeAspect="1"/>
          </p:cNvPicPr>
          <p:nvPr/>
        </p:nvPicPr>
        <p:blipFill>
          <a:blip r:embed="rId2"/>
          <a:stretch>
            <a:fillRect/>
          </a:stretch>
        </p:blipFill>
        <p:spPr>
          <a:xfrm>
            <a:off x="2522600" y="685800"/>
            <a:ext cx="4098799" cy="6064631"/>
          </a:xfrm>
          <a:prstGeom prst="rect">
            <a:avLst/>
          </a:prstGeom>
          <a:ln>
            <a:noFill/>
          </a:ln>
          <a:effectLst>
            <a:outerShdw blurRad="292100" dist="139700" dir="2700000" algn="tl" rotWithShape="0">
              <a:srgbClr val="333333">
                <a:alpha val="65000"/>
              </a:srgbClr>
            </a:outerShdw>
          </a:effectLst>
        </p:spPr>
      </p:pic>
      <p:sp>
        <p:nvSpPr>
          <p:cNvPr id="4" name="Rettangolo 3">
            <a:extLst>
              <a:ext uri="{FF2B5EF4-FFF2-40B4-BE49-F238E27FC236}">
                <a16:creationId xmlns:a16="http://schemas.microsoft.com/office/drawing/2014/main" id="{4B8D4725-E7E5-CB47-BCF5-2502A24D981A}"/>
              </a:ext>
            </a:extLst>
          </p:cNvPr>
          <p:cNvSpPr/>
          <p:nvPr/>
        </p:nvSpPr>
        <p:spPr>
          <a:xfrm>
            <a:off x="0" y="-1"/>
            <a:ext cx="9144000" cy="685801"/>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r>
              <a:rPr lang="it-IT" sz="1400" dirty="0">
                <a:latin typeface="Century Gothic" panose="020B0502020202020204" pitchFamily="34" charset="0"/>
              </a:rPr>
              <a:t>Salvatore Arcidiacono </a:t>
            </a:r>
            <a:br>
              <a:rPr lang="it-IT" dirty="0">
                <a:latin typeface="Century Gothic" panose="020B0502020202020204" pitchFamily="34" charset="0"/>
              </a:rPr>
            </a:br>
            <a:r>
              <a:rPr lang="it-IT" dirty="0">
                <a:latin typeface="Century Gothic" panose="020B0502020202020204" pitchFamily="34" charset="0"/>
              </a:rPr>
              <a:t>Lessicografia digitale all’OVI</a:t>
            </a:r>
          </a:p>
        </p:txBody>
      </p:sp>
      <p:pic>
        <p:nvPicPr>
          <p:cNvPr id="10" name="Immagine 9">
            <a:extLst>
              <a:ext uri="{FF2B5EF4-FFF2-40B4-BE49-F238E27FC236}">
                <a16:creationId xmlns:a16="http://schemas.microsoft.com/office/drawing/2014/main" id="{C5A37487-58D6-714F-9341-F2D14C71A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spTree>
    <p:extLst>
      <p:ext uri="{BB962C8B-B14F-4D97-AF65-F5344CB8AC3E}">
        <p14:creationId xmlns:p14="http://schemas.microsoft.com/office/powerpoint/2010/main" val="2200101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A189174F-D6E0-4A45-B1B8-1053D8BF2C41}"/>
              </a:ext>
            </a:extLst>
          </p:cNvPr>
          <p:cNvPicPr>
            <a:picLocks noChangeAspect="1"/>
          </p:cNvPicPr>
          <p:nvPr/>
        </p:nvPicPr>
        <p:blipFill>
          <a:blip r:embed="rId2"/>
          <a:stretch>
            <a:fillRect/>
          </a:stretch>
        </p:blipFill>
        <p:spPr>
          <a:xfrm>
            <a:off x="290945" y="718341"/>
            <a:ext cx="8562109" cy="6139659"/>
          </a:xfrm>
          <a:prstGeom prst="rect">
            <a:avLst/>
          </a:prstGeom>
        </p:spPr>
      </p:pic>
      <p:sp>
        <p:nvSpPr>
          <p:cNvPr id="4" name="Rettangolo 3">
            <a:extLst>
              <a:ext uri="{FF2B5EF4-FFF2-40B4-BE49-F238E27FC236}">
                <a16:creationId xmlns:a16="http://schemas.microsoft.com/office/drawing/2014/main" id="{4B8D4725-E7E5-CB47-BCF5-2502A24D981A}"/>
              </a:ext>
            </a:extLst>
          </p:cNvPr>
          <p:cNvSpPr/>
          <p:nvPr/>
        </p:nvSpPr>
        <p:spPr>
          <a:xfrm>
            <a:off x="0" y="-1"/>
            <a:ext cx="9144000" cy="685801"/>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r>
              <a:rPr lang="it-IT" sz="1400" dirty="0">
                <a:latin typeface="Century Gothic" panose="020B0502020202020204" pitchFamily="34" charset="0"/>
              </a:rPr>
              <a:t>Salvatore Arcidiacono </a:t>
            </a:r>
            <a:br>
              <a:rPr lang="it-IT" dirty="0">
                <a:latin typeface="Century Gothic" panose="020B0502020202020204" pitchFamily="34" charset="0"/>
              </a:rPr>
            </a:br>
            <a:r>
              <a:rPr lang="it-IT" dirty="0">
                <a:latin typeface="Century Gothic" panose="020B0502020202020204" pitchFamily="34" charset="0"/>
              </a:rPr>
              <a:t>Lessicografia digitale all’OVI</a:t>
            </a:r>
          </a:p>
        </p:txBody>
      </p:sp>
      <p:pic>
        <p:nvPicPr>
          <p:cNvPr id="10" name="Immagine 9">
            <a:extLst>
              <a:ext uri="{FF2B5EF4-FFF2-40B4-BE49-F238E27FC236}">
                <a16:creationId xmlns:a16="http://schemas.microsoft.com/office/drawing/2014/main" id="{C5A37487-58D6-714F-9341-F2D14C71A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spTree>
    <p:extLst>
      <p:ext uri="{BB962C8B-B14F-4D97-AF65-F5344CB8AC3E}">
        <p14:creationId xmlns:p14="http://schemas.microsoft.com/office/powerpoint/2010/main" val="1890848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gnaposto contenuto 3"/>
          <p:cNvPicPr>
            <a:picLocks noGrp="1" noChangeAspect="1"/>
          </p:cNvPicPr>
          <p:nvPr>
            <p:ph idx="1"/>
          </p:nvPr>
        </p:nvPicPr>
        <p:blipFill rotWithShape="1">
          <a:blip r:embed="rId2">
            <a:extLst>
              <a:ext uri="{28A0092B-C50C-407E-A947-70E740481C1C}">
                <a14:useLocalDpi xmlns:a14="http://schemas.microsoft.com/office/drawing/2010/main" val="0"/>
              </a:ext>
            </a:extLst>
          </a:blip>
          <a:srcRect r="24933"/>
          <a:stretch/>
        </p:blipFill>
        <p:spPr>
          <a:xfrm>
            <a:off x="-1" y="0"/>
            <a:ext cx="9144001" cy="6858000"/>
          </a:xfrm>
        </p:spPr>
      </p:pic>
      <p:sp>
        <p:nvSpPr>
          <p:cNvPr id="6" name="Rettangolo 5"/>
          <p:cNvSpPr/>
          <p:nvPr/>
        </p:nvSpPr>
        <p:spPr>
          <a:xfrm>
            <a:off x="3694176" y="658368"/>
            <a:ext cx="4809744" cy="5541264"/>
          </a:xfrm>
          <a:prstGeom prst="rect">
            <a:avLst/>
          </a:prstGeom>
          <a:solidFill>
            <a:schemeClr val="bg1">
              <a:alpha val="70000"/>
            </a:schemeClr>
          </a:solidFill>
          <a:ln>
            <a:noFill/>
          </a:ln>
        </p:spPr>
        <p:style>
          <a:lnRef idx="1">
            <a:schemeClr val="accent5"/>
          </a:lnRef>
          <a:fillRef idx="2">
            <a:schemeClr val="accent5"/>
          </a:fillRef>
          <a:effectRef idx="1">
            <a:schemeClr val="accent5"/>
          </a:effectRef>
          <a:fontRef idx="minor">
            <a:schemeClr val="dk1"/>
          </a:fontRef>
        </p:style>
        <p:txBody>
          <a:bodyPr rtlCol="0" anchor="ctr"/>
          <a:lstStyle/>
          <a:p>
            <a:r>
              <a:rPr lang="it-IT" sz="2400" b="1" dirty="0"/>
              <a:t>Spoglio lessicografico	</a:t>
            </a:r>
            <a:br>
              <a:rPr lang="it-IT" sz="2400" b="1" dirty="0"/>
            </a:br>
            <a:r>
              <a:rPr lang="it-IT" sz="2400" dirty="0"/>
              <a:t>«la lettura attenta e analitica di un testo, fatta allo scopo di ricercare in esso esempi che possano documentare l’esistenza, la forma, il significato e l’uso di determinate parole (o locuzioni) in un particolare momento della nostra storia linguistica».</a:t>
            </a:r>
          </a:p>
          <a:p>
            <a:pPr algn="just"/>
            <a:endParaRPr lang="it-IT" sz="2400" dirty="0"/>
          </a:p>
          <a:p>
            <a:pPr algn="just"/>
            <a:r>
              <a:rPr lang="it-IT" sz="2400" dirty="0" err="1"/>
              <a:t>Migliorini</a:t>
            </a:r>
            <a:r>
              <a:rPr lang="it-IT" sz="2400" dirty="0"/>
              <a:t>, Duro, </a:t>
            </a:r>
            <a:r>
              <a:rPr lang="it-IT" sz="2400" i="1" dirty="0"/>
              <a:t>Norme per la schedatura lessicografica per il Vocabolario storico della lingua</a:t>
            </a:r>
          </a:p>
          <a:p>
            <a:pPr algn="just"/>
            <a:r>
              <a:rPr lang="it-IT" sz="2400" i="1" dirty="0"/>
              <a:t>Italiana</a:t>
            </a:r>
            <a:r>
              <a:rPr lang="it-IT" sz="2400" dirty="0"/>
              <a:t>, 1967: 5</a:t>
            </a:r>
          </a:p>
        </p:txBody>
      </p:sp>
    </p:spTree>
    <p:extLst>
      <p:ext uri="{BB962C8B-B14F-4D97-AF65-F5344CB8AC3E}">
        <p14:creationId xmlns:p14="http://schemas.microsoft.com/office/powerpoint/2010/main" val="10897693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gnaposto contenuto 3"/>
          <p:cNvPicPr>
            <a:picLocks noGrp="1" noChangeAspect="1"/>
          </p:cNvPicPr>
          <p:nvPr>
            <p:ph idx="1"/>
          </p:nvPr>
        </p:nvPicPr>
        <p:blipFill rotWithShape="1">
          <a:blip r:embed="rId2">
            <a:extLst>
              <a:ext uri="{28A0092B-C50C-407E-A947-70E740481C1C}">
                <a14:useLocalDpi xmlns:a14="http://schemas.microsoft.com/office/drawing/2010/main" val="0"/>
              </a:ext>
            </a:extLst>
          </a:blip>
          <a:srcRect r="24933"/>
          <a:stretch/>
        </p:blipFill>
        <p:spPr>
          <a:xfrm>
            <a:off x="-1" y="0"/>
            <a:ext cx="9144001" cy="6858000"/>
          </a:xfrm>
        </p:spPr>
      </p:pic>
      <p:sp>
        <p:nvSpPr>
          <p:cNvPr id="6" name="Rettangolo 5"/>
          <p:cNvSpPr/>
          <p:nvPr/>
        </p:nvSpPr>
        <p:spPr>
          <a:xfrm>
            <a:off x="3639312" y="1627632"/>
            <a:ext cx="4736592" cy="3493008"/>
          </a:xfrm>
          <a:prstGeom prst="rect">
            <a:avLst/>
          </a:prstGeom>
          <a:solidFill>
            <a:schemeClr val="bg1">
              <a:alpha val="70000"/>
            </a:schemeClr>
          </a:solidFill>
          <a:ln>
            <a:noFill/>
          </a:ln>
        </p:spPr>
        <p:style>
          <a:lnRef idx="1">
            <a:schemeClr val="accent5"/>
          </a:lnRef>
          <a:fillRef idx="2">
            <a:schemeClr val="accent5"/>
          </a:fillRef>
          <a:effectRef idx="1">
            <a:schemeClr val="accent5"/>
          </a:effectRef>
          <a:fontRef idx="minor">
            <a:schemeClr val="dk1"/>
          </a:fontRef>
        </p:style>
        <p:txBody>
          <a:bodyPr rtlCol="0" anchor="ctr"/>
          <a:lstStyle/>
          <a:p>
            <a:r>
              <a:rPr lang="it-IT" sz="2400" b="1" dirty="0"/>
              <a:t>Schedatura lessicografica</a:t>
            </a:r>
            <a:br>
              <a:rPr lang="it-IT" sz="2400" dirty="0"/>
            </a:br>
            <a:r>
              <a:rPr lang="it-IT" sz="2400" dirty="0"/>
              <a:t>La schedatura lessicografica comprende l’attività di archiviazione su schede cartacee dei dati derivati dall’attività di spoglio, normalizzati e codificati secondo regole precise</a:t>
            </a:r>
          </a:p>
        </p:txBody>
      </p:sp>
    </p:spTree>
    <p:extLst>
      <p:ext uri="{BB962C8B-B14F-4D97-AF65-F5344CB8AC3E}">
        <p14:creationId xmlns:p14="http://schemas.microsoft.com/office/powerpoint/2010/main" val="7845355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gnaposto contenuto 3"/>
          <p:cNvPicPr>
            <a:picLocks noGrp="1" noChangeAspect="1"/>
          </p:cNvPicPr>
          <p:nvPr>
            <p:ph idx="1"/>
          </p:nvPr>
        </p:nvPicPr>
        <p:blipFill rotWithShape="1">
          <a:blip r:embed="rId2">
            <a:extLst>
              <a:ext uri="{28A0092B-C50C-407E-A947-70E740481C1C}">
                <a14:useLocalDpi xmlns:a14="http://schemas.microsoft.com/office/drawing/2010/main" val="0"/>
              </a:ext>
            </a:extLst>
          </a:blip>
          <a:srcRect r="24933"/>
          <a:stretch/>
        </p:blipFill>
        <p:spPr>
          <a:xfrm>
            <a:off x="-1" y="0"/>
            <a:ext cx="9144001" cy="6858000"/>
          </a:xfrm>
        </p:spPr>
      </p:pic>
      <p:sp>
        <p:nvSpPr>
          <p:cNvPr id="6" name="Rettangolo 5"/>
          <p:cNvSpPr/>
          <p:nvPr/>
        </p:nvSpPr>
        <p:spPr>
          <a:xfrm>
            <a:off x="3639312" y="1627632"/>
            <a:ext cx="4736592" cy="3493008"/>
          </a:xfrm>
          <a:prstGeom prst="rect">
            <a:avLst/>
          </a:prstGeom>
          <a:solidFill>
            <a:schemeClr val="bg1">
              <a:alpha val="70000"/>
            </a:schemeClr>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just"/>
            <a:r>
              <a:rPr lang="it-IT" sz="2400" dirty="0"/>
              <a:t>«L’analisi della particella et nello schedario del Thesaurus Linguae </a:t>
            </a:r>
            <a:r>
              <a:rPr lang="it-IT" sz="2400" dirty="0" err="1"/>
              <a:t>Latinae</a:t>
            </a:r>
            <a:r>
              <a:rPr lang="it-IT" sz="2400" dirty="0"/>
              <a:t> a Monaco implicava, per lo studioso che avesse avuto l’opportunità di accedervi, lo spoglio di 40 cassetti di 1200 schede ciascuno».</a:t>
            </a:r>
          </a:p>
          <a:p>
            <a:pPr algn="just"/>
            <a:endParaRPr lang="it-IT" sz="2400" dirty="0"/>
          </a:p>
          <a:p>
            <a:pPr algn="r"/>
            <a:r>
              <a:rPr lang="it-IT" sz="2000" dirty="0"/>
              <a:t>AA. VV. (1996) cit. in Marello (1996: 156)</a:t>
            </a:r>
          </a:p>
        </p:txBody>
      </p:sp>
    </p:spTree>
    <p:extLst>
      <p:ext uri="{BB962C8B-B14F-4D97-AF65-F5344CB8AC3E}">
        <p14:creationId xmlns:p14="http://schemas.microsoft.com/office/powerpoint/2010/main" val="14316925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gnaposto contenuto 3"/>
          <p:cNvPicPr>
            <a:picLocks noGrp="1" noChangeAspect="1"/>
          </p:cNvPicPr>
          <p:nvPr>
            <p:ph idx="1"/>
          </p:nvPr>
        </p:nvPicPr>
        <p:blipFill rotWithShape="1">
          <a:blip r:embed="rId2">
            <a:extLst>
              <a:ext uri="{28A0092B-C50C-407E-A947-70E740481C1C}">
                <a14:useLocalDpi xmlns:a14="http://schemas.microsoft.com/office/drawing/2010/main" val="0"/>
              </a:ext>
            </a:extLst>
          </a:blip>
          <a:srcRect r="24933"/>
          <a:stretch/>
        </p:blipFill>
        <p:spPr>
          <a:xfrm>
            <a:off x="-1" y="0"/>
            <a:ext cx="9144001" cy="6858000"/>
          </a:xfrm>
        </p:spPr>
      </p:pic>
      <p:sp>
        <p:nvSpPr>
          <p:cNvPr id="6" name="Rettangolo 5"/>
          <p:cNvSpPr/>
          <p:nvPr/>
        </p:nvSpPr>
        <p:spPr>
          <a:xfrm>
            <a:off x="3639312" y="3599726"/>
            <a:ext cx="4736592" cy="1520913"/>
          </a:xfrm>
          <a:prstGeom prst="rect">
            <a:avLst/>
          </a:prstGeom>
          <a:solidFill>
            <a:schemeClr val="bg1">
              <a:alpha val="70000"/>
            </a:schemeClr>
          </a:solidFill>
          <a:ln>
            <a:noFill/>
          </a:ln>
        </p:spPr>
        <p:style>
          <a:lnRef idx="1">
            <a:schemeClr val="accent5"/>
          </a:lnRef>
          <a:fillRef idx="2">
            <a:schemeClr val="accent5"/>
          </a:fillRef>
          <a:effectRef idx="1">
            <a:schemeClr val="accent5"/>
          </a:effectRef>
          <a:fontRef idx="minor">
            <a:schemeClr val="dk1"/>
          </a:fontRef>
        </p:style>
        <p:txBody>
          <a:bodyPr rtlCol="0" anchor="ctr"/>
          <a:lstStyle/>
          <a:p>
            <a:r>
              <a:rPr lang="it-IT" sz="2400" dirty="0"/>
              <a:t>Integrazione col corpus</a:t>
            </a:r>
          </a:p>
          <a:p>
            <a:r>
              <a:rPr lang="it-IT" sz="2400" dirty="0"/>
              <a:t>2 aspetti: redazione / consultazione</a:t>
            </a:r>
          </a:p>
        </p:txBody>
      </p:sp>
    </p:spTree>
    <p:extLst>
      <p:ext uri="{BB962C8B-B14F-4D97-AF65-F5344CB8AC3E}">
        <p14:creationId xmlns:p14="http://schemas.microsoft.com/office/powerpoint/2010/main" val="17913160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12"/>
            <a:ext cx="9144000" cy="6856988"/>
          </a:xfrm>
          <a:prstGeom prst="rect">
            <a:avLst/>
          </a:prstGeom>
        </p:spPr>
      </p:pic>
      <p:sp>
        <p:nvSpPr>
          <p:cNvPr id="2" name="Titolo 1"/>
          <p:cNvSpPr>
            <a:spLocks noGrp="1"/>
          </p:cNvSpPr>
          <p:nvPr>
            <p:ph type="title"/>
          </p:nvPr>
        </p:nvSpPr>
        <p:spPr>
          <a:xfrm>
            <a:off x="2789499" y="1296364"/>
            <a:ext cx="4132163" cy="1007783"/>
          </a:xfrm>
        </p:spPr>
        <p:txBody>
          <a:bodyPr>
            <a:noAutofit/>
          </a:bodyPr>
          <a:lstStyle/>
          <a:p>
            <a:r>
              <a:rPr lang="it-IT" dirty="0">
                <a:solidFill>
                  <a:srgbClr val="5B1D1F"/>
                </a:solidFill>
                <a:latin typeface="Century Gothic" charset="0"/>
                <a:ea typeface="Century Gothic" charset="0"/>
                <a:cs typeface="Century Gothic" charset="0"/>
              </a:rPr>
              <a:t>Aspetti              </a:t>
            </a:r>
            <a:r>
              <a:rPr lang="it-IT">
                <a:solidFill>
                  <a:srgbClr val="5B1D1F"/>
                </a:solidFill>
                <a:latin typeface="Century Gothic" charset="0"/>
                <a:ea typeface="Century Gothic" charset="0"/>
                <a:cs typeface="Century Gothic" charset="0"/>
              </a:rPr>
              <a:t> qualitativi</a:t>
            </a:r>
            <a:endParaRPr lang="it-IT" dirty="0">
              <a:solidFill>
                <a:srgbClr val="5B1D1F"/>
              </a:solidFill>
              <a:latin typeface="Century Gothic" charset="0"/>
              <a:ea typeface="Century Gothic" charset="0"/>
              <a:cs typeface="Century Gothic" charset="0"/>
            </a:endParaRPr>
          </a:p>
        </p:txBody>
      </p:sp>
      <p:sp>
        <p:nvSpPr>
          <p:cNvPr id="5" name="CasellaDiTesto 4"/>
          <p:cNvSpPr txBox="1"/>
          <p:nvPr/>
        </p:nvSpPr>
        <p:spPr>
          <a:xfrm rot="18844438">
            <a:off x="3672627" y="3885679"/>
            <a:ext cx="4362092" cy="707886"/>
          </a:xfrm>
          <a:prstGeom prst="rect">
            <a:avLst/>
          </a:prstGeom>
          <a:noFill/>
        </p:spPr>
        <p:txBody>
          <a:bodyPr wrap="none" rtlCol="0">
            <a:spAutoFit/>
          </a:bodyPr>
          <a:lstStyle/>
          <a:p>
            <a:r>
              <a:rPr lang="it-IT" sz="4000" dirty="0">
                <a:solidFill>
                  <a:schemeClr val="tx2"/>
                </a:solidFill>
                <a:latin typeface="Century Gothic" charset="0"/>
                <a:ea typeface="Century Gothic" charset="0"/>
                <a:cs typeface="Century Gothic" charset="0"/>
              </a:rPr>
              <a:t>Spoglio integrale</a:t>
            </a:r>
          </a:p>
        </p:txBody>
      </p:sp>
      <p:sp>
        <p:nvSpPr>
          <p:cNvPr id="6" name="CasellaDiTesto 5"/>
          <p:cNvSpPr txBox="1"/>
          <p:nvPr/>
        </p:nvSpPr>
        <p:spPr>
          <a:xfrm rot="2662687">
            <a:off x="6451758" y="4674520"/>
            <a:ext cx="1959191" cy="1754326"/>
          </a:xfrm>
          <a:prstGeom prst="rect">
            <a:avLst/>
          </a:prstGeom>
          <a:noFill/>
        </p:spPr>
        <p:txBody>
          <a:bodyPr wrap="none" rtlCol="0">
            <a:spAutoFit/>
          </a:bodyPr>
          <a:lstStyle/>
          <a:p>
            <a:r>
              <a:rPr lang="it-IT" sz="3600" dirty="0">
                <a:solidFill>
                  <a:schemeClr val="tx2"/>
                </a:solidFill>
                <a:latin typeface="Century Gothic" charset="0"/>
                <a:ea typeface="Century Gothic" charset="0"/>
                <a:cs typeface="Century Gothic" charset="0"/>
              </a:rPr>
              <a:t>Spoglio </a:t>
            </a:r>
          </a:p>
          <a:p>
            <a:r>
              <a:rPr lang="it-IT" sz="3600" dirty="0">
                <a:solidFill>
                  <a:schemeClr val="tx2"/>
                </a:solidFill>
                <a:latin typeface="Century Gothic" charset="0"/>
                <a:ea typeface="Century Gothic" charset="0"/>
                <a:cs typeface="Century Gothic" charset="0"/>
              </a:rPr>
              <a:t>di</a:t>
            </a:r>
          </a:p>
          <a:p>
            <a:r>
              <a:rPr lang="it-IT" sz="3600" dirty="0">
                <a:solidFill>
                  <a:schemeClr val="tx2"/>
                </a:solidFill>
                <a:latin typeface="Century Gothic" charset="0"/>
                <a:ea typeface="Century Gothic" charset="0"/>
                <a:cs typeface="Century Gothic" charset="0"/>
              </a:rPr>
              <a:t>scelta</a:t>
            </a:r>
          </a:p>
        </p:txBody>
      </p:sp>
    </p:spTree>
    <p:extLst>
      <p:ext uri="{BB962C8B-B14F-4D97-AF65-F5344CB8AC3E}">
        <p14:creationId xmlns:p14="http://schemas.microsoft.com/office/powerpoint/2010/main" val="623621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3">
            <a:extLst>
              <a:ext uri="{28A0092B-C50C-407E-A947-70E740481C1C}">
                <a14:useLocalDpi xmlns:a14="http://schemas.microsoft.com/office/drawing/2010/main" val="0"/>
              </a:ext>
            </a:extLst>
          </a:blip>
          <a:srcRect l="11236"/>
          <a:stretch/>
        </p:blipFill>
        <p:spPr>
          <a:xfrm>
            <a:off x="0" y="0"/>
            <a:ext cx="9144000" cy="6876778"/>
          </a:xfrm>
          <a:prstGeom prst="rect">
            <a:avLst/>
          </a:prstGeom>
        </p:spPr>
      </p:pic>
      <p:sp>
        <p:nvSpPr>
          <p:cNvPr id="5" name="CasellaDiTesto 4"/>
          <p:cNvSpPr txBox="1"/>
          <p:nvPr/>
        </p:nvSpPr>
        <p:spPr>
          <a:xfrm>
            <a:off x="795086" y="3802632"/>
            <a:ext cx="8206450" cy="1938992"/>
          </a:xfrm>
          <a:prstGeom prst="rect">
            <a:avLst/>
          </a:prstGeom>
          <a:noFill/>
        </p:spPr>
        <p:txBody>
          <a:bodyPr wrap="square" rtlCol="0">
            <a:spAutoFit/>
          </a:bodyPr>
          <a:lstStyle/>
          <a:p>
            <a:pPr algn="just"/>
            <a:r>
              <a:rPr lang="it-IT" sz="2400" dirty="0">
                <a:latin typeface="Century Gothic" charset="0"/>
                <a:ea typeface="Century Gothic" charset="0"/>
                <a:cs typeface="Century Gothic" charset="0"/>
              </a:rPr>
              <a:t>Una misurazione dello scarto qualitativo tra le procedure tradizionali e quelle automatiche è stata esperita sull’OED da </a:t>
            </a:r>
            <a:r>
              <a:rPr lang="it-IT" sz="2400" dirty="0" err="1">
                <a:latin typeface="Century Gothic" charset="0"/>
                <a:ea typeface="Century Gothic" charset="0"/>
                <a:cs typeface="Century Gothic" charset="0"/>
              </a:rPr>
              <a:t>Schäfer</a:t>
            </a:r>
            <a:r>
              <a:rPr lang="it-IT" sz="2400" dirty="0">
                <a:latin typeface="Century Gothic" charset="0"/>
                <a:ea typeface="Century Gothic" charset="0"/>
                <a:cs typeface="Century Gothic" charset="0"/>
              </a:rPr>
              <a:t> (1980) che ha riscontrato, già a quell’altezza cronologica, differenze sostanziali tra le due epoche.</a:t>
            </a:r>
          </a:p>
        </p:txBody>
      </p:sp>
      <p:sp>
        <p:nvSpPr>
          <p:cNvPr id="6" name="CasellaDiTesto 5"/>
          <p:cNvSpPr txBox="1"/>
          <p:nvPr/>
        </p:nvSpPr>
        <p:spPr>
          <a:xfrm>
            <a:off x="1817226" y="636153"/>
            <a:ext cx="7184310" cy="2308324"/>
          </a:xfrm>
          <a:prstGeom prst="rect">
            <a:avLst/>
          </a:prstGeom>
          <a:noFill/>
        </p:spPr>
        <p:txBody>
          <a:bodyPr wrap="square" rtlCol="0">
            <a:spAutoFit/>
          </a:bodyPr>
          <a:lstStyle/>
          <a:p>
            <a:pPr algn="just"/>
            <a:r>
              <a:rPr lang="it-IT" sz="2400" dirty="0">
                <a:latin typeface="Century Gothic" charset="0"/>
                <a:ea typeface="Century Gothic" charset="0"/>
                <a:cs typeface="Century Gothic" charset="0"/>
              </a:rPr>
              <a:t>In lessicografia «ciò che sembra essere un fatto quantitativo, ha in realtà un lato qualitativo che influisce sulla nostra conoscenza della storia del lessico e della sua situazione nel presente»</a:t>
            </a:r>
          </a:p>
          <a:p>
            <a:pPr algn="r"/>
            <a:r>
              <a:rPr lang="es-ES_tradnl" sz="2400" dirty="0">
                <a:latin typeface="Century Gothic" charset="0"/>
                <a:ea typeface="Century Gothic" charset="0"/>
                <a:cs typeface="Century Gothic" charset="0"/>
              </a:rPr>
              <a:t>Pascual (2013: 33)</a:t>
            </a:r>
          </a:p>
        </p:txBody>
      </p:sp>
    </p:spTree>
    <p:extLst>
      <p:ext uri="{BB962C8B-B14F-4D97-AF65-F5344CB8AC3E}">
        <p14:creationId xmlns:p14="http://schemas.microsoft.com/office/powerpoint/2010/main" val="8161477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ctrTitle"/>
          </p:nvPr>
        </p:nvSpPr>
        <p:spPr>
          <a:xfrm>
            <a:off x="-2164080" y="-381693"/>
            <a:ext cx="6395258" cy="976745"/>
          </a:xfrm>
        </p:spPr>
        <p:txBody>
          <a:bodyPr>
            <a:noAutofit/>
          </a:bodyPr>
          <a:lstStyle/>
          <a:p>
            <a:r>
              <a:rPr lang="it-IT" sz="2800" dirty="0">
                <a:solidFill>
                  <a:schemeClr val="bg1"/>
                </a:solidFill>
                <a:latin typeface="Josefin Sans" charset="0"/>
                <a:ea typeface="Josefin Sans" charset="0"/>
                <a:cs typeface="Josefin Sans" charset="0"/>
              </a:rPr>
              <a:t>OVI / TLIO</a:t>
            </a:r>
          </a:p>
        </p:txBody>
      </p:sp>
      <p:sp>
        <p:nvSpPr>
          <p:cNvPr id="21" name="Rettangolo arrotondato 20"/>
          <p:cNvSpPr/>
          <p:nvPr/>
        </p:nvSpPr>
        <p:spPr>
          <a:xfrm>
            <a:off x="3637059" y="2710229"/>
            <a:ext cx="1615960" cy="1164396"/>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Entries</a:t>
            </a:r>
          </a:p>
        </p:txBody>
      </p:sp>
      <p:pic>
        <p:nvPicPr>
          <p:cNvPr id="22" name="Immagine 2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6172" y="2136036"/>
            <a:ext cx="1036847" cy="1183231"/>
          </a:xfrm>
          <a:prstGeom prst="rect">
            <a:avLst/>
          </a:prstGeom>
        </p:spPr>
      </p:pic>
      <p:pic>
        <p:nvPicPr>
          <p:cNvPr id="23"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4190" y="173975"/>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32" name="CasellaDiTesto 31"/>
          <p:cNvSpPr txBox="1"/>
          <p:nvPr/>
        </p:nvSpPr>
        <p:spPr>
          <a:xfrm>
            <a:off x="3180942" y="1049457"/>
            <a:ext cx="769057" cy="369332"/>
          </a:xfrm>
          <a:prstGeom prst="rect">
            <a:avLst/>
          </a:prstGeom>
          <a:noFill/>
        </p:spPr>
        <p:txBody>
          <a:bodyPr wrap="none" rtlCol="0">
            <a:spAutoFit/>
          </a:bodyPr>
          <a:lstStyle/>
          <a:p>
            <a:r>
              <a:rPr lang="it-IT" dirty="0" err="1"/>
              <a:t>Reddy</a:t>
            </a:r>
            <a:endParaRPr lang="it-IT" dirty="0"/>
          </a:p>
        </p:txBody>
      </p:sp>
      <p:pic>
        <p:nvPicPr>
          <p:cNvPr id="33"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0453" y="211489"/>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34" name="CasellaDiTesto 33"/>
          <p:cNvSpPr txBox="1"/>
          <p:nvPr/>
        </p:nvSpPr>
        <p:spPr>
          <a:xfrm>
            <a:off x="5927707" y="1149263"/>
            <a:ext cx="488788" cy="369332"/>
          </a:xfrm>
          <a:prstGeom prst="rect">
            <a:avLst/>
          </a:prstGeom>
          <a:noFill/>
        </p:spPr>
        <p:txBody>
          <a:bodyPr wrap="none" rtlCol="0">
            <a:spAutoFit/>
          </a:bodyPr>
          <a:lstStyle/>
          <a:p>
            <a:r>
              <a:rPr lang="it-IT"/>
              <a:t>Btv</a:t>
            </a:r>
            <a:endParaRPr lang="it-IT" dirty="0"/>
          </a:p>
        </p:txBody>
      </p:sp>
      <p:pic>
        <p:nvPicPr>
          <p:cNvPr id="35"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9095" y="3819317"/>
            <a:ext cx="477727" cy="477727"/>
          </a:xfrm>
          <a:prstGeom prst="rect">
            <a:avLst/>
          </a:prstGeom>
          <a:noFill/>
          <a:extLst>
            <a:ext uri="{909E8E84-426E-40DD-AFC4-6F175D3DCCD1}">
              <a14:hiddenFill xmlns:a14="http://schemas.microsoft.com/office/drawing/2010/main">
                <a:solidFill>
                  <a:srgbClr val="FFFFFF"/>
                </a:solidFill>
              </a14:hiddenFill>
            </a:ext>
          </a:extLst>
        </p:spPr>
      </p:pic>
      <p:sp>
        <p:nvSpPr>
          <p:cNvPr id="36" name="CasellaDiTesto 35"/>
          <p:cNvSpPr txBox="1"/>
          <p:nvPr/>
        </p:nvSpPr>
        <p:spPr>
          <a:xfrm>
            <a:off x="6646822" y="3768934"/>
            <a:ext cx="2667002" cy="923330"/>
          </a:xfrm>
          <a:prstGeom prst="rect">
            <a:avLst/>
          </a:prstGeom>
          <a:noFill/>
        </p:spPr>
        <p:txBody>
          <a:bodyPr wrap="square" rtlCol="0">
            <a:spAutoFit/>
          </a:bodyPr>
          <a:lstStyle/>
          <a:p>
            <a:r>
              <a:rPr lang="it-IT" dirty="0"/>
              <a:t>Altre bibliografie:</a:t>
            </a:r>
          </a:p>
          <a:p>
            <a:r>
              <a:rPr lang="it-IT" dirty="0" err="1"/>
              <a:t>Bibl</a:t>
            </a:r>
            <a:r>
              <a:rPr lang="it-IT" dirty="0"/>
              <a:t>. citata nelle voci</a:t>
            </a:r>
          </a:p>
          <a:p>
            <a:r>
              <a:rPr lang="it-IT" dirty="0" err="1"/>
              <a:t>Bibl</a:t>
            </a:r>
            <a:r>
              <a:rPr lang="it-IT" dirty="0"/>
              <a:t>. dei volgarizzamenti</a:t>
            </a:r>
          </a:p>
        </p:txBody>
      </p:sp>
      <p:sp>
        <p:nvSpPr>
          <p:cNvPr id="45" name="CasellaDiTesto 44"/>
          <p:cNvSpPr txBox="1"/>
          <p:nvPr/>
        </p:nvSpPr>
        <p:spPr>
          <a:xfrm>
            <a:off x="7625044" y="984235"/>
            <a:ext cx="1301703" cy="646331"/>
          </a:xfrm>
          <a:prstGeom prst="rect">
            <a:avLst/>
          </a:prstGeom>
          <a:noFill/>
        </p:spPr>
        <p:txBody>
          <a:bodyPr wrap="none" rtlCol="0">
            <a:spAutoFit/>
          </a:bodyPr>
          <a:lstStyle/>
          <a:p>
            <a:r>
              <a:rPr lang="it-IT" dirty="0" err="1"/>
              <a:t>Philological</a:t>
            </a:r>
            <a:r>
              <a:rPr lang="it-IT" dirty="0"/>
              <a:t> </a:t>
            </a:r>
            <a:br>
              <a:rPr lang="it-IT" dirty="0"/>
            </a:br>
            <a:r>
              <a:rPr lang="it-IT" dirty="0" err="1"/>
              <a:t>cards</a:t>
            </a:r>
            <a:endParaRPr lang="it-IT" dirty="0"/>
          </a:p>
        </p:txBody>
      </p:sp>
      <p:sp>
        <p:nvSpPr>
          <p:cNvPr id="46" name="Rettangolo 45"/>
          <p:cNvSpPr/>
          <p:nvPr/>
        </p:nvSpPr>
        <p:spPr>
          <a:xfrm>
            <a:off x="311272" y="910025"/>
            <a:ext cx="2278833" cy="2518975"/>
          </a:xfrm>
          <a:prstGeom prst="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it-IT"/>
          </a:p>
        </p:txBody>
      </p:sp>
      <p:pic>
        <p:nvPicPr>
          <p:cNvPr id="50" name="Picture 4" descr="http://www.iconsdb.com/icons/preview/icon-sets/web-2-blue/database-xx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988" y="191050"/>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51" name="Rettangolo 50"/>
          <p:cNvSpPr/>
          <p:nvPr/>
        </p:nvSpPr>
        <p:spPr>
          <a:xfrm>
            <a:off x="414988" y="1037120"/>
            <a:ext cx="2220480" cy="2308324"/>
          </a:xfrm>
          <a:prstGeom prst="rect">
            <a:avLst/>
          </a:prstGeom>
        </p:spPr>
        <p:txBody>
          <a:bodyPr wrap="none">
            <a:spAutoFit/>
          </a:bodyPr>
          <a:lstStyle/>
          <a:p>
            <a:r>
              <a:rPr lang="it-IT" sz="1600" dirty="0" err="1">
                <a:solidFill>
                  <a:schemeClr val="accent1"/>
                </a:solidFill>
                <a:latin typeface="Century Gothic" charset="0"/>
                <a:ea typeface="Century Gothic" charset="0"/>
                <a:cs typeface="Century Gothic" charset="0"/>
              </a:rPr>
              <a:t>Sources</a:t>
            </a:r>
            <a:r>
              <a:rPr lang="it-IT" sz="1600" dirty="0">
                <a:solidFill>
                  <a:schemeClr val="accent1"/>
                </a:solidFill>
                <a:latin typeface="Century Gothic" charset="0"/>
                <a:ea typeface="Century Gothic" charset="0"/>
                <a:cs typeface="Century Gothic" charset="0"/>
              </a:rPr>
              <a:t> of </a:t>
            </a:r>
            <a:r>
              <a:rPr lang="it-IT" sz="1600" dirty="0" err="1">
                <a:solidFill>
                  <a:schemeClr val="accent1"/>
                </a:solidFill>
                <a:latin typeface="Century Gothic" charset="0"/>
                <a:ea typeface="Century Gothic" charset="0"/>
                <a:cs typeface="Century Gothic" charset="0"/>
              </a:rPr>
              <a:t>evidence</a:t>
            </a:r>
            <a:br>
              <a:rPr lang="it-IT" sz="1600" dirty="0">
                <a:solidFill>
                  <a:schemeClr val="accent1"/>
                </a:solidFill>
                <a:latin typeface="Century Gothic" charset="0"/>
                <a:ea typeface="Century Gothic" charset="0"/>
                <a:cs typeface="Century Gothic" charset="0"/>
              </a:rPr>
            </a:b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TLIO Corpus</a:t>
            </a:r>
          </a:p>
          <a:p>
            <a:r>
              <a:rPr lang="it-IT" sz="1600" dirty="0">
                <a:solidFill>
                  <a:schemeClr val="accent1"/>
                </a:solidFill>
                <a:latin typeface="Century Gothic" charset="0"/>
                <a:ea typeface="Century Gothic" charset="0"/>
                <a:cs typeface="Century Gothic" charset="0"/>
              </a:rPr>
              <a:t>OVI Corpus</a:t>
            </a: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Corpus Aggiuntivo</a:t>
            </a:r>
            <a:br>
              <a:rPr lang="it-IT" sz="1600" dirty="0">
                <a:solidFill>
                  <a:schemeClr val="accent1"/>
                </a:solidFill>
                <a:latin typeface="Century Gothic" charset="0"/>
                <a:ea typeface="Century Gothic" charset="0"/>
                <a:cs typeface="Century Gothic" charset="0"/>
              </a:rPr>
            </a:br>
            <a:br>
              <a:rPr lang="it-IT" sz="1600" dirty="0">
                <a:solidFill>
                  <a:schemeClr val="accent1"/>
                </a:solidFill>
                <a:latin typeface="Century Gothic" charset="0"/>
                <a:ea typeface="Century Gothic" charset="0"/>
                <a:cs typeface="Century Gothic" charset="0"/>
              </a:rPr>
            </a:br>
            <a:r>
              <a:rPr lang="it-IT" sz="1600" dirty="0">
                <a:solidFill>
                  <a:schemeClr val="accent1"/>
                </a:solidFill>
                <a:latin typeface="Century Gothic" charset="0"/>
                <a:ea typeface="Century Gothic" charset="0"/>
                <a:cs typeface="Century Gothic" charset="0"/>
              </a:rPr>
              <a:t>(</a:t>
            </a:r>
            <a:r>
              <a:rPr lang="it-IT" sz="1600" dirty="0" err="1">
                <a:solidFill>
                  <a:schemeClr val="accent1"/>
                </a:solidFill>
                <a:latin typeface="Century Gothic" charset="0"/>
                <a:ea typeface="Century Gothic" charset="0"/>
                <a:cs typeface="Century Gothic" charset="0"/>
              </a:rPr>
              <a:t>other</a:t>
            </a:r>
            <a:r>
              <a:rPr lang="it-IT" sz="1600" dirty="0">
                <a:solidFill>
                  <a:schemeClr val="accent1"/>
                </a:solidFill>
                <a:latin typeface="Century Gothic" charset="0"/>
                <a:ea typeface="Century Gothic" charset="0"/>
                <a:cs typeface="Century Gothic" charset="0"/>
              </a:rPr>
              <a:t> OVI corpora)</a:t>
            </a:r>
          </a:p>
          <a:p>
            <a:endParaRPr lang="it-IT" sz="1600" dirty="0">
              <a:solidFill>
                <a:schemeClr val="accent1"/>
              </a:solidFill>
              <a:latin typeface="Century Gothic" charset="0"/>
              <a:ea typeface="Century Gothic" charset="0"/>
              <a:cs typeface="Century Gothic" charset="0"/>
            </a:endParaRPr>
          </a:p>
          <a:p>
            <a:r>
              <a:rPr lang="it-IT" sz="1600" dirty="0">
                <a:solidFill>
                  <a:schemeClr val="accent1"/>
                </a:solidFill>
                <a:latin typeface="Century Gothic" charset="0"/>
                <a:ea typeface="Century Gothic" charset="0"/>
                <a:cs typeface="Century Gothic" charset="0"/>
              </a:rPr>
              <a:t>+ c. xerografico</a:t>
            </a:r>
          </a:p>
        </p:txBody>
      </p:sp>
      <p:pic>
        <p:nvPicPr>
          <p:cNvPr id="5" name="Immagine 4"/>
          <p:cNvPicPr>
            <a:picLocks noChangeAspect="1"/>
          </p:cNvPicPr>
          <p:nvPr/>
        </p:nvPicPr>
        <p:blipFill>
          <a:blip r:embed="rId4"/>
          <a:stretch>
            <a:fillRect/>
          </a:stretch>
        </p:blipFill>
        <p:spPr>
          <a:xfrm>
            <a:off x="1296409" y="238842"/>
            <a:ext cx="812800" cy="812800"/>
          </a:xfrm>
          <a:prstGeom prst="rect">
            <a:avLst/>
          </a:prstGeom>
        </p:spPr>
      </p:pic>
      <p:pic>
        <p:nvPicPr>
          <p:cNvPr id="9" name="Immagin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646822" y="899747"/>
            <a:ext cx="1034656" cy="815309"/>
          </a:xfrm>
          <a:prstGeom prst="rect">
            <a:avLst/>
          </a:prstGeom>
        </p:spPr>
      </p:pic>
      <p:pic>
        <p:nvPicPr>
          <p:cNvPr id="55" name="Immagine 54"/>
          <p:cNvPicPr>
            <a:picLocks noChangeAspect="1"/>
          </p:cNvPicPr>
          <p:nvPr/>
        </p:nvPicPr>
        <p:blipFill>
          <a:blip r:embed="rId4"/>
          <a:stretch>
            <a:fillRect/>
          </a:stretch>
        </p:blipFill>
        <p:spPr>
          <a:xfrm>
            <a:off x="170203" y="1426565"/>
            <a:ext cx="335604" cy="335604"/>
          </a:xfrm>
          <a:prstGeom prst="rect">
            <a:avLst/>
          </a:prstGeom>
        </p:spPr>
      </p:pic>
      <p:pic>
        <p:nvPicPr>
          <p:cNvPr id="56" name="Immagine 55"/>
          <p:cNvPicPr>
            <a:picLocks noChangeAspect="1"/>
          </p:cNvPicPr>
          <p:nvPr/>
        </p:nvPicPr>
        <p:blipFill>
          <a:blip r:embed="rId4"/>
          <a:stretch>
            <a:fillRect/>
          </a:stretch>
        </p:blipFill>
        <p:spPr>
          <a:xfrm>
            <a:off x="170203" y="1732828"/>
            <a:ext cx="335604" cy="335604"/>
          </a:xfrm>
          <a:prstGeom prst="rect">
            <a:avLst/>
          </a:prstGeom>
        </p:spPr>
      </p:pic>
      <p:pic>
        <p:nvPicPr>
          <p:cNvPr id="57" name="Immagine 56"/>
          <p:cNvPicPr>
            <a:picLocks noChangeAspect="1"/>
          </p:cNvPicPr>
          <p:nvPr/>
        </p:nvPicPr>
        <p:blipFill>
          <a:blip r:embed="rId4"/>
          <a:stretch>
            <a:fillRect/>
          </a:stretch>
        </p:blipFill>
        <p:spPr>
          <a:xfrm>
            <a:off x="164179" y="2028306"/>
            <a:ext cx="335604" cy="335604"/>
          </a:xfrm>
          <a:prstGeom prst="rect">
            <a:avLst/>
          </a:prstGeom>
        </p:spPr>
      </p:pic>
      <p:pic>
        <p:nvPicPr>
          <p:cNvPr id="58" name="Immagine 57"/>
          <p:cNvPicPr>
            <a:picLocks noChangeAspect="1"/>
          </p:cNvPicPr>
          <p:nvPr/>
        </p:nvPicPr>
        <p:blipFill>
          <a:blip r:embed="rId4"/>
          <a:stretch>
            <a:fillRect/>
          </a:stretch>
        </p:blipFill>
        <p:spPr>
          <a:xfrm>
            <a:off x="164251" y="2486913"/>
            <a:ext cx="335604" cy="335604"/>
          </a:xfrm>
          <a:prstGeom prst="rect">
            <a:avLst/>
          </a:prstGeom>
        </p:spPr>
      </p:pic>
      <p:sp>
        <p:nvSpPr>
          <p:cNvPr id="2" name="CasellaDiTesto 1"/>
          <p:cNvSpPr txBox="1"/>
          <p:nvPr/>
        </p:nvSpPr>
        <p:spPr>
          <a:xfrm>
            <a:off x="3988519" y="305737"/>
            <a:ext cx="1758403" cy="954107"/>
          </a:xfrm>
          <a:prstGeom prst="rect">
            <a:avLst/>
          </a:prstGeom>
          <a:noFill/>
        </p:spPr>
        <p:txBody>
          <a:bodyPr wrap="square" rtlCol="0">
            <a:spAutoFit/>
          </a:bodyPr>
          <a:lstStyle/>
          <a:p>
            <a:r>
              <a:rPr lang="it-IT" sz="1400" dirty="0"/>
              <a:t>(Meta)dati e documentazione sull’attività redazionale</a:t>
            </a:r>
          </a:p>
        </p:txBody>
      </p:sp>
      <p:sp>
        <p:nvSpPr>
          <p:cNvPr id="49" name="CasellaDiTesto 48"/>
          <p:cNvSpPr txBox="1"/>
          <p:nvPr/>
        </p:nvSpPr>
        <p:spPr>
          <a:xfrm>
            <a:off x="6616548" y="145106"/>
            <a:ext cx="2310200" cy="646331"/>
          </a:xfrm>
          <a:prstGeom prst="rect">
            <a:avLst/>
          </a:prstGeom>
          <a:noFill/>
        </p:spPr>
        <p:txBody>
          <a:bodyPr wrap="square" rtlCol="0">
            <a:spAutoFit/>
          </a:bodyPr>
          <a:lstStyle/>
          <a:p>
            <a:r>
              <a:rPr lang="it-IT" dirty="0"/>
              <a:t>Database bibliografico</a:t>
            </a:r>
            <a:br>
              <a:rPr lang="it-IT" dirty="0"/>
            </a:br>
            <a:r>
              <a:rPr lang="it-IT" dirty="0"/>
              <a:t>(citati ma non solo)</a:t>
            </a:r>
          </a:p>
        </p:txBody>
      </p:sp>
      <p:sp>
        <p:nvSpPr>
          <p:cNvPr id="52" name="CasellaDiTesto 51"/>
          <p:cNvSpPr txBox="1"/>
          <p:nvPr/>
        </p:nvSpPr>
        <p:spPr>
          <a:xfrm>
            <a:off x="7601962" y="1897824"/>
            <a:ext cx="1503489" cy="369332"/>
          </a:xfrm>
          <a:prstGeom prst="rect">
            <a:avLst/>
          </a:prstGeom>
          <a:noFill/>
        </p:spPr>
        <p:txBody>
          <a:bodyPr wrap="none" rtlCol="0">
            <a:spAutoFit/>
          </a:bodyPr>
          <a:lstStyle/>
          <a:p>
            <a:r>
              <a:rPr lang="it-IT"/>
              <a:t>Testi esportati</a:t>
            </a:r>
            <a:endParaRPr lang="it-IT" dirty="0"/>
          </a:p>
        </p:txBody>
      </p:sp>
      <p:pic>
        <p:nvPicPr>
          <p:cNvPr id="59" name="Immagine 5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646822" y="1745648"/>
            <a:ext cx="1034656" cy="815309"/>
          </a:xfrm>
          <a:prstGeom prst="rect">
            <a:avLst/>
          </a:prstGeom>
        </p:spPr>
      </p:pic>
      <p:sp>
        <p:nvSpPr>
          <p:cNvPr id="60" name="CasellaDiTesto 59"/>
          <p:cNvSpPr txBox="1"/>
          <p:nvPr/>
        </p:nvSpPr>
        <p:spPr>
          <a:xfrm>
            <a:off x="7601962" y="2710229"/>
            <a:ext cx="1088760" cy="369332"/>
          </a:xfrm>
          <a:prstGeom prst="rect">
            <a:avLst/>
          </a:prstGeom>
          <a:noFill/>
        </p:spPr>
        <p:txBody>
          <a:bodyPr wrap="none" rtlCol="0">
            <a:spAutoFit/>
          </a:bodyPr>
          <a:lstStyle/>
          <a:p>
            <a:r>
              <a:rPr lang="it-IT" dirty="0" err="1"/>
              <a:t>Dig</a:t>
            </a:r>
            <a:r>
              <a:rPr lang="it-IT" dirty="0"/>
              <a:t>. Citati</a:t>
            </a:r>
          </a:p>
        </p:txBody>
      </p:sp>
      <p:pic>
        <p:nvPicPr>
          <p:cNvPr id="61" name="Immagine 6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646822" y="2558053"/>
            <a:ext cx="1034656" cy="815309"/>
          </a:xfrm>
          <a:prstGeom prst="rect">
            <a:avLst/>
          </a:prstGeom>
        </p:spPr>
      </p:pic>
      <p:sp>
        <p:nvSpPr>
          <p:cNvPr id="62" name="Rettangolo arrotondato 61"/>
          <p:cNvSpPr/>
          <p:nvPr/>
        </p:nvSpPr>
        <p:spPr>
          <a:xfrm>
            <a:off x="3480955" y="4907519"/>
            <a:ext cx="1944547" cy="1719358"/>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Tools</a:t>
            </a:r>
          </a:p>
        </p:txBody>
      </p:sp>
      <p:sp>
        <p:nvSpPr>
          <p:cNvPr id="40" name="CasellaDiTesto 39"/>
          <p:cNvSpPr txBox="1"/>
          <p:nvPr/>
        </p:nvSpPr>
        <p:spPr>
          <a:xfrm>
            <a:off x="3708932" y="5072414"/>
            <a:ext cx="1633224" cy="954107"/>
          </a:xfrm>
          <a:prstGeom prst="rect">
            <a:avLst/>
          </a:prstGeom>
          <a:noFill/>
        </p:spPr>
        <p:txBody>
          <a:bodyPr wrap="square" rtlCol="0">
            <a:spAutoFit/>
          </a:bodyPr>
          <a:lstStyle/>
          <a:p>
            <a:r>
              <a:rPr lang="it-IT" sz="1400" dirty="0">
                <a:solidFill>
                  <a:srgbClr val="C00000"/>
                </a:solidFill>
              </a:rPr>
              <a:t>Server mail</a:t>
            </a:r>
          </a:p>
          <a:p>
            <a:r>
              <a:rPr lang="it-IT" sz="1400" dirty="0">
                <a:solidFill>
                  <a:srgbClr val="C00000"/>
                </a:solidFill>
              </a:rPr>
              <a:t>Smart office</a:t>
            </a:r>
            <a:br>
              <a:rPr lang="it-IT" sz="1400" dirty="0">
                <a:solidFill>
                  <a:srgbClr val="C00000"/>
                </a:solidFill>
              </a:rPr>
            </a:br>
            <a:r>
              <a:rPr lang="it-IT" sz="1400" dirty="0">
                <a:solidFill>
                  <a:srgbClr val="C00000"/>
                </a:solidFill>
              </a:rPr>
              <a:t>Fogli di stile</a:t>
            </a:r>
            <a:br>
              <a:rPr lang="it-IT" sz="1400" dirty="0">
                <a:solidFill>
                  <a:srgbClr val="C00000"/>
                </a:solidFill>
              </a:rPr>
            </a:br>
            <a:r>
              <a:rPr lang="it-IT" sz="1400" dirty="0">
                <a:solidFill>
                  <a:srgbClr val="C00000"/>
                </a:solidFill>
              </a:rPr>
              <a:t>Convertitori </a:t>
            </a:r>
            <a:r>
              <a:rPr lang="it-IT" sz="1400" dirty="0" err="1">
                <a:solidFill>
                  <a:srgbClr val="C00000"/>
                </a:solidFill>
              </a:rPr>
              <a:t>sw</a:t>
            </a:r>
            <a:endParaRPr lang="it-IT" sz="1400" dirty="0">
              <a:solidFill>
                <a:srgbClr val="C00000"/>
              </a:solidFill>
            </a:endParaRPr>
          </a:p>
        </p:txBody>
      </p:sp>
      <p:sp>
        <p:nvSpPr>
          <p:cNvPr id="63" name="Rettangolo arrotondato 62"/>
          <p:cNvSpPr/>
          <p:nvPr/>
        </p:nvSpPr>
        <p:spPr>
          <a:xfrm>
            <a:off x="6709204" y="4993536"/>
            <a:ext cx="1944547" cy="1719358"/>
          </a:xfrm>
          <a:prstGeom prst="roundRect">
            <a:avLst/>
          </a:prstGeom>
        </p:spPr>
        <p:style>
          <a:lnRef idx="0">
            <a:schemeClr val="accent4"/>
          </a:lnRef>
          <a:fillRef idx="3">
            <a:schemeClr val="accent4"/>
          </a:fillRef>
          <a:effectRef idx="3">
            <a:schemeClr val="accent4"/>
          </a:effectRef>
          <a:fontRef idx="minor">
            <a:schemeClr val="lt1"/>
          </a:fontRef>
        </p:style>
        <p:txBody>
          <a:bodyPr rtlCol="0" anchor="b"/>
          <a:lstStyle/>
          <a:p>
            <a:pPr algn="ctr"/>
            <a:r>
              <a:rPr lang="it-IT" sz="2400" dirty="0"/>
              <a:t>Dati on-line</a:t>
            </a:r>
          </a:p>
        </p:txBody>
      </p:sp>
      <p:pic>
        <p:nvPicPr>
          <p:cNvPr id="25" name="Picture 8" descr="http://www.dada.eu/wp-content/uploads/2016/03/ProductIcon_Domain.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3080" y="5075003"/>
            <a:ext cx="976794" cy="890870"/>
          </a:xfrm>
          <a:prstGeom prst="rect">
            <a:avLst/>
          </a:prstGeom>
          <a:noFill/>
          <a:extLst>
            <a:ext uri="{909E8E84-426E-40DD-AFC4-6F175D3DCCD1}">
              <a14:hiddenFill xmlns:a14="http://schemas.microsoft.com/office/drawing/2010/main">
                <a:solidFill>
                  <a:srgbClr val="FFFFFF"/>
                </a:solidFill>
              </a14:hiddenFill>
            </a:ext>
          </a:extLst>
        </p:spPr>
      </p:pic>
      <p:sp>
        <p:nvSpPr>
          <p:cNvPr id="6" name="CasellaDiTesto 5"/>
          <p:cNvSpPr txBox="1"/>
          <p:nvPr/>
        </p:nvSpPr>
        <p:spPr>
          <a:xfrm>
            <a:off x="702165" y="3997287"/>
            <a:ext cx="1249701" cy="369332"/>
          </a:xfrm>
          <a:prstGeom prst="rect">
            <a:avLst/>
          </a:prstGeom>
          <a:noFill/>
        </p:spPr>
        <p:txBody>
          <a:bodyPr wrap="none" rtlCol="0">
            <a:spAutoFit/>
          </a:bodyPr>
          <a:lstStyle/>
          <a:p>
            <a:r>
              <a:rPr lang="it-IT" dirty="0"/>
              <a:t>(Biblioteca)</a:t>
            </a:r>
          </a:p>
        </p:txBody>
      </p:sp>
    </p:spTree>
    <p:extLst>
      <p:ext uri="{BB962C8B-B14F-4D97-AF65-F5344CB8AC3E}">
        <p14:creationId xmlns:p14="http://schemas.microsoft.com/office/powerpoint/2010/main" val="34528728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11111"/>
          <a:stretch/>
        </p:blipFill>
        <p:spPr>
          <a:xfrm>
            <a:off x="0" y="0"/>
            <a:ext cx="9144000" cy="6858000"/>
          </a:xfrm>
          <a:prstGeom prst="rect">
            <a:avLst/>
          </a:prstGeom>
        </p:spPr>
      </p:pic>
      <p:sp>
        <p:nvSpPr>
          <p:cNvPr id="5" name="Rettangolo 4"/>
          <p:cNvSpPr/>
          <p:nvPr/>
        </p:nvSpPr>
        <p:spPr>
          <a:xfrm>
            <a:off x="4381657" y="1415534"/>
            <a:ext cx="4596130" cy="1692771"/>
          </a:xfrm>
          <a:prstGeom prst="rect">
            <a:avLst/>
          </a:prstGeom>
        </p:spPr>
        <p:txBody>
          <a:bodyPr wrap="none">
            <a:spAutoFit/>
          </a:bodyPr>
          <a:lstStyle/>
          <a:p>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#0.1 </a:t>
            </a:r>
          </a:p>
          <a:p>
            <a:endParaRPr lang="it-IT" sz="4000" dirty="0">
              <a:latin typeface="Century Gothic" charset="0"/>
              <a:ea typeface="Century Gothic" charset="0"/>
              <a:cs typeface="Century Gothic" charset="0"/>
            </a:endParaRPr>
          </a:p>
          <a:p>
            <a:pPr algn="ctr"/>
            <a:r>
              <a:rPr lang="it-IT" sz="4000" dirty="0" err="1">
                <a:latin typeface="Century Gothic" charset="0"/>
                <a:ea typeface="Century Gothic" charset="0"/>
                <a:cs typeface="Century Gothic" charset="0"/>
              </a:rPr>
              <a:t>timescale</a:t>
            </a:r>
            <a:endParaRPr lang="it-IT" sz="4000" dirty="0">
              <a:latin typeface="Century Gothic" charset="0"/>
              <a:ea typeface="Century Gothic" charset="0"/>
              <a:cs typeface="Century Gothic" charset="0"/>
            </a:endParaRPr>
          </a:p>
        </p:txBody>
      </p:sp>
    </p:spTree>
    <p:extLst>
      <p:ext uri="{BB962C8B-B14F-4D97-AF65-F5344CB8AC3E}">
        <p14:creationId xmlns:p14="http://schemas.microsoft.com/office/powerpoint/2010/main" val="11863710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55732" y="2523558"/>
            <a:ext cx="7418548" cy="5029199"/>
          </a:xfrm>
        </p:spPr>
        <p:txBody>
          <a:bodyPr anchor="t">
            <a:normAutofit/>
          </a:bodyPr>
          <a:lstStyle/>
          <a:p>
            <a:r>
              <a:rPr lang="it-IT" sz="2200" b="1" dirty="0">
                <a:latin typeface="Century Gothic" charset="0"/>
                <a:ea typeface="Century Gothic" charset="0"/>
                <a:cs typeface="Century Gothic" charset="0"/>
              </a:rPr>
              <a:t>«A new </a:t>
            </a:r>
            <a:r>
              <a:rPr lang="it-IT" sz="2200" b="1" dirty="0" err="1">
                <a:latin typeface="Century Gothic" charset="0"/>
                <a:ea typeface="Century Gothic" charset="0"/>
                <a:cs typeface="Century Gothic" charset="0"/>
              </a:rPr>
              <a:t>version</a:t>
            </a:r>
            <a:r>
              <a:rPr lang="it-IT" sz="2200" b="1" dirty="0">
                <a:latin typeface="Century Gothic" charset="0"/>
                <a:ea typeface="Century Gothic" charset="0"/>
                <a:cs typeface="Century Gothic" charset="0"/>
              </a:rPr>
              <a:t> of an </a:t>
            </a:r>
            <a:r>
              <a:rPr lang="it-IT" sz="2200" b="1" dirty="0" err="1">
                <a:latin typeface="Century Gothic" charset="0"/>
                <a:ea typeface="Century Gothic" charset="0"/>
                <a:cs typeface="Century Gothic" charset="0"/>
              </a:rPr>
              <a:t>already</a:t>
            </a:r>
            <a:r>
              <a:rPr lang="it-IT" sz="2200" b="1" dirty="0">
                <a:latin typeface="Century Gothic" charset="0"/>
                <a:ea typeface="Century Gothic" charset="0"/>
                <a:cs typeface="Century Gothic" charset="0"/>
              </a:rPr>
              <a:t> </a:t>
            </a:r>
            <a:r>
              <a:rPr lang="it-IT" sz="2200" b="1" dirty="0" err="1">
                <a:latin typeface="Century Gothic" charset="0"/>
                <a:ea typeface="Century Gothic" charset="0"/>
                <a:cs typeface="Century Gothic" charset="0"/>
              </a:rPr>
              <a:t>existing</a:t>
            </a:r>
            <a:r>
              <a:rPr lang="it-IT" sz="2200" b="1" dirty="0">
                <a:latin typeface="Century Gothic" charset="0"/>
                <a:ea typeface="Century Gothic" charset="0"/>
                <a:cs typeface="Century Gothic" charset="0"/>
              </a:rPr>
              <a:t> </a:t>
            </a:r>
            <a:r>
              <a:rPr lang="it-IT" sz="2200" b="1" dirty="0" err="1">
                <a:latin typeface="Century Gothic" charset="0"/>
                <a:ea typeface="Century Gothic" charset="0"/>
                <a:cs typeface="Century Gothic" charset="0"/>
              </a:rPr>
              <a:t>language</a:t>
            </a:r>
            <a:r>
              <a:rPr lang="it-IT" sz="2200" b="1" dirty="0">
                <a:latin typeface="Century Gothic" charset="0"/>
                <a:ea typeface="Century Gothic" charset="0"/>
                <a:cs typeface="Century Gothic" charset="0"/>
              </a:rPr>
              <a:t> </a:t>
            </a:r>
            <a:r>
              <a:rPr lang="it-IT" sz="2200" b="1" dirty="0" err="1">
                <a:latin typeface="Century Gothic" charset="0"/>
                <a:ea typeface="Century Gothic" charset="0"/>
                <a:cs typeface="Century Gothic" charset="0"/>
              </a:rPr>
              <a:t>dictionary</a:t>
            </a:r>
            <a:r>
              <a:rPr lang="it-IT" sz="2200" dirty="0">
                <a:latin typeface="Century Gothic" charset="0"/>
                <a:ea typeface="Century Gothic" charset="0"/>
                <a:cs typeface="Century Gothic" charset="0"/>
              </a:rPr>
              <a:t> [</a:t>
            </a:r>
            <a:r>
              <a:rPr lang="mr-IN" sz="2200" dirty="0">
                <a:latin typeface="Century Gothic" charset="0"/>
                <a:ea typeface="Century Gothic" charset="0"/>
                <a:cs typeface="Century Gothic" charset="0"/>
              </a:rPr>
              <a:t>…</a:t>
            </a:r>
            <a:r>
              <a:rPr lang="it-IT" sz="2200" dirty="0">
                <a:latin typeface="Century Gothic" charset="0"/>
                <a:ea typeface="Century Gothic" charset="0"/>
                <a:cs typeface="Century Gothic" charset="0"/>
              </a:rPr>
              <a:t>] can be </a:t>
            </a:r>
            <a:r>
              <a:rPr lang="it-IT" sz="2200" dirty="0" err="1">
                <a:latin typeface="Century Gothic" charset="0"/>
                <a:ea typeface="Century Gothic" charset="0"/>
                <a:cs typeface="Century Gothic" charset="0"/>
              </a:rPr>
              <a:t>realised</a:t>
            </a:r>
            <a:r>
              <a:rPr lang="it-IT" sz="2200" dirty="0">
                <a:latin typeface="Century Gothic" charset="0"/>
                <a:ea typeface="Century Gothic" charset="0"/>
                <a:cs typeface="Century Gothic" charset="0"/>
              </a:rPr>
              <a:t> in </a:t>
            </a:r>
            <a:r>
              <a:rPr lang="it-IT" sz="2200" dirty="0" err="1">
                <a:latin typeface="Century Gothic" charset="0"/>
                <a:ea typeface="Century Gothic" charset="0"/>
                <a:cs typeface="Century Gothic" charset="0"/>
              </a:rPr>
              <a:t>between</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three</a:t>
            </a:r>
            <a:r>
              <a:rPr lang="it-IT" sz="2200" dirty="0">
                <a:latin typeface="Century Gothic" charset="0"/>
                <a:ea typeface="Century Gothic" charset="0"/>
                <a:cs typeface="Century Gothic" charset="0"/>
              </a:rPr>
              <a:t> and </a:t>
            </a:r>
            <a:r>
              <a:rPr lang="it-IT" sz="2200" dirty="0" err="1">
                <a:latin typeface="Century Gothic" charset="0"/>
                <a:ea typeface="Century Gothic" charset="0"/>
                <a:cs typeface="Century Gothic" charset="0"/>
              </a:rPr>
              <a:t>five</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years</a:t>
            </a:r>
            <a:r>
              <a:rPr lang="it-IT" sz="2200" dirty="0">
                <a:latin typeface="Century Gothic" charset="0"/>
                <a:ea typeface="Century Gothic" charset="0"/>
                <a:cs typeface="Century Gothic" charset="0"/>
              </a:rPr>
              <a:t>, a </a:t>
            </a:r>
            <a:r>
              <a:rPr lang="it-IT" sz="2200" dirty="0" err="1">
                <a:latin typeface="Century Gothic" charset="0"/>
                <a:ea typeface="Century Gothic" charset="0"/>
                <a:cs typeface="Century Gothic" charset="0"/>
              </a:rPr>
              <a:t>great</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historical</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dictionary</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requires</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at</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least</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thirty</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years</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but</a:t>
            </a:r>
            <a:r>
              <a:rPr lang="it-IT" sz="2200" dirty="0">
                <a:latin typeface="Century Gothic" charset="0"/>
                <a:ea typeface="Century Gothic" charset="0"/>
                <a:cs typeface="Century Gothic" charset="0"/>
              </a:rPr>
              <a:t> can </a:t>
            </a:r>
            <a:r>
              <a:rPr lang="it-IT" sz="2200" dirty="0" err="1">
                <a:latin typeface="Century Gothic" charset="0"/>
                <a:ea typeface="Century Gothic" charset="0"/>
                <a:cs typeface="Century Gothic" charset="0"/>
              </a:rPr>
              <a:t>also</a:t>
            </a:r>
            <a:r>
              <a:rPr lang="it-IT" sz="2200" dirty="0">
                <a:latin typeface="Century Gothic" charset="0"/>
                <a:ea typeface="Century Gothic" charset="0"/>
                <a:cs typeface="Century Gothic" charset="0"/>
              </a:rPr>
              <a:t> take </a:t>
            </a:r>
            <a:r>
              <a:rPr lang="it-IT" sz="2200" dirty="0" err="1">
                <a:latin typeface="Century Gothic" charset="0"/>
                <a:ea typeface="Century Gothic" charset="0"/>
                <a:cs typeface="Century Gothic" charset="0"/>
              </a:rPr>
              <a:t>fifty</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if</a:t>
            </a:r>
            <a:r>
              <a:rPr lang="it-IT" sz="2200" dirty="0">
                <a:latin typeface="Century Gothic" charset="0"/>
                <a:ea typeface="Century Gothic" charset="0"/>
                <a:cs typeface="Century Gothic" charset="0"/>
              </a:rPr>
              <a:t> </a:t>
            </a:r>
            <a:r>
              <a:rPr lang="it-IT" sz="2200" dirty="0" err="1">
                <a:latin typeface="Century Gothic" charset="0"/>
                <a:ea typeface="Century Gothic" charset="0"/>
                <a:cs typeface="Century Gothic" charset="0"/>
              </a:rPr>
              <a:t>not</a:t>
            </a:r>
            <a:r>
              <a:rPr lang="it-IT" sz="2200" dirty="0">
                <a:latin typeface="Century Gothic" charset="0"/>
                <a:ea typeface="Century Gothic" charset="0"/>
                <a:cs typeface="Century Gothic" charset="0"/>
              </a:rPr>
              <a:t> more»</a:t>
            </a:r>
            <a:br>
              <a:rPr lang="it-IT" sz="2200" dirty="0">
                <a:latin typeface="Josefin Sans" charset="0"/>
                <a:ea typeface="Josefin Sans" charset="0"/>
                <a:cs typeface="Josefin Sans" charset="0"/>
              </a:rPr>
            </a:br>
            <a:br>
              <a:rPr lang="it-IT" sz="2200" dirty="0">
                <a:latin typeface="Josefin Sans" charset="0"/>
                <a:ea typeface="Josefin Sans" charset="0"/>
                <a:cs typeface="Josefin Sans" charset="0"/>
              </a:rPr>
            </a:br>
            <a:r>
              <a:rPr lang="en-US" sz="2200" dirty="0">
                <a:latin typeface="Josefin Sans" charset="0"/>
                <a:ea typeface="Josefin Sans" charset="0"/>
                <a:cs typeface="Josefin Sans" charset="0"/>
              </a:rPr>
              <a:t> Beltrami (2013) </a:t>
            </a:r>
            <a:br>
              <a:rPr lang="it-IT" sz="2800" dirty="0"/>
            </a:br>
            <a:endParaRPr lang="it-IT" sz="3200" dirty="0">
              <a:latin typeface="Josefin Sans" charset="0"/>
              <a:ea typeface="Josefin Sans" charset="0"/>
              <a:cs typeface="Josefin Sans" charset="0"/>
            </a:endParaRPr>
          </a:p>
        </p:txBody>
      </p:sp>
      <p:pic>
        <p:nvPicPr>
          <p:cNvPr id="4" name="Immagine 3"/>
          <p:cNvPicPr>
            <a:picLocks noChangeAspect="1"/>
          </p:cNvPicPr>
          <p:nvPr/>
        </p:nvPicPr>
        <p:blipFill>
          <a:blip r:embed="rId2"/>
          <a:stretch>
            <a:fillRect/>
          </a:stretch>
        </p:blipFill>
        <p:spPr>
          <a:xfrm>
            <a:off x="5349240" y="3452705"/>
            <a:ext cx="3618970" cy="3170907"/>
          </a:xfrm>
          <a:prstGeom prst="rect">
            <a:avLst/>
          </a:prstGeom>
        </p:spPr>
      </p:pic>
      <p:sp>
        <p:nvSpPr>
          <p:cNvPr id="3" name="Rettangolo 2"/>
          <p:cNvSpPr/>
          <p:nvPr/>
        </p:nvSpPr>
        <p:spPr>
          <a:xfrm>
            <a:off x="155732" y="976744"/>
            <a:ext cx="7772400" cy="2308324"/>
          </a:xfrm>
          <a:prstGeom prst="rect">
            <a:avLst/>
          </a:prstGeom>
        </p:spPr>
        <p:txBody>
          <a:bodyPr wrap="square">
            <a:spAutoFit/>
          </a:bodyPr>
          <a:lstStyle/>
          <a:p>
            <a:r>
              <a:rPr lang="it-IT" sz="3600" b="1" u="sng" dirty="0">
                <a:latin typeface="Josefin Sans" charset="0"/>
                <a:ea typeface="Josefin Sans" charset="0"/>
                <a:cs typeface="Josefin Sans" charset="0"/>
              </a:rPr>
              <a:t>Challenge / </a:t>
            </a:r>
            <a:r>
              <a:rPr lang="it-IT" sz="3600" b="1" u="sng" dirty="0" err="1">
                <a:latin typeface="Josefin Sans" charset="0"/>
                <a:ea typeface="Josefin Sans" charset="0"/>
                <a:cs typeface="Josefin Sans" charset="0"/>
              </a:rPr>
              <a:t>opportunity</a:t>
            </a:r>
            <a:r>
              <a:rPr lang="it-IT" sz="3600" b="1" u="sng" dirty="0">
                <a:latin typeface="Josefin Sans" charset="0"/>
                <a:ea typeface="Josefin Sans" charset="0"/>
                <a:cs typeface="Josefin Sans" charset="0"/>
              </a:rPr>
              <a:t> #0.1: </a:t>
            </a:r>
            <a:r>
              <a:rPr lang="it-IT" sz="3600" b="1" u="sng" dirty="0" err="1">
                <a:latin typeface="Josefin Sans" charset="0"/>
                <a:ea typeface="Josefin Sans" charset="0"/>
                <a:cs typeface="Josefin Sans" charset="0"/>
              </a:rPr>
              <a:t>timescale</a:t>
            </a:r>
            <a:endParaRPr lang="it-IT" sz="3600" b="1" u="sng" dirty="0">
              <a:latin typeface="Josefin Sans" charset="0"/>
              <a:ea typeface="Josefin Sans" charset="0"/>
              <a:cs typeface="Josefin Sans" charset="0"/>
            </a:endParaRPr>
          </a:p>
          <a:p>
            <a:endParaRPr lang="it-IT" sz="3600" b="1" u="sng" dirty="0">
              <a:latin typeface="Josefin Sans" charset="0"/>
              <a:ea typeface="Josefin Sans" charset="0"/>
              <a:cs typeface="Josefin Sans" charset="0"/>
            </a:endParaRPr>
          </a:p>
          <a:p>
            <a:endParaRPr lang="it-IT" sz="3600" dirty="0"/>
          </a:p>
        </p:txBody>
      </p:sp>
    </p:spTree>
    <p:extLst>
      <p:ext uri="{BB962C8B-B14F-4D97-AF65-F5344CB8AC3E}">
        <p14:creationId xmlns:p14="http://schemas.microsoft.com/office/powerpoint/2010/main" val="17481853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55732" y="2165815"/>
            <a:ext cx="7418548" cy="4539786"/>
          </a:xfrm>
        </p:spPr>
        <p:txBody>
          <a:bodyPr anchor="t">
            <a:normAutofit/>
          </a:bodyPr>
          <a:lstStyle/>
          <a:p>
            <a:r>
              <a:rPr lang="it-IT" sz="2800" b="1" dirty="0">
                <a:latin typeface="Century Gothic" charset="0"/>
                <a:ea typeface="Century Gothic" charset="0"/>
                <a:cs typeface="Century Gothic" charset="0"/>
              </a:rPr>
              <a:t>«</a:t>
            </a:r>
            <a:r>
              <a:rPr lang="it-IT" sz="2800" dirty="0">
                <a:latin typeface="Century Gothic" charset="0"/>
                <a:ea typeface="Century Gothic" charset="0"/>
                <a:cs typeface="Century Gothic" charset="0"/>
              </a:rPr>
              <a:t>I </a:t>
            </a:r>
            <a:r>
              <a:rPr lang="it-IT" sz="2800" dirty="0" err="1">
                <a:latin typeface="Century Gothic" charset="0"/>
                <a:ea typeface="Century Gothic" charset="0"/>
                <a:cs typeface="Century Gothic" charset="0"/>
              </a:rPr>
              <a:t>certainly</a:t>
            </a:r>
            <a:r>
              <a:rPr lang="it-IT" sz="2800" dirty="0">
                <a:latin typeface="Century Gothic" charset="0"/>
                <a:ea typeface="Century Gothic" charset="0"/>
                <a:cs typeface="Century Gothic" charset="0"/>
              </a:rPr>
              <a:t> do </a:t>
            </a:r>
            <a:r>
              <a:rPr lang="it-IT" sz="2800" dirty="0" err="1">
                <a:latin typeface="Century Gothic" charset="0"/>
                <a:ea typeface="Century Gothic" charset="0"/>
                <a:cs typeface="Century Gothic" charset="0"/>
              </a:rPr>
              <a:t>not</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know</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all</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lexicographic</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projects</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past</a:t>
            </a:r>
            <a:r>
              <a:rPr lang="it-IT" sz="2800" dirty="0">
                <a:latin typeface="Century Gothic" charset="0"/>
                <a:ea typeface="Century Gothic" charset="0"/>
                <a:cs typeface="Century Gothic" charset="0"/>
              </a:rPr>
              <a:t> and </a:t>
            </a:r>
            <a:r>
              <a:rPr lang="it-IT" sz="2800" dirty="0" err="1">
                <a:latin typeface="Century Gothic" charset="0"/>
                <a:ea typeface="Century Gothic" charset="0"/>
                <a:cs typeface="Century Gothic" charset="0"/>
              </a:rPr>
              <a:t>present</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but</a:t>
            </a:r>
            <a:r>
              <a:rPr lang="it-IT" sz="2800" dirty="0">
                <a:latin typeface="Century Gothic" charset="0"/>
                <a:ea typeface="Century Gothic" charset="0"/>
                <a:cs typeface="Century Gothic" charset="0"/>
              </a:rPr>
              <a:t> of </a:t>
            </a:r>
            <a:r>
              <a:rPr lang="it-IT" sz="2800" dirty="0" err="1">
                <a:latin typeface="Century Gothic" charset="0"/>
                <a:ea typeface="Century Gothic" charset="0"/>
                <a:cs typeface="Century Gothic" charset="0"/>
              </a:rPr>
              <a:t>those</a:t>
            </a:r>
            <a:r>
              <a:rPr lang="it-IT" sz="2800" dirty="0">
                <a:latin typeface="Century Gothic" charset="0"/>
                <a:ea typeface="Century Gothic" charset="0"/>
                <a:cs typeface="Century Gothic" charset="0"/>
              </a:rPr>
              <a:t> I </a:t>
            </a:r>
            <a:r>
              <a:rPr lang="it-IT" sz="2800" dirty="0" err="1">
                <a:latin typeface="Century Gothic" charset="0"/>
                <a:ea typeface="Century Gothic" charset="0"/>
                <a:cs typeface="Century Gothic" charset="0"/>
              </a:rPr>
              <a:t>know</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not</a:t>
            </a:r>
            <a:r>
              <a:rPr lang="it-IT" sz="2800" dirty="0">
                <a:latin typeface="Century Gothic" charset="0"/>
                <a:ea typeface="Century Gothic" charset="0"/>
                <a:cs typeface="Century Gothic" charset="0"/>
              </a:rPr>
              <a:t> a single </a:t>
            </a:r>
            <a:r>
              <a:rPr lang="it-IT" sz="2800" dirty="0" err="1">
                <a:latin typeface="Century Gothic" charset="0"/>
                <a:ea typeface="Century Gothic" charset="0"/>
                <a:cs typeface="Century Gothic" charset="0"/>
              </a:rPr>
              <a:t>one</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was</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finished</a:t>
            </a:r>
            <a:r>
              <a:rPr lang="it-IT" sz="2800" dirty="0">
                <a:latin typeface="Century Gothic" charset="0"/>
                <a:ea typeface="Century Gothic" charset="0"/>
                <a:cs typeface="Century Gothic" charset="0"/>
              </a:rPr>
              <a:t> in </a:t>
            </a:r>
            <a:br>
              <a:rPr lang="it-IT" sz="2800" dirty="0">
                <a:latin typeface="Century Gothic" charset="0"/>
                <a:ea typeface="Century Gothic" charset="0"/>
                <a:cs typeface="Century Gothic" charset="0"/>
              </a:rPr>
            </a:br>
            <a:r>
              <a:rPr lang="it-IT" sz="2800" dirty="0">
                <a:latin typeface="Century Gothic" charset="0"/>
                <a:ea typeface="Century Gothic" charset="0"/>
                <a:cs typeface="Century Gothic" charset="0"/>
              </a:rPr>
              <a:t>the time and for the </a:t>
            </a:r>
            <a:r>
              <a:rPr lang="it-IT" sz="2800" dirty="0" err="1">
                <a:latin typeface="Century Gothic" charset="0"/>
                <a:ea typeface="Century Gothic" charset="0"/>
                <a:cs typeface="Century Gothic" charset="0"/>
              </a:rPr>
              <a:t>money</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originally</a:t>
            </a:r>
            <a:r>
              <a:rPr lang="it-IT" sz="2800" dirty="0">
                <a:latin typeface="Century Gothic" charset="0"/>
                <a:ea typeface="Century Gothic" charset="0"/>
                <a:cs typeface="Century Gothic" charset="0"/>
              </a:rPr>
              <a:t> </a:t>
            </a:r>
            <a:r>
              <a:rPr lang="it-IT" sz="2800" dirty="0" err="1">
                <a:latin typeface="Century Gothic" charset="0"/>
                <a:ea typeface="Century Gothic" charset="0"/>
                <a:cs typeface="Century Gothic" charset="0"/>
              </a:rPr>
              <a:t>planned</a:t>
            </a:r>
            <a:r>
              <a:rPr lang="it-IT" sz="2800" dirty="0">
                <a:latin typeface="Century Gothic" charset="0"/>
                <a:ea typeface="Century Gothic" charset="0"/>
                <a:cs typeface="Century Gothic" charset="0"/>
              </a:rPr>
              <a:t>»</a:t>
            </a:r>
            <a:br>
              <a:rPr lang="it-IT" sz="4000" dirty="0">
                <a:latin typeface="Josefin Sans" charset="0"/>
                <a:ea typeface="Josefin Sans" charset="0"/>
                <a:cs typeface="Josefin Sans" charset="0"/>
              </a:rPr>
            </a:br>
            <a:br>
              <a:rPr lang="it-IT">
                <a:latin typeface="Josefin Sans" charset="0"/>
                <a:ea typeface="Josefin Sans" charset="0"/>
                <a:cs typeface="Josefin Sans" charset="0"/>
              </a:rPr>
            </a:br>
            <a:r>
              <a:rPr lang="it-IT" sz="2000">
                <a:latin typeface="Century Gothic" charset="0"/>
                <a:ea typeface="Century Gothic" charset="0"/>
                <a:cs typeface="Century Gothic" charset="0"/>
              </a:rPr>
              <a:t>Zgusta's</a:t>
            </a:r>
            <a:r>
              <a:rPr lang="it-IT" sz="2000" dirty="0">
                <a:latin typeface="Century Gothic" charset="0"/>
                <a:ea typeface="Century Gothic" charset="0"/>
                <a:cs typeface="Century Gothic" charset="0"/>
              </a:rPr>
              <a:t> (1971: 348) </a:t>
            </a:r>
            <a:br>
              <a:rPr lang="it-IT" sz="2800" dirty="0"/>
            </a:br>
            <a:endParaRPr lang="it-IT" sz="3200" dirty="0">
              <a:latin typeface="Josefin Sans" charset="0"/>
              <a:ea typeface="Josefin Sans" charset="0"/>
              <a:cs typeface="Josefin Sans" charset="0"/>
            </a:endParaRPr>
          </a:p>
        </p:txBody>
      </p:sp>
      <p:pic>
        <p:nvPicPr>
          <p:cNvPr id="7" name="Immagine 6"/>
          <p:cNvPicPr>
            <a:picLocks noChangeAspect="1"/>
          </p:cNvPicPr>
          <p:nvPr/>
        </p:nvPicPr>
        <p:blipFill>
          <a:blip r:embed="rId2"/>
          <a:stretch>
            <a:fillRect/>
          </a:stretch>
        </p:blipFill>
        <p:spPr>
          <a:xfrm>
            <a:off x="5349240" y="3452705"/>
            <a:ext cx="3618970" cy="3170907"/>
          </a:xfrm>
          <a:prstGeom prst="rect">
            <a:avLst/>
          </a:prstGeom>
        </p:spPr>
      </p:pic>
      <p:sp>
        <p:nvSpPr>
          <p:cNvPr id="3" name="CasellaDiTesto 2"/>
          <p:cNvSpPr txBox="1"/>
          <p:nvPr/>
        </p:nvSpPr>
        <p:spPr>
          <a:xfrm>
            <a:off x="155732" y="1374013"/>
            <a:ext cx="7250703" cy="646331"/>
          </a:xfrm>
          <a:prstGeom prst="rect">
            <a:avLst/>
          </a:prstGeom>
          <a:noFill/>
        </p:spPr>
        <p:txBody>
          <a:bodyPr wrap="none" rtlCol="0">
            <a:spAutoFit/>
          </a:bodyPr>
          <a:lstStyle/>
          <a:p>
            <a:r>
              <a:rPr lang="it-IT" sz="3600" dirty="0">
                <a:latin typeface="Josefin Sans" charset="0"/>
                <a:ea typeface="Josefin Sans" charset="0"/>
                <a:cs typeface="Josefin Sans" charset="0"/>
              </a:rPr>
              <a:t>Challenge / </a:t>
            </a:r>
            <a:r>
              <a:rPr lang="it-IT" sz="3600" dirty="0" err="1">
                <a:latin typeface="Josefin Sans" charset="0"/>
                <a:ea typeface="Josefin Sans" charset="0"/>
                <a:cs typeface="Josefin Sans" charset="0"/>
              </a:rPr>
              <a:t>opportunity</a:t>
            </a:r>
            <a:r>
              <a:rPr lang="it-IT" sz="3600" dirty="0">
                <a:latin typeface="Josefin Sans" charset="0"/>
                <a:ea typeface="Josefin Sans" charset="0"/>
                <a:cs typeface="Josefin Sans" charset="0"/>
              </a:rPr>
              <a:t> #0.2 Planning</a:t>
            </a:r>
          </a:p>
        </p:txBody>
      </p:sp>
      <p:grpSp>
        <p:nvGrpSpPr>
          <p:cNvPr id="8" name="Gruppo 7">
            <a:extLst>
              <a:ext uri="{FF2B5EF4-FFF2-40B4-BE49-F238E27FC236}">
                <a16:creationId xmlns:a16="http://schemas.microsoft.com/office/drawing/2014/main" id="{54A62229-E869-F94E-983D-2D546562DC0C}"/>
              </a:ext>
            </a:extLst>
          </p:cNvPr>
          <p:cNvGrpSpPr/>
          <p:nvPr/>
        </p:nvGrpSpPr>
        <p:grpSpPr>
          <a:xfrm>
            <a:off x="0" y="-1"/>
            <a:ext cx="9144000" cy="685801"/>
            <a:chOff x="0" y="-1"/>
            <a:chExt cx="9144000" cy="685801"/>
          </a:xfrm>
        </p:grpSpPr>
        <p:sp>
          <p:nvSpPr>
            <p:cNvPr id="9" name="Rettangolo 8">
              <a:extLst>
                <a:ext uri="{FF2B5EF4-FFF2-40B4-BE49-F238E27FC236}">
                  <a16:creationId xmlns:a16="http://schemas.microsoft.com/office/drawing/2014/main" id="{1BC32417-0356-2148-9822-EEA0D7F9710F}"/>
                </a:ext>
              </a:extLst>
            </p:cNvPr>
            <p:cNvSpPr/>
            <p:nvPr/>
          </p:nvSpPr>
          <p:spPr>
            <a:xfrm>
              <a:off x="0" y="-1"/>
              <a:ext cx="9144000" cy="685801"/>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r>
                <a:rPr lang="it-IT" sz="1400" dirty="0">
                  <a:latin typeface="Century Gothic" panose="020B0502020202020204" pitchFamily="34" charset="0"/>
                </a:rPr>
                <a:t>Salvatore Arcidiacono </a:t>
              </a:r>
              <a:br>
                <a:rPr lang="it-IT" dirty="0">
                  <a:latin typeface="Century Gothic" panose="020B0502020202020204" pitchFamily="34" charset="0"/>
                </a:rPr>
              </a:br>
              <a:r>
                <a:rPr lang="it-IT" dirty="0">
                  <a:latin typeface="Century Gothic" panose="020B0502020202020204" pitchFamily="34" charset="0"/>
                </a:rPr>
                <a:t>Lessicografia digitale all’OVI</a:t>
              </a:r>
            </a:p>
          </p:txBody>
        </p:sp>
        <p:pic>
          <p:nvPicPr>
            <p:cNvPr id="10" name="Immagine 9">
              <a:extLst>
                <a:ext uri="{FF2B5EF4-FFF2-40B4-BE49-F238E27FC236}">
                  <a16:creationId xmlns:a16="http://schemas.microsoft.com/office/drawing/2014/main" id="{14676AEA-6A43-C149-9EED-FDD4D2777A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grpSp>
    </p:spTree>
    <p:extLst>
      <p:ext uri="{BB962C8B-B14F-4D97-AF65-F5344CB8AC3E}">
        <p14:creationId xmlns:p14="http://schemas.microsoft.com/office/powerpoint/2010/main" val="13768536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p:cNvPicPr>
            <a:picLocks noChangeAspect="1"/>
          </p:cNvPicPr>
          <p:nvPr/>
        </p:nvPicPr>
        <p:blipFill rotWithShape="1">
          <a:blip r:embed="rId2">
            <a:extLst>
              <a:ext uri="{28A0092B-C50C-407E-A947-70E740481C1C}">
                <a14:useLocalDpi xmlns:a14="http://schemas.microsoft.com/office/drawing/2010/main" val="0"/>
              </a:ext>
            </a:extLst>
          </a:blip>
          <a:srcRect t="3666"/>
          <a:stretch/>
        </p:blipFill>
        <p:spPr>
          <a:xfrm>
            <a:off x="155732" y="976744"/>
            <a:ext cx="7405550" cy="2608934"/>
          </a:xfrm>
          <a:prstGeom prst="rect">
            <a:avLst/>
          </a:prstGeom>
        </p:spPr>
      </p:pic>
      <p:pic>
        <p:nvPicPr>
          <p:cNvPr id="7" name="Immagine 6"/>
          <p:cNvPicPr>
            <a:picLocks noChangeAspect="1"/>
          </p:cNvPicPr>
          <p:nvPr/>
        </p:nvPicPr>
        <p:blipFill>
          <a:blip r:embed="rId3"/>
          <a:stretch>
            <a:fillRect/>
          </a:stretch>
        </p:blipFill>
        <p:spPr>
          <a:xfrm>
            <a:off x="5349240" y="3452705"/>
            <a:ext cx="3618970" cy="3170907"/>
          </a:xfrm>
          <a:prstGeom prst="rect">
            <a:avLst/>
          </a:prstGeom>
        </p:spPr>
      </p:pic>
      <p:sp>
        <p:nvSpPr>
          <p:cNvPr id="2" name="Titolo 1"/>
          <p:cNvSpPr>
            <a:spLocks noGrp="1"/>
          </p:cNvSpPr>
          <p:nvPr>
            <p:ph type="title"/>
          </p:nvPr>
        </p:nvSpPr>
        <p:spPr>
          <a:xfrm>
            <a:off x="5718665" y="3163633"/>
            <a:ext cx="2086457" cy="594361"/>
          </a:xfrm>
        </p:spPr>
        <p:txBody>
          <a:bodyPr anchor="t">
            <a:noAutofit/>
          </a:bodyPr>
          <a:lstStyle/>
          <a:p>
            <a:r>
              <a:rPr lang="it-IT" sz="1800" dirty="0">
                <a:latin typeface="Century Gothic" charset="0"/>
                <a:ea typeface="Century Gothic" charset="0"/>
                <a:cs typeface="Century Gothic" charset="0"/>
              </a:rPr>
              <a:t> </a:t>
            </a:r>
            <a:r>
              <a:rPr lang="it-IT" sz="1400" dirty="0" err="1">
                <a:latin typeface="Century Gothic" charset="0"/>
                <a:ea typeface="Century Gothic" charset="0"/>
                <a:cs typeface="Century Gothic" charset="0"/>
              </a:rPr>
              <a:t>Zgusta</a:t>
            </a:r>
            <a:r>
              <a:rPr lang="it-IT" sz="1400" dirty="0">
                <a:latin typeface="Century Gothic" charset="0"/>
                <a:ea typeface="Century Gothic" charset="0"/>
                <a:cs typeface="Century Gothic" charset="0"/>
              </a:rPr>
              <a:t> (1971: 348) </a:t>
            </a:r>
            <a:endParaRPr lang="it-IT" sz="2000" dirty="0">
              <a:latin typeface="Century Gothic" charset="0"/>
              <a:ea typeface="Century Gothic" charset="0"/>
              <a:cs typeface="Century Gothic" charset="0"/>
            </a:endParaRPr>
          </a:p>
        </p:txBody>
      </p:sp>
      <p:sp>
        <p:nvSpPr>
          <p:cNvPr id="9" name="Rettangolo 8"/>
          <p:cNvSpPr/>
          <p:nvPr/>
        </p:nvSpPr>
        <p:spPr>
          <a:xfrm>
            <a:off x="155732" y="3585678"/>
            <a:ext cx="4949668" cy="3037935"/>
          </a:xfrm>
          <a:prstGeom prst="rect">
            <a:avLst/>
          </a:prstGeom>
          <a:solidFill>
            <a:schemeClr val="accent5">
              <a:lumMod val="60000"/>
              <a:lumOff val="40000"/>
              <a:alpha val="9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p:cNvSpPr/>
          <p:nvPr/>
        </p:nvSpPr>
        <p:spPr>
          <a:xfrm>
            <a:off x="155733" y="3698479"/>
            <a:ext cx="4844530" cy="2677656"/>
          </a:xfrm>
          <a:prstGeom prst="rect">
            <a:avLst/>
          </a:prstGeom>
        </p:spPr>
        <p:txBody>
          <a:bodyPr wrap="square">
            <a:spAutoFit/>
          </a:bodyPr>
          <a:lstStyle/>
          <a:p>
            <a:r>
              <a:rPr lang="it-IT" sz="1400" b="1" dirty="0">
                <a:latin typeface="Century Gothic" charset="0"/>
                <a:ea typeface="Century Gothic" charset="0"/>
                <a:cs typeface="Century Gothic" charset="0"/>
              </a:rPr>
              <a:t>WNT (</a:t>
            </a:r>
            <a:r>
              <a:rPr lang="it-IT" sz="1400" b="1" dirty="0" err="1">
                <a:latin typeface="Century Gothic" charset="0"/>
                <a:ea typeface="Century Gothic" charset="0"/>
                <a:cs typeface="Century Gothic" charset="0"/>
              </a:rPr>
              <a:t>Woordenboek</a:t>
            </a:r>
            <a:r>
              <a:rPr lang="it-IT" sz="1400" b="1" dirty="0">
                <a:latin typeface="Century Gothic" charset="0"/>
                <a:ea typeface="Century Gothic" charset="0"/>
                <a:cs typeface="Century Gothic" charset="0"/>
              </a:rPr>
              <a:t> </a:t>
            </a:r>
            <a:r>
              <a:rPr lang="it-IT" sz="1400" b="1" dirty="0" err="1">
                <a:latin typeface="Century Gothic" charset="0"/>
                <a:ea typeface="Century Gothic" charset="0"/>
                <a:cs typeface="Century Gothic" charset="0"/>
              </a:rPr>
              <a:t>der</a:t>
            </a:r>
            <a:r>
              <a:rPr lang="it-IT" sz="1400" b="1" dirty="0">
                <a:latin typeface="Century Gothic" charset="0"/>
                <a:ea typeface="Century Gothic" charset="0"/>
                <a:cs typeface="Century Gothic" charset="0"/>
              </a:rPr>
              <a:t> </a:t>
            </a:r>
            <a:r>
              <a:rPr lang="it-IT" sz="1400" b="1" dirty="0" err="1">
                <a:latin typeface="Century Gothic" charset="0"/>
                <a:ea typeface="Century Gothic" charset="0"/>
                <a:cs typeface="Century Gothic" charset="0"/>
              </a:rPr>
              <a:t>Nederlandsche</a:t>
            </a:r>
            <a:r>
              <a:rPr lang="it-IT" sz="1400" b="1" dirty="0">
                <a:latin typeface="Century Gothic" charset="0"/>
                <a:ea typeface="Century Gothic" charset="0"/>
                <a:cs typeface="Century Gothic" charset="0"/>
              </a:rPr>
              <a:t> </a:t>
            </a:r>
            <a:r>
              <a:rPr lang="it-IT" sz="1400" b="1" dirty="0" err="1">
                <a:latin typeface="Century Gothic" charset="0"/>
                <a:ea typeface="Century Gothic" charset="0"/>
                <a:cs typeface="Century Gothic" charset="0"/>
              </a:rPr>
              <a:t>Taal</a:t>
            </a:r>
            <a:r>
              <a:rPr lang="it-IT" sz="1400" b="1" dirty="0">
                <a:latin typeface="Century Gothic" charset="0"/>
                <a:ea typeface="Century Gothic" charset="0"/>
                <a:cs typeface="Century Gothic" charset="0"/>
              </a:rPr>
              <a:t>)</a:t>
            </a:r>
          </a:p>
          <a:p>
            <a:r>
              <a:rPr lang="it-IT" sz="1400" b="1" dirty="0" err="1">
                <a:latin typeface="Century Gothic" charset="0"/>
                <a:ea typeface="Century Gothic" charset="0"/>
                <a:cs typeface="Century Gothic" charset="0"/>
              </a:rPr>
              <a:t>Institut</a:t>
            </a:r>
            <a:r>
              <a:rPr lang="it-IT" sz="1400" b="1" dirty="0">
                <a:latin typeface="Century Gothic" charset="0"/>
                <a:ea typeface="Century Gothic" charset="0"/>
                <a:cs typeface="Century Gothic" charset="0"/>
              </a:rPr>
              <a:t> de </a:t>
            </a:r>
            <a:r>
              <a:rPr lang="it-IT" sz="1400" b="1" dirty="0" err="1">
                <a:latin typeface="Century Gothic" charset="0"/>
                <a:ea typeface="Century Gothic" charset="0"/>
                <a:cs typeface="Century Gothic" charset="0"/>
              </a:rPr>
              <a:t>Lexicologie</a:t>
            </a:r>
            <a:r>
              <a:rPr lang="it-IT" sz="1400" b="1" dirty="0">
                <a:latin typeface="Century Gothic" charset="0"/>
                <a:ea typeface="Century Gothic" charset="0"/>
                <a:cs typeface="Century Gothic" charset="0"/>
              </a:rPr>
              <a:t> </a:t>
            </a:r>
            <a:r>
              <a:rPr lang="it-IT" sz="1400" b="1" dirty="0" err="1">
                <a:latin typeface="Century Gothic" charset="0"/>
                <a:ea typeface="Century Gothic" charset="0"/>
                <a:cs typeface="Century Gothic" charset="0"/>
              </a:rPr>
              <a:t>Neerlandaise</a:t>
            </a:r>
            <a:r>
              <a:rPr lang="it-IT" sz="1400" b="1" dirty="0">
                <a:latin typeface="Century Gothic" charset="0"/>
                <a:ea typeface="Century Gothic" charset="0"/>
                <a:cs typeface="Century Gothic" charset="0"/>
              </a:rPr>
              <a:t> (INL)</a:t>
            </a:r>
          </a:p>
          <a:p>
            <a:br>
              <a:rPr lang="it-IT" sz="1400" dirty="0">
                <a:latin typeface="Century Gothic" charset="0"/>
                <a:ea typeface="Century Gothic" charset="0"/>
                <a:cs typeface="Century Gothic" charset="0"/>
              </a:rPr>
            </a:br>
            <a:r>
              <a:rPr lang="it-IT" sz="1400" dirty="0" err="1">
                <a:latin typeface="Century Gothic" charset="0"/>
                <a:ea typeface="Century Gothic" charset="0"/>
                <a:cs typeface="Century Gothic" charset="0"/>
              </a:rPr>
              <a:t>Planned</a:t>
            </a:r>
            <a:r>
              <a:rPr lang="it-IT" sz="1400" dirty="0">
                <a:latin typeface="Century Gothic" charset="0"/>
                <a:ea typeface="Century Gothic" charset="0"/>
                <a:cs typeface="Century Gothic" charset="0"/>
              </a:rPr>
              <a:t> 25 y. </a:t>
            </a:r>
            <a:r>
              <a:rPr lang="it-IT" sz="1400" dirty="0" err="1">
                <a:latin typeface="Century Gothic" charset="0"/>
                <a:ea typeface="Century Gothic" charset="0"/>
                <a:cs typeface="Century Gothic" charset="0"/>
              </a:rPr>
              <a:t>really</a:t>
            </a:r>
            <a:r>
              <a:rPr lang="it-IT" sz="1400" dirty="0">
                <a:latin typeface="Century Gothic" charset="0"/>
                <a:ea typeface="Century Gothic" charset="0"/>
                <a:cs typeface="Century Gothic" charset="0"/>
              </a:rPr>
              <a:t> </a:t>
            </a:r>
            <a:r>
              <a:rPr lang="it-IT" sz="1400" dirty="0" err="1">
                <a:latin typeface="Century Gothic" charset="0"/>
                <a:ea typeface="Century Gothic" charset="0"/>
                <a:cs typeface="Century Gothic" charset="0"/>
              </a:rPr>
              <a:t>spent</a:t>
            </a:r>
            <a:r>
              <a:rPr lang="it-IT" sz="1400" dirty="0">
                <a:latin typeface="Century Gothic" charset="0"/>
                <a:ea typeface="Century Gothic" charset="0"/>
                <a:cs typeface="Century Gothic" charset="0"/>
              </a:rPr>
              <a:t> 147 y. (1864-1998)</a:t>
            </a:r>
          </a:p>
          <a:p>
            <a:endParaRPr lang="it-IT" sz="1400" dirty="0">
              <a:latin typeface="Century Gothic" charset="0"/>
              <a:ea typeface="Century Gothic" charset="0"/>
              <a:cs typeface="Century Gothic" charset="0"/>
            </a:endParaRPr>
          </a:p>
          <a:p>
            <a:r>
              <a:rPr lang="it-IT" sz="1400" dirty="0">
                <a:latin typeface="Century Gothic" charset="0"/>
                <a:ea typeface="Century Gothic" charset="0"/>
                <a:cs typeface="Century Gothic" charset="0"/>
              </a:rPr>
              <a:t>40 voll., 45.805 pp., 400.000 lemmi, 1,5 mln di esempi</a:t>
            </a:r>
          </a:p>
          <a:p>
            <a:r>
              <a:rPr lang="it-IT" sz="1400" dirty="0">
                <a:latin typeface="Century Gothic" charset="0"/>
                <a:ea typeface="Century Gothic" charset="0"/>
                <a:cs typeface="Century Gothic" charset="0"/>
              </a:rPr>
              <a:t>150 redattori di 5 generazioni successive</a:t>
            </a:r>
          </a:p>
          <a:p>
            <a:endParaRPr lang="it-IT" sz="1400" dirty="0">
              <a:latin typeface="Century Gothic" charset="0"/>
              <a:ea typeface="Century Gothic" charset="0"/>
              <a:cs typeface="Century Gothic" charset="0"/>
            </a:endParaRPr>
          </a:p>
          <a:p>
            <a:r>
              <a:rPr lang="it-IT" sz="1400" dirty="0">
                <a:latin typeface="Century Gothic" charset="0"/>
                <a:ea typeface="Century Gothic" charset="0"/>
                <a:cs typeface="Century Gothic" charset="0"/>
              </a:rPr>
              <a:t>Per pubblicare una prima edizione prima della fine del XX secolo (1998) il lemmario è stato limitato alla maggior parte dei termini neerlandesi dal 1500 </a:t>
            </a:r>
            <a:r>
              <a:rPr lang="it-IT" sz="1400">
                <a:latin typeface="Century Gothic" charset="0"/>
                <a:ea typeface="Century Gothic" charset="0"/>
                <a:cs typeface="Century Gothic" charset="0"/>
              </a:rPr>
              <a:t>al 1921</a:t>
            </a:r>
            <a:endParaRPr lang="it-IT" sz="1400" dirty="0">
              <a:latin typeface="Century Gothic" charset="0"/>
              <a:ea typeface="Century Gothic" charset="0"/>
              <a:cs typeface="Century Gothic" charset="0"/>
            </a:endParaRPr>
          </a:p>
        </p:txBody>
      </p:sp>
      <p:grpSp>
        <p:nvGrpSpPr>
          <p:cNvPr id="12" name="Gruppo 11">
            <a:extLst>
              <a:ext uri="{FF2B5EF4-FFF2-40B4-BE49-F238E27FC236}">
                <a16:creationId xmlns:a16="http://schemas.microsoft.com/office/drawing/2014/main" id="{B965B84F-A8E8-0741-ABEC-F3F4EFEB92F8}"/>
              </a:ext>
            </a:extLst>
          </p:cNvPr>
          <p:cNvGrpSpPr/>
          <p:nvPr/>
        </p:nvGrpSpPr>
        <p:grpSpPr>
          <a:xfrm>
            <a:off x="0" y="-1"/>
            <a:ext cx="9144000" cy="685801"/>
            <a:chOff x="0" y="-1"/>
            <a:chExt cx="9144000" cy="685801"/>
          </a:xfrm>
        </p:grpSpPr>
        <p:sp>
          <p:nvSpPr>
            <p:cNvPr id="13" name="Rettangolo 12">
              <a:extLst>
                <a:ext uri="{FF2B5EF4-FFF2-40B4-BE49-F238E27FC236}">
                  <a16:creationId xmlns:a16="http://schemas.microsoft.com/office/drawing/2014/main" id="{0524B47C-B530-D043-8205-AFA9AAF8C86D}"/>
                </a:ext>
              </a:extLst>
            </p:cNvPr>
            <p:cNvSpPr/>
            <p:nvPr/>
          </p:nvSpPr>
          <p:spPr>
            <a:xfrm>
              <a:off x="0" y="-1"/>
              <a:ext cx="9144000" cy="685801"/>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lvl="2"/>
              <a:r>
                <a:rPr lang="it-IT" sz="1400" dirty="0">
                  <a:latin typeface="Century Gothic" panose="020B0502020202020204" pitchFamily="34" charset="0"/>
                </a:rPr>
                <a:t>Salvatore Arcidiacono </a:t>
              </a:r>
              <a:br>
                <a:rPr lang="it-IT" dirty="0">
                  <a:latin typeface="Century Gothic" panose="020B0502020202020204" pitchFamily="34" charset="0"/>
                </a:rPr>
              </a:br>
              <a:r>
                <a:rPr lang="it-IT" dirty="0">
                  <a:latin typeface="Century Gothic" panose="020B0502020202020204" pitchFamily="34" charset="0"/>
                </a:rPr>
                <a:t>Lessicografia digitale all’OVI</a:t>
              </a:r>
            </a:p>
          </p:txBody>
        </p:sp>
        <p:pic>
          <p:nvPicPr>
            <p:cNvPr id="14" name="Immagine 13">
              <a:extLst>
                <a:ext uri="{FF2B5EF4-FFF2-40B4-BE49-F238E27FC236}">
                  <a16:creationId xmlns:a16="http://schemas.microsoft.com/office/drawing/2014/main" id="{F4DD9FA8-E15E-8942-9EE0-818C1085D5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grpSp>
    </p:spTree>
    <p:extLst>
      <p:ext uri="{BB962C8B-B14F-4D97-AF65-F5344CB8AC3E}">
        <p14:creationId xmlns:p14="http://schemas.microsoft.com/office/powerpoint/2010/main" val="1642578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p:cNvSpPr/>
          <p:nvPr/>
        </p:nvSpPr>
        <p:spPr>
          <a:xfrm>
            <a:off x="978060" y="2250498"/>
            <a:ext cx="4572000" cy="1754326"/>
          </a:xfrm>
          <a:prstGeom prst="rect">
            <a:avLst/>
          </a:prstGeom>
        </p:spPr>
        <p:txBody>
          <a:bodyPr>
            <a:spAutoFit/>
          </a:bodyPr>
          <a:lstStyle/>
          <a:p>
            <a:r>
              <a:rPr lang="it-IT" dirty="0">
                <a:latin typeface="Century Gothic" charset="0"/>
                <a:ea typeface="Century Gothic" charset="0"/>
                <a:cs typeface="Century Gothic" charset="0"/>
              </a:rPr>
              <a:t>1960 </a:t>
            </a:r>
            <a:r>
              <a:rPr lang="it-IT" dirty="0" err="1">
                <a:latin typeface="Century Gothic" charset="0"/>
                <a:ea typeface="Century Gothic" charset="0"/>
                <a:cs typeface="Century Gothic" charset="0"/>
              </a:rPr>
              <a:t>Historical</a:t>
            </a:r>
            <a:r>
              <a:rPr lang="it-IT" dirty="0">
                <a:latin typeface="Century Gothic" charset="0"/>
                <a:ea typeface="Century Gothic" charset="0"/>
                <a:cs typeface="Century Gothic" charset="0"/>
              </a:rPr>
              <a:t> Dictionary of </a:t>
            </a:r>
            <a:r>
              <a:rPr lang="it-IT" dirty="0" err="1">
                <a:latin typeface="Century Gothic" charset="0"/>
                <a:ea typeface="Century Gothic" charset="0"/>
                <a:cs typeface="Century Gothic" charset="0"/>
              </a:rPr>
              <a:t>Italian</a:t>
            </a:r>
            <a:br>
              <a:rPr lang="it-IT" dirty="0">
                <a:latin typeface="Century Gothic" charset="0"/>
                <a:ea typeface="Century Gothic" charset="0"/>
                <a:cs typeface="Century Gothic" charset="0"/>
              </a:rPr>
            </a:br>
            <a:r>
              <a:rPr lang="it-IT" dirty="0">
                <a:latin typeface="Century Gothic" charset="0"/>
                <a:ea typeface="Century Gothic" charset="0"/>
                <a:cs typeface="Century Gothic" charset="0"/>
              </a:rPr>
              <a:t> </a:t>
            </a:r>
          </a:p>
          <a:p>
            <a:r>
              <a:rPr lang="it-IT" dirty="0">
                <a:latin typeface="Century Gothic" charset="0"/>
                <a:ea typeface="Century Gothic" charset="0"/>
                <a:cs typeface="Century Gothic" charset="0"/>
              </a:rPr>
              <a:t>- 10 </a:t>
            </a:r>
            <a:r>
              <a:rPr lang="it-IT" dirty="0" err="1">
                <a:latin typeface="Century Gothic" charset="0"/>
                <a:ea typeface="Century Gothic" charset="0"/>
                <a:cs typeface="Century Gothic" charset="0"/>
              </a:rPr>
              <a:t>years</a:t>
            </a:r>
            <a:r>
              <a:rPr lang="it-IT" dirty="0">
                <a:latin typeface="Century Gothic" charset="0"/>
                <a:ea typeface="Century Gothic" charset="0"/>
                <a:cs typeface="Century Gothic" charset="0"/>
              </a:rPr>
              <a:t> for the </a:t>
            </a:r>
            <a:r>
              <a:rPr lang="it-IT" i="1" dirty="0">
                <a:latin typeface="Century Gothic" charset="0"/>
                <a:ea typeface="Century Gothic" charset="0"/>
                <a:cs typeface="Century Gothic" charset="0"/>
              </a:rPr>
              <a:t>Tesoro</a:t>
            </a:r>
            <a:r>
              <a:rPr lang="it-IT" dirty="0">
                <a:latin typeface="Century Gothic" charset="0"/>
                <a:ea typeface="Century Gothic" charset="0"/>
                <a:cs typeface="Century Gothic" charset="0"/>
              </a:rPr>
              <a:t> of </a:t>
            </a:r>
            <a:r>
              <a:rPr lang="it-IT" dirty="0" err="1">
                <a:latin typeface="Century Gothic" charset="0"/>
                <a:ea typeface="Century Gothic" charset="0"/>
                <a:cs typeface="Century Gothic" charset="0"/>
              </a:rPr>
              <a:t>early</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italian</a:t>
            </a:r>
            <a:endParaRPr lang="it-IT" dirty="0">
              <a:latin typeface="Century Gothic" charset="0"/>
              <a:ea typeface="Century Gothic" charset="0"/>
              <a:cs typeface="Century Gothic" charset="0"/>
            </a:endParaRPr>
          </a:p>
          <a:p>
            <a:r>
              <a:rPr lang="it-IT" dirty="0">
                <a:latin typeface="Century Gothic" charset="0"/>
                <a:ea typeface="Century Gothic" charset="0"/>
                <a:cs typeface="Century Gothic" charset="0"/>
              </a:rPr>
              <a:t>- 40 </a:t>
            </a:r>
            <a:r>
              <a:rPr lang="it-IT" dirty="0" err="1">
                <a:latin typeface="Century Gothic" charset="0"/>
                <a:ea typeface="Century Gothic" charset="0"/>
                <a:cs typeface="Century Gothic" charset="0"/>
              </a:rPr>
              <a:t>years</a:t>
            </a:r>
            <a:r>
              <a:rPr lang="it-IT" dirty="0">
                <a:latin typeface="Century Gothic" charset="0"/>
                <a:ea typeface="Century Gothic" charset="0"/>
                <a:cs typeface="Century Gothic" charset="0"/>
              </a:rPr>
              <a:t> for the </a:t>
            </a:r>
            <a:r>
              <a:rPr lang="it-IT" dirty="0" err="1">
                <a:latin typeface="Century Gothic" charset="0"/>
                <a:ea typeface="Century Gothic" charset="0"/>
                <a:cs typeface="Century Gothic" charset="0"/>
              </a:rPr>
              <a:t>remaining</a:t>
            </a:r>
            <a:r>
              <a:rPr lang="it-IT" dirty="0">
                <a:latin typeface="Century Gothic" charset="0"/>
                <a:ea typeface="Century Gothic" charset="0"/>
                <a:cs typeface="Century Gothic" charset="0"/>
              </a:rPr>
              <a:t> part</a:t>
            </a:r>
            <a:br>
              <a:rPr lang="it-IT" dirty="0">
                <a:latin typeface="Century Gothic" charset="0"/>
                <a:ea typeface="Century Gothic" charset="0"/>
                <a:cs typeface="Century Gothic" charset="0"/>
              </a:rPr>
            </a:br>
            <a:endParaRPr lang="it-IT" dirty="0">
              <a:latin typeface="Century Gothic" charset="0"/>
              <a:ea typeface="Century Gothic" charset="0"/>
              <a:cs typeface="Century Gothic" charset="0"/>
            </a:endParaRPr>
          </a:p>
          <a:p>
            <a:pPr algn="r"/>
            <a:r>
              <a:rPr lang="it-IT" dirty="0">
                <a:latin typeface="Century Gothic" charset="0"/>
                <a:ea typeface="Century Gothic" charset="0"/>
                <a:cs typeface="Century Gothic" charset="0"/>
              </a:rPr>
              <a:t> Vaccaro (2013: 5)</a:t>
            </a:r>
          </a:p>
        </p:txBody>
      </p:sp>
      <p:pic>
        <p:nvPicPr>
          <p:cNvPr id="5" name="Immagine 4"/>
          <p:cNvPicPr>
            <a:picLocks noChangeAspect="1"/>
          </p:cNvPicPr>
          <p:nvPr/>
        </p:nvPicPr>
        <p:blipFill>
          <a:blip r:embed="rId2"/>
          <a:stretch>
            <a:fillRect/>
          </a:stretch>
        </p:blipFill>
        <p:spPr>
          <a:xfrm>
            <a:off x="5349240" y="3452705"/>
            <a:ext cx="3618970" cy="3170907"/>
          </a:xfrm>
          <a:prstGeom prst="rect">
            <a:avLst/>
          </a:prstGeom>
        </p:spPr>
      </p:pic>
    </p:spTree>
    <p:extLst>
      <p:ext uri="{BB962C8B-B14F-4D97-AF65-F5344CB8AC3E}">
        <p14:creationId xmlns:p14="http://schemas.microsoft.com/office/powerpoint/2010/main" val="18721726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ttangolo 9"/>
          <p:cNvSpPr/>
          <p:nvPr/>
        </p:nvSpPr>
        <p:spPr>
          <a:xfrm>
            <a:off x="577922" y="355607"/>
            <a:ext cx="3882868" cy="600164"/>
          </a:xfrm>
          <a:prstGeom prst="rect">
            <a:avLst/>
          </a:prstGeom>
        </p:spPr>
        <p:txBody>
          <a:bodyPr wrap="square">
            <a:spAutoFit/>
          </a:bodyPr>
          <a:lstStyle/>
          <a:p>
            <a:pPr algn="ctr">
              <a:lnSpc>
                <a:spcPct val="150000"/>
              </a:lnSpc>
              <a:spcAft>
                <a:spcPts val="0"/>
              </a:spcAft>
            </a:pPr>
            <a:r>
              <a:rPr lang="it-IT" sz="2400" spc="40" dirty="0">
                <a:latin typeface="Josefin Sans" charset="0"/>
                <a:ea typeface="Josefin Sans" charset="0"/>
                <a:cs typeface="Josefin Sans" charset="0"/>
              </a:rPr>
              <a:t>TEMPO </a:t>
            </a:r>
            <a:r>
              <a:rPr lang="it-IT" sz="2400" dirty="0">
                <a:latin typeface="Josefin Sans" charset="0"/>
                <a:ea typeface="Josefin Sans" charset="0"/>
                <a:cs typeface="Josefin Sans" charset="0"/>
              </a:rPr>
              <a:t>≠</a:t>
            </a:r>
            <a:r>
              <a:rPr lang="it-IT" sz="2400" spc="40" dirty="0">
                <a:latin typeface="Josefin Sans" charset="0"/>
                <a:ea typeface="Josefin Sans" charset="0"/>
                <a:cs typeface="Josefin Sans" charset="0"/>
              </a:rPr>
              <a:t> QUALITÀ</a:t>
            </a:r>
            <a:endParaRPr lang="it-IT" sz="2400" spc="40" dirty="0">
              <a:effectLst/>
              <a:latin typeface="Josefin Sans" charset="0"/>
              <a:ea typeface="Josefin Sans" charset="0"/>
              <a:cs typeface="Josefin Sans" charset="0"/>
            </a:endParaRPr>
          </a:p>
        </p:txBody>
      </p:sp>
      <p:pic>
        <p:nvPicPr>
          <p:cNvPr id="13" name="Immagine 12"/>
          <p:cNvPicPr>
            <a:picLocks noChangeAspect="1"/>
          </p:cNvPicPr>
          <p:nvPr/>
        </p:nvPicPr>
        <p:blipFill>
          <a:blip r:embed="rId3"/>
          <a:stretch>
            <a:fillRect/>
          </a:stretch>
        </p:blipFill>
        <p:spPr>
          <a:xfrm>
            <a:off x="5253725" y="955771"/>
            <a:ext cx="3810000" cy="2981571"/>
          </a:xfrm>
          <a:prstGeom prst="rect">
            <a:avLst/>
          </a:prstGeom>
        </p:spPr>
      </p:pic>
      <p:sp>
        <p:nvSpPr>
          <p:cNvPr id="2" name="CasellaDiTesto 1">
            <a:extLst>
              <a:ext uri="{FF2B5EF4-FFF2-40B4-BE49-F238E27FC236}">
                <a16:creationId xmlns:a16="http://schemas.microsoft.com/office/drawing/2014/main" id="{FBAF993D-FCFF-234A-B82C-4203CEEDD7C9}"/>
              </a:ext>
            </a:extLst>
          </p:cNvPr>
          <p:cNvSpPr txBox="1"/>
          <p:nvPr/>
        </p:nvSpPr>
        <p:spPr>
          <a:xfrm>
            <a:off x="175790" y="967298"/>
            <a:ext cx="5268965" cy="5940088"/>
          </a:xfrm>
          <a:prstGeom prst="rect">
            <a:avLst/>
          </a:prstGeom>
          <a:noFill/>
        </p:spPr>
        <p:txBody>
          <a:bodyPr wrap="square" rtlCol="0">
            <a:spAutoFit/>
          </a:bodyPr>
          <a:lstStyle/>
          <a:p>
            <a:pPr algn="just"/>
            <a:r>
              <a:rPr lang="it-IT" dirty="0"/>
              <a:t>Es. Battaglia	</a:t>
            </a:r>
            <a:br>
              <a:rPr lang="it-IT" dirty="0"/>
            </a:br>
            <a:r>
              <a:rPr lang="it-IT" dirty="0"/>
              <a:t>«I primi volumi […] forse per contrapporsi alla scarsa citazione dei testi letterari moderni del </a:t>
            </a:r>
            <a:r>
              <a:rPr lang="it-IT" dirty="0" err="1"/>
              <a:t>Tommaseo</a:t>
            </a:r>
            <a:r>
              <a:rPr lang="it-IT" dirty="0"/>
              <a:t>-Bellini, erano caratterizzati da uno spoglio abbondantissimo di testi letterari dell’Otto e del Novecento, attraverso una esemplificazione talvolta sovrabbondante anche per illustrare voci comuni, caratteristica che aveva attirato sull’intero repertorio, al suo apparire, qualche perplessità (Folena 1961: 53). Ma le scelte iniziali sono state modificate in corso d’opera, con un accoglimento nel lemmario di universi lessicali prima trascurati, e con una documentazione tratta non più solo da fonti letterarie, ma da testi che riflettono le varie modalità dell’italiano scritto (quotidiani, rotocalchi, riviste femminili, manuali tecnico-scientifici, testi legislativi, saggi di critica letteraria, di linguistica, di filosofia, di architettura ecc.) […]» </a:t>
            </a:r>
            <a:br>
              <a:rPr lang="it-IT" dirty="0"/>
            </a:br>
            <a:r>
              <a:rPr lang="it-IT" dirty="0"/>
              <a:t>Della Valle, </a:t>
            </a:r>
            <a:r>
              <a:rPr lang="it-IT" i="1" dirty="0"/>
              <a:t>Un quindicennio di lessicografia italiana </a:t>
            </a:r>
          </a:p>
          <a:p>
            <a:pPr algn="just"/>
            <a:endParaRPr lang="it-IT" dirty="0"/>
          </a:p>
          <a:p>
            <a:pPr algn="just"/>
            <a:r>
              <a:rPr lang="it-IT" sz="1000" dirty="0"/>
              <a:t>G. Folena, Recensione al primo volume del GDLI (A-BALB), in «Lingua Nostra», XXII, 2, pp. 52-7.</a:t>
            </a:r>
          </a:p>
        </p:txBody>
      </p:sp>
      <p:pic>
        <p:nvPicPr>
          <p:cNvPr id="7" name="Immagine 6"/>
          <p:cNvPicPr>
            <a:picLocks noChangeAspect="1"/>
          </p:cNvPicPr>
          <p:nvPr/>
        </p:nvPicPr>
        <p:blipFill>
          <a:blip r:embed="rId4"/>
          <a:stretch>
            <a:fillRect/>
          </a:stretch>
        </p:blipFill>
        <p:spPr>
          <a:xfrm>
            <a:off x="5349240" y="3452705"/>
            <a:ext cx="3618970" cy="3170907"/>
          </a:xfrm>
          <a:prstGeom prst="rect">
            <a:avLst/>
          </a:prstGeom>
        </p:spPr>
      </p:pic>
    </p:spTree>
    <p:extLst>
      <p:ext uri="{BB962C8B-B14F-4D97-AF65-F5344CB8AC3E}">
        <p14:creationId xmlns:p14="http://schemas.microsoft.com/office/powerpoint/2010/main" val="9221304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12F3A913-4712-6A40-A4DC-3D13F7267C5C}"/>
              </a:ext>
            </a:extLst>
          </p:cNvPr>
          <p:cNvSpPr/>
          <p:nvPr/>
        </p:nvSpPr>
        <p:spPr>
          <a:xfrm>
            <a:off x="403412" y="3597086"/>
            <a:ext cx="8337176" cy="2783542"/>
          </a:xfrm>
          <a:prstGeom prst="rect">
            <a:avLst/>
          </a:prstGeom>
          <a:solidFill>
            <a:srgbClr val="000000">
              <a:alpha val="8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b="1" dirty="0">
                <a:solidFill>
                  <a:srgbClr val="FFC000"/>
                </a:solidFill>
                <a:latin typeface="Century Gothic" charset="0"/>
                <a:ea typeface="Century Gothic" charset="0"/>
                <a:cs typeface="Century Gothic" charset="0"/>
              </a:rPr>
              <a:t>Ciclo di vita del documento </a:t>
            </a:r>
            <a:r>
              <a:rPr lang="it-IT" sz="2400" b="1" dirty="0">
                <a:solidFill>
                  <a:schemeClr val="bg2">
                    <a:lumMod val="50000"/>
                  </a:schemeClr>
                </a:solidFill>
                <a:latin typeface="Century Gothic" charset="0"/>
                <a:ea typeface="Century Gothic" charset="0"/>
                <a:cs typeface="Century Gothic" charset="0"/>
              </a:rPr>
              <a:t>(digitale e non)</a:t>
            </a:r>
          </a:p>
          <a:p>
            <a:r>
              <a:rPr lang="it-IT" sz="1600" dirty="0">
                <a:latin typeface="Century Gothic" charset="0"/>
                <a:ea typeface="Century Gothic" charset="0"/>
                <a:cs typeface="Century Gothic" charset="0"/>
              </a:rPr>
              <a:t>(documento = risorsa informativa costituita dal contenuto intellettuale + supporto)</a:t>
            </a:r>
          </a:p>
          <a:p>
            <a:endParaRPr lang="it-IT" sz="2400" dirty="0">
              <a:latin typeface="Century Gothic" charset="0"/>
              <a:ea typeface="Century Gothic" charset="0"/>
              <a:cs typeface="Century Gothic" charset="0"/>
            </a:endParaRPr>
          </a:p>
          <a:p>
            <a:r>
              <a:rPr lang="it-IT" sz="2400" dirty="0">
                <a:latin typeface="Century Gothic" charset="0"/>
                <a:ea typeface="Century Gothic" charset="0"/>
                <a:cs typeface="Century Gothic" charset="0"/>
              </a:rPr>
              <a:t>«è definito dal periodo di tempo nel quale l’informazione che esso contiene è aggiornata o rilevante»</a:t>
            </a:r>
          </a:p>
          <a:p>
            <a:pPr algn="r"/>
            <a:r>
              <a:rPr lang="it-IT" sz="2400" dirty="0">
                <a:latin typeface="Century Gothic" charset="0"/>
                <a:ea typeface="Century Gothic" charset="0"/>
                <a:cs typeface="Century Gothic" charset="0"/>
              </a:rPr>
              <a:t>(Lazzari 2010)</a:t>
            </a:r>
          </a:p>
        </p:txBody>
      </p:sp>
      <p:pic>
        <p:nvPicPr>
          <p:cNvPr id="7" name="Immagine 6">
            <a:extLst>
              <a:ext uri="{FF2B5EF4-FFF2-40B4-BE49-F238E27FC236}">
                <a16:creationId xmlns:a16="http://schemas.microsoft.com/office/drawing/2014/main" id="{8874596D-3F49-4B4D-A573-E2192D554352}"/>
              </a:ext>
            </a:extLst>
          </p:cNvPr>
          <p:cNvPicPr>
            <a:picLocks noChangeAspect="1"/>
          </p:cNvPicPr>
          <p:nvPr/>
        </p:nvPicPr>
        <p:blipFill>
          <a:blip r:embed="rId2"/>
          <a:stretch>
            <a:fillRect/>
          </a:stretch>
        </p:blipFill>
        <p:spPr>
          <a:xfrm>
            <a:off x="0" y="0"/>
            <a:ext cx="3618970" cy="3170907"/>
          </a:xfrm>
          <a:prstGeom prst="rect">
            <a:avLst/>
          </a:prstGeom>
        </p:spPr>
      </p:pic>
      <p:pic>
        <p:nvPicPr>
          <p:cNvPr id="8" name="Immagine 7">
            <a:extLst>
              <a:ext uri="{FF2B5EF4-FFF2-40B4-BE49-F238E27FC236}">
                <a16:creationId xmlns:a16="http://schemas.microsoft.com/office/drawing/2014/main" id="{0616191D-A371-2646-A85C-55E2100872A5}"/>
              </a:ext>
            </a:extLst>
          </p:cNvPr>
          <p:cNvPicPr>
            <a:picLocks noChangeAspect="1"/>
          </p:cNvPicPr>
          <p:nvPr/>
        </p:nvPicPr>
        <p:blipFill>
          <a:blip r:embed="rId2"/>
          <a:stretch>
            <a:fillRect/>
          </a:stretch>
        </p:blipFill>
        <p:spPr>
          <a:xfrm rot="2242513">
            <a:off x="3582036" y="652818"/>
            <a:ext cx="2801268" cy="2454444"/>
          </a:xfrm>
          <a:prstGeom prst="rect">
            <a:avLst/>
          </a:prstGeom>
        </p:spPr>
      </p:pic>
      <p:pic>
        <p:nvPicPr>
          <p:cNvPr id="9" name="Immagine 8">
            <a:extLst>
              <a:ext uri="{FF2B5EF4-FFF2-40B4-BE49-F238E27FC236}">
                <a16:creationId xmlns:a16="http://schemas.microsoft.com/office/drawing/2014/main" id="{DD9BAB9F-1BC3-3A4C-B1B7-F295C1974118}"/>
              </a:ext>
            </a:extLst>
          </p:cNvPr>
          <p:cNvPicPr>
            <a:picLocks noChangeAspect="1"/>
          </p:cNvPicPr>
          <p:nvPr/>
        </p:nvPicPr>
        <p:blipFill rotWithShape="1">
          <a:blip r:embed="rId2"/>
          <a:srcRect r="34177" b="6100"/>
          <a:stretch/>
        </p:blipFill>
        <p:spPr>
          <a:xfrm rot="15963601">
            <a:off x="5345083" y="-663463"/>
            <a:ext cx="3507649" cy="4384309"/>
          </a:xfrm>
          <a:prstGeom prst="rect">
            <a:avLst/>
          </a:prstGeom>
        </p:spPr>
      </p:pic>
    </p:spTree>
    <p:extLst>
      <p:ext uri="{BB962C8B-B14F-4D97-AF65-F5344CB8AC3E}">
        <p14:creationId xmlns:p14="http://schemas.microsoft.com/office/powerpoint/2010/main" val="36726785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ite and black printed paper">
            <a:extLst>
              <a:ext uri="{FF2B5EF4-FFF2-40B4-BE49-F238E27FC236}">
                <a16:creationId xmlns:a16="http://schemas.microsoft.com/office/drawing/2014/main" id="{3A7A1F30-6829-3A40-8476-17CC6AC163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47" t="19815" r="1096" b="25967"/>
          <a:stretch/>
        </p:blipFill>
        <p:spPr bwMode="auto">
          <a:xfrm>
            <a:off x="1" y="-1"/>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6" name="Rettangolo 5">
            <a:extLst>
              <a:ext uri="{FF2B5EF4-FFF2-40B4-BE49-F238E27FC236}">
                <a16:creationId xmlns:a16="http://schemas.microsoft.com/office/drawing/2014/main" id="{12F3A913-4712-6A40-A4DC-3D13F7267C5C}"/>
              </a:ext>
            </a:extLst>
          </p:cNvPr>
          <p:cNvSpPr/>
          <p:nvPr/>
        </p:nvSpPr>
        <p:spPr>
          <a:xfrm>
            <a:off x="914400" y="2704898"/>
            <a:ext cx="8235474" cy="2211262"/>
          </a:xfrm>
          <a:prstGeom prst="rect">
            <a:avLst/>
          </a:prstGeom>
          <a:solidFill>
            <a:srgbClr val="000000">
              <a:alpha val="8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b="1" dirty="0">
                <a:solidFill>
                  <a:srgbClr val="FFC000"/>
                </a:solidFill>
                <a:latin typeface="Century Gothic" charset="0"/>
                <a:ea typeface="Century Gothic" charset="0"/>
                <a:cs typeface="Century Gothic" charset="0"/>
              </a:rPr>
              <a:t>Risorse continuative: </a:t>
            </a:r>
            <a:r>
              <a:rPr lang="it-IT" sz="2400" dirty="0">
                <a:latin typeface="Century Gothic" charset="0"/>
                <a:ea typeface="Century Gothic" charset="0"/>
                <a:cs typeface="Century Gothic" charset="0"/>
              </a:rPr>
              <a:t>documenti che consistono in più parti che vanno ad aggiungersi successivamente al contenuto iniziale.</a:t>
            </a:r>
          </a:p>
          <a:p>
            <a:r>
              <a:rPr lang="it-IT" sz="2400" b="1" dirty="0">
                <a:solidFill>
                  <a:srgbClr val="FFC000"/>
                </a:solidFill>
                <a:latin typeface="Century Gothic" charset="0"/>
                <a:ea typeface="Century Gothic" charset="0"/>
                <a:cs typeface="Century Gothic" charset="0"/>
              </a:rPr>
              <a:t>Risorse integrative: </a:t>
            </a:r>
            <a:r>
              <a:rPr lang="it-IT" sz="2400" dirty="0">
                <a:latin typeface="Century Gothic" charset="0"/>
                <a:ea typeface="Century Gothic" charset="0"/>
                <a:cs typeface="Century Gothic" charset="0"/>
              </a:rPr>
              <a:t>consentono l’aggiunta di nuovi contenuti e la modifica di quelli esistenti</a:t>
            </a:r>
          </a:p>
          <a:p>
            <a:pPr algn="r"/>
            <a:r>
              <a:rPr lang="it-IT" sz="2400" dirty="0">
                <a:latin typeface="Century Gothic" charset="0"/>
                <a:ea typeface="Century Gothic" charset="0"/>
                <a:cs typeface="Century Gothic" charset="0"/>
              </a:rPr>
              <a:t>(Lazzari 2010)</a:t>
            </a:r>
          </a:p>
        </p:txBody>
      </p:sp>
    </p:spTree>
    <p:extLst>
      <p:ext uri="{BB962C8B-B14F-4D97-AF65-F5344CB8AC3E}">
        <p14:creationId xmlns:p14="http://schemas.microsoft.com/office/powerpoint/2010/main" val="33341943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magine 6"/>
          <p:cNvPicPr>
            <a:picLocks noChangeAspect="1"/>
          </p:cNvPicPr>
          <p:nvPr/>
        </p:nvPicPr>
        <p:blipFill>
          <a:blip r:embed="rId3"/>
          <a:stretch>
            <a:fillRect/>
          </a:stretch>
        </p:blipFill>
        <p:spPr>
          <a:xfrm>
            <a:off x="5349240" y="3452705"/>
            <a:ext cx="3618970" cy="3170907"/>
          </a:xfrm>
          <a:prstGeom prst="rect">
            <a:avLst/>
          </a:prstGeom>
        </p:spPr>
      </p:pic>
      <p:sp>
        <p:nvSpPr>
          <p:cNvPr id="10" name="Rettangolo 9"/>
          <p:cNvSpPr/>
          <p:nvPr/>
        </p:nvSpPr>
        <p:spPr>
          <a:xfrm>
            <a:off x="217276" y="694903"/>
            <a:ext cx="4858279" cy="600164"/>
          </a:xfrm>
          <a:prstGeom prst="rect">
            <a:avLst/>
          </a:prstGeom>
        </p:spPr>
        <p:txBody>
          <a:bodyPr wrap="square">
            <a:spAutoFit/>
          </a:bodyPr>
          <a:lstStyle/>
          <a:p>
            <a:pPr algn="ctr">
              <a:lnSpc>
                <a:spcPct val="150000"/>
              </a:lnSpc>
              <a:spcAft>
                <a:spcPts val="0"/>
              </a:spcAft>
            </a:pPr>
            <a:r>
              <a:rPr lang="it-IT" sz="2400" spc="40" dirty="0">
                <a:latin typeface="Josefin Sans" charset="0"/>
                <a:ea typeface="Josefin Sans" charset="0"/>
                <a:cs typeface="Josefin Sans" charset="0"/>
              </a:rPr>
              <a:t>Struttura modulare e ampliabile</a:t>
            </a:r>
            <a:endParaRPr lang="it-IT" sz="2400" spc="40" dirty="0">
              <a:effectLst/>
              <a:latin typeface="Josefin Sans" charset="0"/>
              <a:ea typeface="Josefin Sans" charset="0"/>
              <a:cs typeface="Josefin Sans" charset="0"/>
            </a:endParaRPr>
          </a:p>
        </p:txBody>
      </p:sp>
      <p:sp>
        <p:nvSpPr>
          <p:cNvPr id="8" name="Rettangolo 7"/>
          <p:cNvSpPr/>
          <p:nvPr/>
        </p:nvSpPr>
        <p:spPr>
          <a:xfrm>
            <a:off x="155732" y="2034371"/>
            <a:ext cx="4509374" cy="2157797"/>
          </a:xfrm>
          <a:prstGeom prst="rect">
            <a:avLst/>
          </a:prstGeom>
          <a:solidFill>
            <a:srgbClr val="E6AE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CasellaDiTesto 8"/>
          <p:cNvSpPr txBox="1"/>
          <p:nvPr/>
        </p:nvSpPr>
        <p:spPr>
          <a:xfrm>
            <a:off x="354686" y="2468998"/>
            <a:ext cx="1834754" cy="1200329"/>
          </a:xfrm>
          <a:prstGeom prst="rect">
            <a:avLst/>
          </a:prstGeom>
          <a:noFill/>
        </p:spPr>
        <p:txBody>
          <a:bodyPr wrap="square" rtlCol="0">
            <a:spAutoFit/>
          </a:bodyPr>
          <a:lstStyle/>
          <a:p>
            <a:r>
              <a:rPr lang="it-IT" dirty="0">
                <a:solidFill>
                  <a:srgbClr val="5B1D24"/>
                </a:solidFill>
                <a:latin typeface="Josefin Sans" charset="0"/>
                <a:ea typeface="Josefin Sans" charset="0"/>
                <a:cs typeface="Josefin Sans" charset="0"/>
              </a:rPr>
              <a:t>PRIMARY DATA</a:t>
            </a:r>
            <a:br>
              <a:rPr lang="it-IT" dirty="0">
                <a:solidFill>
                  <a:srgbClr val="5B1D24"/>
                </a:solidFill>
                <a:latin typeface="Josefin Sans" charset="0"/>
                <a:ea typeface="Josefin Sans" charset="0"/>
                <a:cs typeface="Josefin Sans" charset="0"/>
              </a:rPr>
            </a:br>
            <a:r>
              <a:rPr lang="it-IT" dirty="0">
                <a:solidFill>
                  <a:srgbClr val="5B1D24"/>
                </a:solidFill>
                <a:latin typeface="Josefin Sans" charset="0"/>
                <a:ea typeface="Josefin Sans" charset="0"/>
                <a:cs typeface="Josefin Sans" charset="0"/>
              </a:rPr>
              <a:t>- </a:t>
            </a:r>
            <a:r>
              <a:rPr lang="it-IT" dirty="0" err="1">
                <a:solidFill>
                  <a:srgbClr val="5B1D24"/>
                </a:solidFill>
                <a:latin typeface="Josefin Sans" charset="0"/>
                <a:ea typeface="Josefin Sans" charset="0"/>
                <a:cs typeface="Josefin Sans" charset="0"/>
              </a:rPr>
              <a:t>Texts</a:t>
            </a:r>
            <a:r>
              <a:rPr lang="it-IT" dirty="0">
                <a:solidFill>
                  <a:srgbClr val="5B1D24"/>
                </a:solidFill>
                <a:latin typeface="Josefin Sans" charset="0"/>
                <a:ea typeface="Josefin Sans" charset="0"/>
                <a:cs typeface="Josefin Sans" charset="0"/>
              </a:rPr>
              <a:t> </a:t>
            </a:r>
          </a:p>
          <a:p>
            <a:r>
              <a:rPr lang="it-IT" dirty="0">
                <a:solidFill>
                  <a:srgbClr val="5B1D24"/>
                </a:solidFill>
                <a:latin typeface="Josefin Sans" charset="0"/>
                <a:ea typeface="Josefin Sans" charset="0"/>
                <a:cs typeface="Josefin Sans" charset="0"/>
              </a:rPr>
              <a:t>- </a:t>
            </a:r>
            <a:r>
              <a:rPr lang="it-IT" dirty="0" err="1">
                <a:solidFill>
                  <a:srgbClr val="5B1D24"/>
                </a:solidFill>
                <a:latin typeface="Josefin Sans" charset="0"/>
                <a:ea typeface="Josefin Sans" charset="0"/>
                <a:cs typeface="Josefin Sans" charset="0"/>
              </a:rPr>
              <a:t>Collections</a:t>
            </a:r>
            <a:r>
              <a:rPr lang="it-IT" dirty="0">
                <a:solidFill>
                  <a:srgbClr val="5B1D24"/>
                </a:solidFill>
                <a:latin typeface="Josefin Sans" charset="0"/>
                <a:ea typeface="Josefin Sans" charset="0"/>
                <a:cs typeface="Josefin Sans" charset="0"/>
              </a:rPr>
              <a:t> of </a:t>
            </a:r>
            <a:r>
              <a:rPr lang="it-IT" dirty="0" err="1">
                <a:solidFill>
                  <a:srgbClr val="5B1D24"/>
                </a:solidFill>
                <a:latin typeface="Josefin Sans" charset="0"/>
                <a:ea typeface="Josefin Sans" charset="0"/>
                <a:cs typeface="Josefin Sans" charset="0"/>
              </a:rPr>
              <a:t>references</a:t>
            </a:r>
            <a:endParaRPr lang="it-IT" dirty="0">
              <a:solidFill>
                <a:srgbClr val="5B1D24"/>
              </a:solidFill>
              <a:latin typeface="Josefin Sans" charset="0"/>
              <a:ea typeface="Josefin Sans" charset="0"/>
              <a:cs typeface="Josefin Sans" charset="0"/>
            </a:endParaRPr>
          </a:p>
        </p:txBody>
      </p:sp>
      <p:sp>
        <p:nvSpPr>
          <p:cNvPr id="11" name="CasellaDiTesto 10"/>
          <p:cNvSpPr txBox="1"/>
          <p:nvPr/>
        </p:nvSpPr>
        <p:spPr>
          <a:xfrm>
            <a:off x="2463760" y="2468998"/>
            <a:ext cx="2200514" cy="1754326"/>
          </a:xfrm>
          <a:prstGeom prst="rect">
            <a:avLst/>
          </a:prstGeom>
          <a:noFill/>
        </p:spPr>
        <p:txBody>
          <a:bodyPr wrap="square" rtlCol="0">
            <a:spAutoFit/>
          </a:bodyPr>
          <a:lstStyle/>
          <a:p>
            <a:r>
              <a:rPr lang="it-IT" dirty="0">
                <a:solidFill>
                  <a:srgbClr val="5B1D24"/>
                </a:solidFill>
                <a:latin typeface="Josefin Sans" charset="0"/>
                <a:ea typeface="Josefin Sans" charset="0"/>
                <a:cs typeface="Josefin Sans" charset="0"/>
              </a:rPr>
              <a:t>SECONDARY DATA</a:t>
            </a:r>
          </a:p>
          <a:p>
            <a:pPr marL="285750" indent="-285750">
              <a:buFontTx/>
              <a:buChar char="-"/>
            </a:pPr>
            <a:r>
              <a:rPr lang="it-IT" dirty="0" err="1">
                <a:solidFill>
                  <a:srgbClr val="5B1D24"/>
                </a:solidFill>
                <a:latin typeface="Josefin Sans" charset="0"/>
                <a:ea typeface="Josefin Sans" charset="0"/>
                <a:cs typeface="Josefin Sans" charset="0"/>
              </a:rPr>
              <a:t>Dictionaries</a:t>
            </a:r>
            <a:endParaRPr lang="it-IT" dirty="0">
              <a:solidFill>
                <a:srgbClr val="5B1D24"/>
              </a:solidFill>
              <a:latin typeface="Josefin Sans" charset="0"/>
              <a:ea typeface="Josefin Sans" charset="0"/>
              <a:cs typeface="Josefin Sans" charset="0"/>
            </a:endParaRPr>
          </a:p>
          <a:p>
            <a:pPr marL="285750" indent="-285750">
              <a:buFontTx/>
              <a:buChar char="-"/>
            </a:pPr>
            <a:r>
              <a:rPr lang="it-IT" dirty="0" err="1">
                <a:solidFill>
                  <a:srgbClr val="5B1D24"/>
                </a:solidFill>
                <a:latin typeface="Josefin Sans" charset="0"/>
                <a:ea typeface="Josefin Sans" charset="0"/>
                <a:cs typeface="Josefin Sans" charset="0"/>
              </a:rPr>
              <a:t>Wordlists</a:t>
            </a:r>
            <a:endParaRPr lang="it-IT" dirty="0">
              <a:solidFill>
                <a:srgbClr val="5B1D24"/>
              </a:solidFill>
              <a:latin typeface="Josefin Sans" charset="0"/>
              <a:ea typeface="Josefin Sans" charset="0"/>
              <a:cs typeface="Josefin Sans" charset="0"/>
            </a:endParaRPr>
          </a:p>
          <a:p>
            <a:pPr marL="285750" indent="-285750">
              <a:buFontTx/>
              <a:buChar char="-"/>
            </a:pPr>
            <a:r>
              <a:rPr lang="it-IT" dirty="0" err="1">
                <a:solidFill>
                  <a:srgbClr val="5B1D24"/>
                </a:solidFill>
                <a:latin typeface="Josefin Sans" charset="0"/>
                <a:ea typeface="Josefin Sans" charset="0"/>
                <a:cs typeface="Josefin Sans" charset="0"/>
              </a:rPr>
              <a:t>Monographics</a:t>
            </a:r>
            <a:r>
              <a:rPr lang="it-IT" dirty="0">
                <a:solidFill>
                  <a:srgbClr val="5B1D24"/>
                </a:solidFill>
                <a:latin typeface="Josefin Sans" charset="0"/>
                <a:ea typeface="Josefin Sans" charset="0"/>
                <a:cs typeface="Josefin Sans" charset="0"/>
              </a:rPr>
              <a:t> </a:t>
            </a:r>
            <a:r>
              <a:rPr lang="it-IT" dirty="0" err="1">
                <a:solidFill>
                  <a:srgbClr val="5B1D24"/>
                </a:solidFill>
                <a:latin typeface="Josefin Sans" charset="0"/>
                <a:ea typeface="Josefin Sans" charset="0"/>
                <a:cs typeface="Josefin Sans" charset="0"/>
              </a:rPr>
              <a:t>descriptions</a:t>
            </a:r>
            <a:br>
              <a:rPr lang="it-IT" dirty="0">
                <a:solidFill>
                  <a:srgbClr val="5B1D24"/>
                </a:solidFill>
                <a:latin typeface="Josefin Sans" charset="0"/>
                <a:ea typeface="Josefin Sans" charset="0"/>
                <a:cs typeface="Josefin Sans" charset="0"/>
              </a:rPr>
            </a:br>
            <a:endParaRPr lang="it-IT" dirty="0">
              <a:solidFill>
                <a:srgbClr val="5B1D24"/>
              </a:solidFill>
              <a:latin typeface="Josefin Sans" charset="0"/>
              <a:ea typeface="Josefin Sans" charset="0"/>
              <a:cs typeface="Josefin Sans" charset="0"/>
            </a:endParaRPr>
          </a:p>
        </p:txBody>
      </p:sp>
      <p:cxnSp>
        <p:nvCxnSpPr>
          <p:cNvPr id="12" name="Connettore 1 11"/>
          <p:cNvCxnSpPr/>
          <p:nvPr/>
        </p:nvCxnSpPr>
        <p:spPr>
          <a:xfrm>
            <a:off x="2372320" y="2529958"/>
            <a:ext cx="0" cy="1463040"/>
          </a:xfrm>
          <a:prstGeom prst="line">
            <a:avLst/>
          </a:prstGeom>
          <a:ln>
            <a:solidFill>
              <a:srgbClr val="5B1D1F"/>
            </a:solidFill>
          </a:ln>
        </p:spPr>
        <p:style>
          <a:lnRef idx="1">
            <a:schemeClr val="accent1"/>
          </a:lnRef>
          <a:fillRef idx="0">
            <a:schemeClr val="accent1"/>
          </a:fillRef>
          <a:effectRef idx="0">
            <a:schemeClr val="accent1"/>
          </a:effectRef>
          <a:fontRef idx="minor">
            <a:schemeClr val="tx1"/>
          </a:fontRef>
        </p:style>
      </p:cxnSp>
      <p:sp>
        <p:nvSpPr>
          <p:cNvPr id="15" name="Rettangolo 14"/>
          <p:cNvSpPr/>
          <p:nvPr/>
        </p:nvSpPr>
        <p:spPr>
          <a:xfrm>
            <a:off x="1267419" y="5216883"/>
            <a:ext cx="2286000" cy="369332"/>
          </a:xfrm>
          <a:prstGeom prst="rect">
            <a:avLst/>
          </a:prstGeom>
        </p:spPr>
        <p:txBody>
          <a:bodyPr wrap="square">
            <a:spAutoFit/>
          </a:bodyPr>
          <a:lstStyle/>
          <a:p>
            <a:pPr algn="ctr"/>
            <a:r>
              <a:rPr lang="it-IT" b="1" dirty="0">
                <a:solidFill>
                  <a:schemeClr val="bg1"/>
                </a:solidFill>
                <a:latin typeface="Josefin Sans" charset="0"/>
                <a:ea typeface="Josefin Sans" charset="0"/>
                <a:cs typeface="Josefin Sans" charset="0"/>
              </a:rPr>
              <a:t>ENTRIES</a:t>
            </a:r>
          </a:p>
        </p:txBody>
      </p:sp>
      <p:pic>
        <p:nvPicPr>
          <p:cNvPr id="17" name="Picture 4" descr="http://www.iconsdb.com/icons/preview/icon-sets/web-2-blue/database-xxl.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2992" y="1591933"/>
            <a:ext cx="822563" cy="822563"/>
          </a:xfrm>
          <a:prstGeom prst="rect">
            <a:avLst/>
          </a:prstGeom>
          <a:noFill/>
          <a:extLst>
            <a:ext uri="{909E8E84-426E-40DD-AFC4-6F175D3DCCD1}">
              <a14:hiddenFill xmlns:a14="http://schemas.microsoft.com/office/drawing/2010/main">
                <a:solidFill>
                  <a:srgbClr val="FFFFFF"/>
                </a:solidFill>
              </a14:hiddenFill>
            </a:ext>
          </a:extLst>
        </p:spPr>
      </p:pic>
      <p:sp>
        <p:nvSpPr>
          <p:cNvPr id="20" name="Rettangolo 19"/>
          <p:cNvSpPr/>
          <p:nvPr/>
        </p:nvSpPr>
        <p:spPr>
          <a:xfrm>
            <a:off x="358529" y="2070855"/>
            <a:ext cx="2039533" cy="369332"/>
          </a:xfrm>
          <a:prstGeom prst="rect">
            <a:avLst/>
          </a:prstGeom>
        </p:spPr>
        <p:txBody>
          <a:bodyPr wrap="none">
            <a:spAutoFit/>
          </a:bodyPr>
          <a:lstStyle/>
          <a:p>
            <a:r>
              <a:rPr lang="it-IT" b="1" dirty="0" err="1">
                <a:solidFill>
                  <a:schemeClr val="accent1"/>
                </a:solidFill>
                <a:latin typeface="Josefin Sans SemiBold" charset="0"/>
                <a:ea typeface="Josefin Sans SemiBold" charset="0"/>
                <a:cs typeface="Josefin Sans SemiBold" charset="0"/>
              </a:rPr>
              <a:t>Sources</a:t>
            </a:r>
            <a:r>
              <a:rPr lang="it-IT" b="1" dirty="0">
                <a:solidFill>
                  <a:schemeClr val="accent1"/>
                </a:solidFill>
                <a:latin typeface="Josefin Sans SemiBold" charset="0"/>
                <a:ea typeface="Josefin Sans SemiBold" charset="0"/>
                <a:cs typeface="Josefin Sans SemiBold" charset="0"/>
              </a:rPr>
              <a:t> of </a:t>
            </a:r>
            <a:r>
              <a:rPr lang="it-IT" b="1" dirty="0" err="1">
                <a:solidFill>
                  <a:schemeClr val="accent1"/>
                </a:solidFill>
                <a:latin typeface="Josefin Sans SemiBold" charset="0"/>
                <a:ea typeface="Josefin Sans SemiBold" charset="0"/>
                <a:cs typeface="Josefin Sans SemiBold" charset="0"/>
              </a:rPr>
              <a:t>evidence</a:t>
            </a:r>
            <a:endParaRPr lang="it-IT" b="1" dirty="0">
              <a:solidFill>
                <a:schemeClr val="accent1"/>
              </a:solidFill>
              <a:latin typeface="Josefin Sans SemiBold" charset="0"/>
              <a:ea typeface="Josefin Sans SemiBold" charset="0"/>
              <a:cs typeface="Josefin Sans SemiBold" charset="0"/>
            </a:endParaRPr>
          </a:p>
        </p:txBody>
      </p:sp>
      <p:pic>
        <p:nvPicPr>
          <p:cNvPr id="22" name="Immagine 21"/>
          <p:cNvPicPr>
            <a:picLocks noChangeAspect="1"/>
          </p:cNvPicPr>
          <p:nvPr/>
        </p:nvPicPr>
        <p:blipFill>
          <a:blip r:embed="rId5"/>
          <a:stretch>
            <a:fillRect/>
          </a:stretch>
        </p:blipFill>
        <p:spPr>
          <a:xfrm>
            <a:off x="110008" y="4641564"/>
            <a:ext cx="1904691" cy="1506293"/>
          </a:xfrm>
          <a:prstGeom prst="rect">
            <a:avLst/>
          </a:prstGeom>
        </p:spPr>
      </p:pic>
      <p:pic>
        <p:nvPicPr>
          <p:cNvPr id="2" name="Immagine 1"/>
          <p:cNvPicPr>
            <a:picLocks noChangeAspect="1"/>
          </p:cNvPicPr>
          <p:nvPr/>
        </p:nvPicPr>
        <p:blipFill>
          <a:blip r:embed="rId5"/>
          <a:stretch>
            <a:fillRect/>
          </a:stretch>
        </p:blipFill>
        <p:spPr>
          <a:xfrm>
            <a:off x="1586339" y="4652015"/>
            <a:ext cx="1904691" cy="1506293"/>
          </a:xfrm>
          <a:prstGeom prst="rect">
            <a:avLst/>
          </a:prstGeom>
        </p:spPr>
      </p:pic>
      <p:pic>
        <p:nvPicPr>
          <p:cNvPr id="21" name="Immagine 20"/>
          <p:cNvPicPr>
            <a:picLocks noChangeAspect="1"/>
          </p:cNvPicPr>
          <p:nvPr/>
        </p:nvPicPr>
        <p:blipFill>
          <a:blip r:embed="rId5"/>
          <a:stretch>
            <a:fillRect/>
          </a:stretch>
        </p:blipFill>
        <p:spPr>
          <a:xfrm>
            <a:off x="3062670" y="4656804"/>
            <a:ext cx="1904691" cy="1506293"/>
          </a:xfrm>
          <a:prstGeom prst="rect">
            <a:avLst/>
          </a:prstGeom>
        </p:spPr>
      </p:pic>
      <p:pic>
        <p:nvPicPr>
          <p:cNvPr id="19" name="Immagine 18"/>
          <p:cNvPicPr>
            <a:picLocks noChangeAspect="1"/>
          </p:cNvPicPr>
          <p:nvPr/>
        </p:nvPicPr>
        <p:blipFill>
          <a:blip r:embed="rId6"/>
          <a:stretch>
            <a:fillRect/>
          </a:stretch>
        </p:blipFill>
        <p:spPr>
          <a:xfrm>
            <a:off x="51451" y="4508758"/>
            <a:ext cx="1444569" cy="1444569"/>
          </a:xfrm>
          <a:prstGeom prst="rect">
            <a:avLst/>
          </a:prstGeom>
        </p:spPr>
      </p:pic>
    </p:spTree>
    <p:extLst>
      <p:ext uri="{BB962C8B-B14F-4D97-AF65-F5344CB8AC3E}">
        <p14:creationId xmlns:p14="http://schemas.microsoft.com/office/powerpoint/2010/main" val="2409064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magine 6"/>
          <p:cNvPicPr>
            <a:picLocks noChangeAspect="1"/>
          </p:cNvPicPr>
          <p:nvPr/>
        </p:nvPicPr>
        <p:blipFill>
          <a:blip r:embed="rId2"/>
          <a:stretch>
            <a:fillRect/>
          </a:stretch>
        </p:blipFill>
        <p:spPr>
          <a:xfrm>
            <a:off x="5349240" y="3452705"/>
            <a:ext cx="3618970" cy="3170907"/>
          </a:xfrm>
          <a:prstGeom prst="rect">
            <a:avLst/>
          </a:prstGeom>
        </p:spPr>
      </p:pic>
      <p:sp>
        <p:nvSpPr>
          <p:cNvPr id="10" name="Rettangolo 9"/>
          <p:cNvSpPr/>
          <p:nvPr/>
        </p:nvSpPr>
        <p:spPr>
          <a:xfrm>
            <a:off x="155731" y="976744"/>
            <a:ext cx="7715054" cy="5078313"/>
          </a:xfrm>
          <a:prstGeom prst="rect">
            <a:avLst/>
          </a:prstGeom>
        </p:spPr>
        <p:txBody>
          <a:bodyPr wrap="square">
            <a:spAutoFit/>
          </a:bodyPr>
          <a:lstStyle/>
          <a:p>
            <a:r>
              <a:rPr lang="it-IT" b="1" dirty="0" err="1">
                <a:latin typeface="Century Gothic" charset="0"/>
                <a:ea typeface="Century Gothic" charset="0"/>
                <a:cs typeface="Century Gothic" charset="0"/>
              </a:rPr>
              <a:t>Lexicographie</a:t>
            </a:r>
            <a:r>
              <a:rPr lang="it-IT" b="1" dirty="0">
                <a:latin typeface="Century Gothic" charset="0"/>
                <a:ea typeface="Century Gothic" charset="0"/>
                <a:cs typeface="Century Gothic" charset="0"/>
              </a:rPr>
              <a:t> Evolutive</a:t>
            </a:r>
            <a:br>
              <a:rPr lang="it-IT" dirty="0">
                <a:latin typeface="Century Gothic" charset="0"/>
                <a:ea typeface="Century Gothic" charset="0"/>
                <a:cs typeface="Century Gothic" charset="0"/>
              </a:rPr>
            </a:br>
            <a:r>
              <a:rPr lang="it-IT" dirty="0">
                <a:latin typeface="Century Gothic" charset="0"/>
                <a:ea typeface="Century Gothic" charset="0"/>
                <a:cs typeface="Century Gothic" charset="0"/>
              </a:rPr>
              <a:t>L’</a:t>
            </a:r>
            <a:r>
              <a:rPr lang="it-IT" dirty="0" err="1">
                <a:latin typeface="Century Gothic" charset="0"/>
                <a:ea typeface="Century Gothic" charset="0"/>
                <a:cs typeface="Century Gothic" charset="0"/>
              </a:rPr>
              <a:t>idée</a:t>
            </a:r>
            <a:r>
              <a:rPr lang="it-IT" dirty="0">
                <a:latin typeface="Century Gothic" charset="0"/>
                <a:ea typeface="Century Gothic" charset="0"/>
                <a:cs typeface="Century Gothic" charset="0"/>
              </a:rPr>
              <a:t> centrale qui guide le </a:t>
            </a:r>
            <a:r>
              <a:rPr lang="it-IT" dirty="0" err="1">
                <a:latin typeface="Century Gothic" charset="0"/>
                <a:ea typeface="Century Gothic" charset="0"/>
                <a:cs typeface="Century Gothic" charset="0"/>
              </a:rPr>
              <a:t>projet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du</a:t>
            </a:r>
            <a:r>
              <a:rPr lang="it-IT" dirty="0">
                <a:latin typeface="Century Gothic" charset="0"/>
                <a:ea typeface="Century Gothic" charset="0"/>
                <a:cs typeface="Century Gothic" charset="0"/>
              </a:rPr>
              <a:t> </a:t>
            </a:r>
            <a:r>
              <a:rPr lang="it-IT" i="1" dirty="0">
                <a:latin typeface="Century Gothic" charset="0"/>
                <a:ea typeface="Century Gothic" charset="0"/>
                <a:cs typeface="Century Gothic" charset="0"/>
              </a:rPr>
              <a:t>DMF</a:t>
            </a:r>
            <a:r>
              <a:rPr lang="it-IT" dirty="0">
                <a:latin typeface="Century Gothic" charset="0"/>
                <a:ea typeface="Century Gothic" charset="0"/>
                <a:cs typeface="Century Gothic" charset="0"/>
              </a:rPr>
              <a:t> est </a:t>
            </a:r>
            <a:r>
              <a:rPr lang="it-IT" dirty="0" err="1">
                <a:latin typeface="Century Gothic" charset="0"/>
                <a:ea typeface="Century Gothic" charset="0"/>
                <a:cs typeface="Century Gothic" charset="0"/>
              </a:rPr>
              <a:t>que</a:t>
            </a:r>
            <a:r>
              <a:rPr lang="it-IT" dirty="0">
                <a:latin typeface="Century Gothic" charset="0"/>
                <a:ea typeface="Century Gothic" charset="0"/>
                <a:cs typeface="Century Gothic" charset="0"/>
              </a:rPr>
              <a:t> l’</a:t>
            </a:r>
            <a:r>
              <a:rPr lang="it-IT" dirty="0" err="1">
                <a:latin typeface="Century Gothic" charset="0"/>
                <a:ea typeface="Century Gothic" charset="0"/>
                <a:cs typeface="Century Gothic" charset="0"/>
              </a:rPr>
              <a:t>informatique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autorise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désormais</a:t>
            </a:r>
            <a:r>
              <a:rPr lang="it-IT" dirty="0">
                <a:latin typeface="Century Gothic" charset="0"/>
                <a:ea typeface="Century Gothic" charset="0"/>
                <a:cs typeface="Century Gothic" charset="0"/>
              </a:rPr>
              <a:t> une </a:t>
            </a:r>
            <a:r>
              <a:rPr lang="it-IT" dirty="0" err="1">
                <a:latin typeface="Century Gothic" charset="0"/>
                <a:ea typeface="Century Gothic" charset="0"/>
                <a:cs typeface="Century Gothic" charset="0"/>
              </a:rPr>
              <a:t>lexicographie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évolutive</a:t>
            </a:r>
            <a:r>
              <a:rPr lang="it-IT" dirty="0">
                <a:latin typeface="Century Gothic" charset="0"/>
                <a:ea typeface="Century Gothic" charset="0"/>
                <a:cs typeface="Century Gothic" charset="0"/>
              </a:rPr>
              <a:t>: il ne s’</a:t>
            </a:r>
            <a:r>
              <a:rPr lang="it-IT" dirty="0" err="1">
                <a:latin typeface="Century Gothic" charset="0"/>
                <a:ea typeface="Century Gothic" charset="0"/>
                <a:cs typeface="Century Gothic" charset="0"/>
              </a:rPr>
              <a:t>agit</a:t>
            </a:r>
            <a:r>
              <a:rPr lang="it-IT" dirty="0">
                <a:latin typeface="Century Gothic" charset="0"/>
                <a:ea typeface="Century Gothic" charset="0"/>
                <a:cs typeface="Century Gothic" charset="0"/>
              </a:rPr>
              <a:t> plus de </a:t>
            </a:r>
            <a:r>
              <a:rPr lang="it-IT" dirty="0" err="1">
                <a:latin typeface="Century Gothic" charset="0"/>
                <a:ea typeface="Century Gothic" charset="0"/>
                <a:cs typeface="Century Gothic" charset="0"/>
              </a:rPr>
              <a:t>rédiger</a:t>
            </a:r>
            <a:r>
              <a:rPr lang="it-IT" dirty="0">
                <a:latin typeface="Century Gothic" charset="0"/>
                <a:ea typeface="Century Gothic" charset="0"/>
                <a:cs typeface="Century Gothic" charset="0"/>
              </a:rPr>
              <a:t> le </a:t>
            </a:r>
            <a:r>
              <a:rPr lang="it-IT" dirty="0" err="1">
                <a:latin typeface="Century Gothic" charset="0"/>
                <a:ea typeface="Century Gothic" charset="0"/>
                <a:cs typeface="Century Gothic" charset="0"/>
              </a:rPr>
              <a:t>dictionnaire</a:t>
            </a:r>
            <a:r>
              <a:rPr lang="it-IT" dirty="0">
                <a:latin typeface="Century Gothic" charset="0"/>
                <a:ea typeface="Century Gothic" charset="0"/>
                <a:cs typeface="Century Gothic" charset="0"/>
              </a:rPr>
              <a:t> lettre par lettre, ce qui le </a:t>
            </a:r>
            <a:r>
              <a:rPr lang="it-IT" dirty="0" err="1">
                <a:latin typeface="Century Gothic" charset="0"/>
                <a:ea typeface="Century Gothic" charset="0"/>
                <a:cs typeface="Century Gothic" charset="0"/>
              </a:rPr>
              <a:t>laisserait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dans</a:t>
            </a:r>
            <a:r>
              <a:rPr lang="it-IT" dirty="0">
                <a:latin typeface="Century Gothic" charset="0"/>
                <a:ea typeface="Century Gothic" charset="0"/>
                <a:cs typeface="Century Gothic" charset="0"/>
              </a:rPr>
              <a:t> l’</a:t>
            </a:r>
            <a:r>
              <a:rPr lang="it-IT" dirty="0" err="1">
                <a:latin typeface="Century Gothic" charset="0"/>
                <a:ea typeface="Century Gothic" charset="0"/>
                <a:cs typeface="Century Gothic" charset="0"/>
              </a:rPr>
              <a:t>inachèvement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aussi</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longtemps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que</a:t>
            </a:r>
            <a:r>
              <a:rPr lang="it-IT" dirty="0">
                <a:latin typeface="Century Gothic" charset="0"/>
                <a:ea typeface="Century Gothic" charset="0"/>
                <a:cs typeface="Century Gothic" charset="0"/>
              </a:rPr>
              <a:t> la lettre ultime n’est </a:t>
            </a:r>
            <a:r>
              <a:rPr lang="it-IT" dirty="0" err="1">
                <a:latin typeface="Century Gothic" charset="0"/>
                <a:ea typeface="Century Gothic" charset="0"/>
                <a:cs typeface="Century Gothic" charset="0"/>
              </a:rPr>
              <a:t>pas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atteinte</a:t>
            </a:r>
            <a:r>
              <a:rPr lang="it-IT" dirty="0">
                <a:latin typeface="Century Gothic" charset="0"/>
                <a:ea typeface="Century Gothic" charset="0"/>
                <a:cs typeface="Century Gothic" charset="0"/>
              </a:rPr>
              <a:t>, mais </a:t>
            </a:r>
            <a:r>
              <a:rPr lang="it-IT" dirty="0" err="1">
                <a:latin typeface="Century Gothic" charset="0"/>
                <a:ea typeface="Century Gothic" charset="0"/>
                <a:cs typeface="Century Gothic" charset="0"/>
              </a:rPr>
              <a:t>plutôt</a:t>
            </a:r>
            <a:r>
              <a:rPr lang="it-IT" dirty="0">
                <a:latin typeface="Century Gothic" charset="0"/>
                <a:ea typeface="Century Gothic" charset="0"/>
                <a:cs typeface="Century Gothic" charset="0"/>
              </a:rPr>
              <a:t> de </a:t>
            </a:r>
            <a:r>
              <a:rPr lang="it-IT" b="1" u="sng" dirty="0" err="1">
                <a:solidFill>
                  <a:srgbClr val="C00000"/>
                </a:solidFill>
                <a:latin typeface="Century Gothic" charset="0"/>
                <a:ea typeface="Century Gothic" charset="0"/>
                <a:cs typeface="Century Gothic" charset="0"/>
              </a:rPr>
              <a:t>procéder</a:t>
            </a:r>
            <a:r>
              <a:rPr lang="it-IT" b="1" u="sng" dirty="0">
                <a:solidFill>
                  <a:srgbClr val="C00000"/>
                </a:solidFill>
                <a:latin typeface="Century Gothic" charset="0"/>
                <a:ea typeface="Century Gothic" charset="0"/>
                <a:cs typeface="Century Gothic" charset="0"/>
              </a:rPr>
              <a:t> par une suite d’</a:t>
            </a:r>
            <a:r>
              <a:rPr lang="it-IT" b="1" u="sng" dirty="0" err="1">
                <a:solidFill>
                  <a:srgbClr val="C00000"/>
                </a:solidFill>
                <a:latin typeface="Century Gothic" charset="0"/>
                <a:ea typeface="Century Gothic" charset="0"/>
                <a:cs typeface="Century Gothic" charset="0"/>
              </a:rPr>
              <a:t>étapes</a:t>
            </a:r>
            <a:r>
              <a:rPr lang="it-IT" b="1" u="sng" dirty="0">
                <a:solidFill>
                  <a:srgbClr val="C00000"/>
                </a:solidFill>
                <a:latin typeface="Century Gothic" charset="0"/>
                <a:ea typeface="Century Gothic" charset="0"/>
                <a:cs typeface="Century Gothic" charset="0"/>
              </a:rPr>
              <a:t> dont </a:t>
            </a:r>
            <a:r>
              <a:rPr lang="it-IT" b="1" u="sng" dirty="0" err="1">
                <a:solidFill>
                  <a:srgbClr val="C00000"/>
                </a:solidFill>
                <a:latin typeface="Century Gothic" charset="0"/>
                <a:ea typeface="Century Gothic" charset="0"/>
                <a:cs typeface="Century Gothic" charset="0"/>
              </a:rPr>
              <a:t>chacune</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possède</a:t>
            </a:r>
            <a:r>
              <a:rPr lang="it-IT" b="1" u="sng" dirty="0">
                <a:solidFill>
                  <a:srgbClr val="C00000"/>
                </a:solidFill>
                <a:latin typeface="Century Gothic" charset="0"/>
                <a:ea typeface="Century Gothic" charset="0"/>
                <a:cs typeface="Century Gothic" charset="0"/>
              </a:rPr>
              <a:t> sa </a:t>
            </a:r>
            <a:r>
              <a:rPr lang="it-IT" b="1" u="sng" dirty="0" err="1">
                <a:solidFill>
                  <a:srgbClr val="C00000"/>
                </a:solidFill>
                <a:latin typeface="Century Gothic" charset="0"/>
                <a:ea typeface="Century Gothic" charset="0"/>
                <a:cs typeface="Century Gothic" charset="0"/>
              </a:rPr>
              <a:t>propre</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clôture</a:t>
            </a:r>
            <a:r>
              <a:rPr lang="it-IT" b="1" u="sng" dirty="0">
                <a:solidFill>
                  <a:srgbClr val="C00000"/>
                </a:solidFill>
                <a:latin typeface="Century Gothic" charset="0"/>
                <a:ea typeface="Century Gothic" charset="0"/>
                <a:cs typeface="Century Gothic" charset="0"/>
              </a:rPr>
              <a:t> tout en </a:t>
            </a:r>
            <a:r>
              <a:rPr lang="it-IT" b="1" u="sng" dirty="0" err="1">
                <a:solidFill>
                  <a:srgbClr val="C00000"/>
                </a:solidFill>
                <a:latin typeface="Century Gothic" charset="0"/>
                <a:ea typeface="Century Gothic" charset="0"/>
                <a:cs typeface="Century Gothic" charset="0"/>
              </a:rPr>
              <a:t>restant</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ouverte</a:t>
            </a:r>
            <a:r>
              <a:rPr lang="it-IT" b="1" u="sng" dirty="0">
                <a:solidFill>
                  <a:srgbClr val="C00000"/>
                </a:solidFill>
                <a:latin typeface="Century Gothic" charset="0"/>
                <a:ea typeface="Century Gothic" charset="0"/>
                <a:cs typeface="Century Gothic" charset="0"/>
              </a:rPr>
              <a:t> à </a:t>
            </a:r>
            <a:r>
              <a:rPr lang="it-IT" b="1" u="sng" dirty="0" err="1">
                <a:solidFill>
                  <a:srgbClr val="C00000"/>
                </a:solidFill>
                <a:latin typeface="Century Gothic" charset="0"/>
                <a:ea typeface="Century Gothic" charset="0"/>
                <a:cs typeface="Century Gothic" charset="0"/>
              </a:rPr>
              <a:t>tous</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les</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développements</a:t>
            </a:r>
            <a:r>
              <a:rPr lang="it-IT" b="1" u="sng" dirty="0">
                <a:solidFill>
                  <a:srgbClr val="C00000"/>
                </a:solidFill>
                <a:latin typeface="Century Gothic" charset="0"/>
                <a:ea typeface="Century Gothic" charset="0"/>
                <a:cs typeface="Century Gothic" charset="0"/>
              </a:rPr>
              <a:t> </a:t>
            </a:r>
            <a:r>
              <a:rPr lang="it-IT" b="1" u="sng" dirty="0" err="1">
                <a:solidFill>
                  <a:srgbClr val="C00000"/>
                </a:solidFill>
                <a:latin typeface="Century Gothic" charset="0"/>
                <a:ea typeface="Century Gothic" charset="0"/>
                <a:cs typeface="Century Gothic" charset="0"/>
              </a:rPr>
              <a:t>ultérieurs</a:t>
            </a:r>
            <a:r>
              <a:rPr lang="it-IT" dirty="0">
                <a:latin typeface="Century Gothic" charset="0"/>
                <a:ea typeface="Century Gothic" charset="0"/>
                <a:cs typeface="Century Gothic" charset="0"/>
              </a:rPr>
              <a:t>. […]	</a:t>
            </a:r>
            <a:br>
              <a:rPr lang="it-IT" dirty="0">
                <a:latin typeface="Century Gothic" charset="0"/>
                <a:ea typeface="Century Gothic" charset="0"/>
                <a:cs typeface="Century Gothic" charset="0"/>
              </a:rPr>
            </a:br>
            <a:r>
              <a:rPr lang="it-IT" dirty="0">
                <a:latin typeface="Century Gothic" charset="0"/>
                <a:ea typeface="Century Gothic" charset="0"/>
                <a:cs typeface="Century Gothic" charset="0"/>
              </a:rPr>
              <a:t>L’option </a:t>
            </a:r>
            <a:r>
              <a:rPr lang="it-IT" dirty="0" err="1">
                <a:latin typeface="Century Gothic" charset="0"/>
                <a:ea typeface="Century Gothic" charset="0"/>
                <a:cs typeface="Century Gothic" charset="0"/>
              </a:rPr>
              <a:t>choisie</a:t>
            </a:r>
            <a:r>
              <a:rPr lang="it-IT" dirty="0">
                <a:latin typeface="Century Gothic" charset="0"/>
                <a:ea typeface="Century Gothic" charset="0"/>
                <a:cs typeface="Century Gothic" charset="0"/>
              </a:rPr>
              <a:t> pour le </a:t>
            </a:r>
            <a:r>
              <a:rPr lang="it-IT" i="1" dirty="0">
                <a:latin typeface="Century Gothic" charset="0"/>
                <a:ea typeface="Century Gothic" charset="0"/>
                <a:cs typeface="Century Gothic" charset="0"/>
              </a:rPr>
              <a:t>DMF</a:t>
            </a:r>
            <a:r>
              <a:rPr lang="it-IT" dirty="0">
                <a:latin typeface="Century Gothic" charset="0"/>
                <a:ea typeface="Century Gothic" charset="0"/>
                <a:cs typeface="Century Gothic" charset="0"/>
              </a:rPr>
              <a:t> s’</a:t>
            </a:r>
            <a:r>
              <a:rPr lang="it-IT" dirty="0" err="1">
                <a:latin typeface="Century Gothic" charset="0"/>
                <a:ea typeface="Century Gothic" charset="0"/>
                <a:cs typeface="Century Gothic" charset="0"/>
              </a:rPr>
              <a:t>appuie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fortement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sur</a:t>
            </a:r>
            <a:r>
              <a:rPr lang="it-IT" dirty="0">
                <a:latin typeface="Century Gothic" charset="0"/>
                <a:ea typeface="Century Gothic" charset="0"/>
                <a:cs typeface="Century Gothic" charset="0"/>
              </a:rPr>
              <a:t> l’</a:t>
            </a:r>
            <a:r>
              <a:rPr lang="it-IT" dirty="0" err="1">
                <a:latin typeface="Century Gothic" charset="0"/>
                <a:ea typeface="Century Gothic" charset="0"/>
                <a:cs typeface="Century Gothic" charset="0"/>
              </a:rPr>
              <a:t>idée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que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les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dictionnaires</a:t>
            </a:r>
            <a:r>
              <a:rPr lang="it-IT" dirty="0">
                <a:latin typeface="Century Gothic" charset="0"/>
                <a:ea typeface="Century Gothic" charset="0"/>
                <a:cs typeface="Century Gothic" charset="0"/>
              </a:rPr>
              <a:t> d’</a:t>
            </a:r>
            <a:r>
              <a:rPr lang="it-IT" dirty="0" err="1">
                <a:latin typeface="Century Gothic" charset="0"/>
                <a:ea typeface="Century Gothic" charset="0"/>
                <a:cs typeface="Century Gothic" charset="0"/>
              </a:rPr>
              <a:t>aujourd’hui</a:t>
            </a:r>
            <a:r>
              <a:rPr lang="it-IT" dirty="0">
                <a:latin typeface="Century Gothic" charset="0"/>
                <a:ea typeface="Century Gothic" charset="0"/>
                <a:cs typeface="Century Gothic" charset="0"/>
              </a:rPr>
              <a:t>, non </a:t>
            </a:r>
            <a:r>
              <a:rPr lang="it-IT" dirty="0" err="1">
                <a:latin typeface="Century Gothic" charset="0"/>
                <a:ea typeface="Century Gothic" charset="0"/>
                <a:cs typeface="Century Gothic" charset="0"/>
              </a:rPr>
              <a:t>pas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commerciaux</a:t>
            </a:r>
            <a:r>
              <a:rPr lang="it-IT" dirty="0">
                <a:latin typeface="Century Gothic" charset="0"/>
                <a:ea typeface="Century Gothic" charset="0"/>
                <a:cs typeface="Century Gothic" charset="0"/>
              </a:rPr>
              <a:t> mais </a:t>
            </a:r>
            <a:r>
              <a:rPr lang="it-IT" dirty="0" err="1">
                <a:latin typeface="Century Gothic" charset="0"/>
                <a:ea typeface="Century Gothic" charset="0"/>
                <a:cs typeface="Century Gothic" charset="0"/>
              </a:rPr>
              <a:t>scientifiques</a:t>
            </a:r>
            <a:r>
              <a:rPr lang="it-IT" dirty="0">
                <a:latin typeface="Century Gothic" charset="0"/>
                <a:ea typeface="Century Gothic" charset="0"/>
                <a:cs typeface="Century Gothic" charset="0"/>
              </a:rPr>
              <a:t>, ne </a:t>
            </a:r>
            <a:r>
              <a:rPr lang="it-IT" dirty="0" err="1">
                <a:latin typeface="Century Gothic" charset="0"/>
                <a:ea typeface="Century Gothic" charset="0"/>
                <a:cs typeface="Century Gothic" charset="0"/>
              </a:rPr>
              <a:t>devraient</a:t>
            </a:r>
            <a:r>
              <a:rPr lang="it-IT" dirty="0">
                <a:latin typeface="Century Gothic" charset="0"/>
                <a:ea typeface="Century Gothic" charset="0"/>
                <a:cs typeface="Century Gothic" charset="0"/>
              </a:rPr>
              <a:t> plus </a:t>
            </a:r>
            <a:r>
              <a:rPr lang="it-IT" dirty="0" err="1">
                <a:latin typeface="Century Gothic" charset="0"/>
                <a:ea typeface="Century Gothic" charset="0"/>
                <a:cs typeface="Century Gothic" charset="0"/>
              </a:rPr>
              <a:t>être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produits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figés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que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seules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peuvent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modifier</a:t>
            </a:r>
            <a:r>
              <a:rPr lang="it-IT" dirty="0">
                <a:latin typeface="Century Gothic" charset="0"/>
                <a:ea typeface="Century Gothic" charset="0"/>
                <a:cs typeface="Century Gothic" charset="0"/>
              </a:rPr>
              <a:t> d’</a:t>
            </a:r>
            <a:r>
              <a:rPr lang="it-IT" dirty="0" err="1">
                <a:latin typeface="Century Gothic" charset="0"/>
                <a:ea typeface="Century Gothic" charset="0"/>
                <a:cs typeface="Century Gothic" charset="0"/>
              </a:rPr>
              <a:t>hypothétiques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rééditions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inévitablement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coûteuses</a:t>
            </a:r>
            <a:r>
              <a:rPr lang="it-IT" dirty="0">
                <a:latin typeface="Century Gothic" charset="0"/>
                <a:ea typeface="Century Gothic" charset="0"/>
                <a:cs typeface="Century Gothic" charset="0"/>
              </a:rPr>
              <a:t> et </a:t>
            </a:r>
            <a:r>
              <a:rPr lang="it-IT" dirty="0" err="1">
                <a:latin typeface="Century Gothic" charset="0"/>
                <a:ea typeface="Century Gothic" charset="0"/>
                <a:cs typeface="Century Gothic" charset="0"/>
              </a:rPr>
              <a:t>elles-mêmes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figées</a:t>
            </a:r>
            <a:r>
              <a:rPr lang="it-IT" dirty="0">
                <a:latin typeface="Century Gothic" charset="0"/>
                <a:ea typeface="Century Gothic" charset="0"/>
                <a:cs typeface="Century Gothic" charset="0"/>
              </a:rPr>
              <a:t> pour </a:t>
            </a:r>
            <a:r>
              <a:rPr lang="it-IT" dirty="0" err="1">
                <a:latin typeface="Century Gothic" charset="0"/>
                <a:ea typeface="Century Gothic" charset="0"/>
                <a:cs typeface="Century Gothic" charset="0"/>
              </a:rPr>
              <a:t>longtemps</a:t>
            </a:r>
            <a:r>
              <a:rPr lang="it-IT" dirty="0">
                <a:latin typeface="Century Gothic" charset="0"/>
                <a:ea typeface="Century Gothic" charset="0"/>
                <a:cs typeface="Century Gothic" charset="0"/>
              </a:rPr>
              <a:t>, mais </a:t>
            </a:r>
            <a:r>
              <a:rPr lang="it-IT" dirty="0" err="1">
                <a:latin typeface="Century Gothic" charset="0"/>
                <a:ea typeface="Century Gothic" charset="0"/>
                <a:cs typeface="Century Gothic" charset="0"/>
              </a:rPr>
              <a:t>au</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contraire</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des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bases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informatisées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faciles</a:t>
            </a:r>
            <a:r>
              <a:rPr lang="it-IT" dirty="0">
                <a:latin typeface="Century Gothic" charset="0"/>
                <a:ea typeface="Century Gothic" charset="0"/>
                <a:cs typeface="Century Gothic" charset="0"/>
              </a:rPr>
              <a:t> d’</a:t>
            </a:r>
            <a:r>
              <a:rPr lang="it-IT" dirty="0" err="1">
                <a:latin typeface="Century Gothic" charset="0"/>
                <a:ea typeface="Century Gothic" charset="0"/>
                <a:cs typeface="Century Gothic" charset="0"/>
              </a:rPr>
              <a:t>accès</a:t>
            </a:r>
            <a:r>
              <a:rPr lang="it-IT" dirty="0">
                <a:latin typeface="Century Gothic" charset="0"/>
                <a:ea typeface="Century Gothic" charset="0"/>
                <a:cs typeface="Century Gothic" charset="0"/>
              </a:rPr>
              <a:t> et </a:t>
            </a:r>
            <a:r>
              <a:rPr lang="it-IT" dirty="0" err="1">
                <a:latin typeface="Century Gothic" charset="0"/>
                <a:ea typeface="Century Gothic" charset="0"/>
                <a:cs typeface="Century Gothic" charset="0"/>
              </a:rPr>
              <a:t>ouvertes</a:t>
            </a:r>
            <a:r>
              <a:rPr lang="it-IT" dirty="0">
                <a:latin typeface="Century Gothic" charset="0"/>
                <a:ea typeface="Century Gothic" charset="0"/>
                <a:cs typeface="Century Gothic" charset="0"/>
              </a:rPr>
              <a:t> à </a:t>
            </a:r>
            <a:r>
              <a:rPr lang="it-IT" dirty="0" err="1">
                <a:latin typeface="Century Gothic" charset="0"/>
                <a:ea typeface="Century Gothic" charset="0"/>
                <a:cs typeface="Century Gothic" charset="0"/>
              </a:rPr>
              <a:t>peu</a:t>
            </a:r>
            <a:r>
              <a:rPr lang="it-IT" dirty="0">
                <a:latin typeface="Century Gothic" charset="0"/>
                <a:ea typeface="Century Gothic" charset="0"/>
                <a:cs typeface="Century Gothic" charset="0"/>
              </a:rPr>
              <a:t> de </a:t>
            </a:r>
            <a:r>
              <a:rPr lang="it-IT" dirty="0" err="1">
                <a:latin typeface="Century Gothic" charset="0"/>
                <a:ea typeface="Century Gothic" charset="0"/>
                <a:cs typeface="Century Gothic" charset="0"/>
              </a:rPr>
              <a:t>frais</a:t>
            </a:r>
            <a:r>
              <a:rPr lang="it-IT" dirty="0">
                <a:latin typeface="Century Gothic" charset="0"/>
                <a:ea typeface="Century Gothic" charset="0"/>
                <a:cs typeface="Century Gothic" charset="0"/>
              </a:rPr>
              <a:t> à </a:t>
            </a:r>
            <a:r>
              <a:rPr lang="it-IT" dirty="0" err="1">
                <a:latin typeface="Century Gothic" charset="0"/>
                <a:ea typeface="Century Gothic" charset="0"/>
                <a:cs typeface="Century Gothic" charset="0"/>
              </a:rPr>
              <a:t>tous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les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enrichissements</a:t>
            </a:r>
            <a:r>
              <a:rPr lang="it-IT" dirty="0">
                <a:latin typeface="Century Gothic" charset="0"/>
                <a:ea typeface="Century Gothic" charset="0"/>
                <a:cs typeface="Century Gothic" charset="0"/>
              </a:rPr>
              <a:t> et à </a:t>
            </a:r>
            <a:r>
              <a:rPr lang="it-IT" dirty="0" err="1">
                <a:latin typeface="Century Gothic" charset="0"/>
                <a:ea typeface="Century Gothic" charset="0"/>
                <a:cs typeface="Century Gothic" charset="0"/>
              </a:rPr>
              <a:t>toutes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les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améliorations</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que</a:t>
            </a:r>
            <a:r>
              <a:rPr lang="it-IT" dirty="0">
                <a:latin typeface="Century Gothic" charset="0"/>
                <a:ea typeface="Century Gothic" charset="0"/>
                <a:cs typeface="Century Gothic" charset="0"/>
              </a:rPr>
              <a:t> l’on </a:t>
            </a:r>
            <a:r>
              <a:rPr lang="it-IT" dirty="0" err="1">
                <a:latin typeface="Century Gothic" charset="0"/>
                <a:ea typeface="Century Gothic" charset="0"/>
                <a:cs typeface="Century Gothic" charset="0"/>
              </a:rPr>
              <a:t>peut</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estimer</a:t>
            </a:r>
            <a:r>
              <a:rPr lang="it-IT" dirty="0">
                <a:latin typeface="Century Gothic" charset="0"/>
                <a:ea typeface="Century Gothic" charset="0"/>
                <a:cs typeface="Century Gothic" charset="0"/>
              </a:rPr>
              <a:t> </a:t>
            </a:r>
            <a:r>
              <a:rPr lang="it-IT" dirty="0" err="1">
                <a:latin typeface="Century Gothic" charset="0"/>
                <a:ea typeface="Century Gothic" charset="0"/>
                <a:cs typeface="Century Gothic" charset="0"/>
              </a:rPr>
              <a:t>souhaitables</a:t>
            </a:r>
            <a:r>
              <a:rPr lang="it-IT" dirty="0">
                <a:latin typeface="Century Gothic" charset="0"/>
                <a:ea typeface="Century Gothic" charset="0"/>
                <a:cs typeface="Century Gothic" charset="0"/>
              </a:rPr>
              <a:t>.</a:t>
            </a:r>
          </a:p>
          <a:p>
            <a:endParaRPr lang="it-IT" dirty="0">
              <a:latin typeface="Century Gothic" charset="0"/>
              <a:ea typeface="Century Gothic" charset="0"/>
              <a:cs typeface="Century Gothic" charset="0"/>
            </a:endParaRPr>
          </a:p>
          <a:p>
            <a:r>
              <a:rPr lang="it-IT" dirty="0">
                <a:latin typeface="Century Gothic" charset="0"/>
                <a:ea typeface="Century Gothic" charset="0"/>
                <a:cs typeface="Century Gothic" charset="0"/>
              </a:rPr>
              <a:t>Martin (2007: 1)</a:t>
            </a:r>
          </a:p>
        </p:txBody>
      </p:sp>
    </p:spTree>
    <p:extLst>
      <p:ext uri="{BB962C8B-B14F-4D97-AF65-F5344CB8AC3E}">
        <p14:creationId xmlns:p14="http://schemas.microsoft.com/office/powerpoint/2010/main" val="16010121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magine 6"/>
          <p:cNvPicPr>
            <a:picLocks noChangeAspect="1"/>
          </p:cNvPicPr>
          <p:nvPr/>
        </p:nvPicPr>
        <p:blipFill rotWithShape="1">
          <a:blip r:embed="rId2">
            <a:alphaModFix amt="56000"/>
            <a:extLst>
              <a:ext uri="{BEBA8EAE-BF5A-486C-A8C5-ECC9F3942E4B}">
                <a14:imgProps xmlns:a14="http://schemas.microsoft.com/office/drawing/2010/main">
                  <a14:imgLayer r:embed="rId3">
                    <a14:imgEffect>
                      <a14:colorTemperature colorTemp="4698"/>
                    </a14:imgEffect>
                  </a14:imgLayer>
                </a14:imgProps>
              </a:ext>
              <a:ext uri="{28A0092B-C50C-407E-A947-70E740481C1C}">
                <a14:useLocalDpi xmlns:a14="http://schemas.microsoft.com/office/drawing/2010/main" val="0"/>
              </a:ext>
            </a:extLst>
          </a:blip>
          <a:srcRect l="5751"/>
          <a:stretch/>
        </p:blipFill>
        <p:spPr>
          <a:xfrm rot="5400000">
            <a:off x="1143000" y="-1143001"/>
            <a:ext cx="6858001" cy="9144002"/>
          </a:xfrm>
          <a:prstGeom prst="rect">
            <a:avLst/>
          </a:prstGeom>
        </p:spPr>
      </p:pic>
      <p:sp>
        <p:nvSpPr>
          <p:cNvPr id="5" name="Rettangolo 4"/>
          <p:cNvSpPr/>
          <p:nvPr/>
        </p:nvSpPr>
        <p:spPr>
          <a:xfrm>
            <a:off x="227242" y="1215404"/>
            <a:ext cx="8750281" cy="490227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 name="Rettangolo 2"/>
          <p:cNvSpPr/>
          <p:nvPr/>
        </p:nvSpPr>
        <p:spPr>
          <a:xfrm>
            <a:off x="426204" y="1681381"/>
            <a:ext cx="4969789" cy="3231654"/>
          </a:xfrm>
          <a:prstGeom prst="rect">
            <a:avLst/>
          </a:prstGeom>
        </p:spPr>
        <p:txBody>
          <a:bodyPr wrap="square">
            <a:spAutoFit/>
          </a:bodyPr>
          <a:lstStyle/>
          <a:p>
            <a:r>
              <a:rPr lang="it-IT" dirty="0" err="1">
                <a:solidFill>
                  <a:srgbClr val="C00000"/>
                </a:solidFill>
                <a:latin typeface="Century Gothic" charset="0"/>
                <a:ea typeface="Century Gothic" charset="0"/>
                <a:cs typeface="Century Gothic" charset="0"/>
              </a:rPr>
              <a:t>Lew</a:t>
            </a:r>
            <a:r>
              <a:rPr lang="it-IT" dirty="0">
                <a:solidFill>
                  <a:srgbClr val="C00000"/>
                </a:solidFill>
                <a:latin typeface="Century Gothic" charset="0"/>
                <a:ea typeface="Century Gothic" charset="0"/>
                <a:cs typeface="Century Gothic" charset="0"/>
              </a:rPr>
              <a:t> 2012: </a:t>
            </a:r>
            <a:br>
              <a:rPr lang="it-IT" dirty="0">
                <a:solidFill>
                  <a:srgbClr val="C00000"/>
                </a:solidFill>
                <a:latin typeface="Century Gothic" charset="0"/>
                <a:ea typeface="Century Gothic" charset="0"/>
                <a:cs typeface="Century Gothic" charset="0"/>
              </a:rPr>
            </a:br>
            <a:r>
              <a:rPr lang="it-IT" b="1" dirty="0" err="1">
                <a:solidFill>
                  <a:srgbClr val="C00000"/>
                </a:solidFill>
                <a:latin typeface="Century Gothic" charset="0"/>
                <a:ea typeface="Century Gothic" charset="0"/>
                <a:cs typeface="Century Gothic" charset="0"/>
              </a:rPr>
              <a:t>storage</a:t>
            </a:r>
            <a:r>
              <a:rPr lang="it-IT" b="1" dirty="0">
                <a:solidFill>
                  <a:srgbClr val="C00000"/>
                </a:solidFill>
                <a:latin typeface="Century Gothic" charset="0"/>
                <a:ea typeface="Century Gothic" charset="0"/>
                <a:cs typeface="Century Gothic" charset="0"/>
              </a:rPr>
              <a:t> </a:t>
            </a:r>
            <a:r>
              <a:rPr lang="it-IT" b="1" dirty="0" err="1">
                <a:solidFill>
                  <a:srgbClr val="C00000"/>
                </a:solidFill>
                <a:latin typeface="Century Gothic" charset="0"/>
                <a:ea typeface="Century Gothic" charset="0"/>
                <a:cs typeface="Century Gothic" charset="0"/>
              </a:rPr>
              <a:t>space</a:t>
            </a:r>
            <a:r>
              <a:rPr lang="it-IT" b="1" dirty="0">
                <a:solidFill>
                  <a:srgbClr val="C00000"/>
                </a:solidFill>
                <a:latin typeface="Century Gothic" charset="0"/>
                <a:ea typeface="Century Gothic" charset="0"/>
                <a:cs typeface="Century Gothic" charset="0"/>
              </a:rPr>
              <a:t> </a:t>
            </a:r>
            <a:r>
              <a:rPr lang="it-IT" dirty="0">
                <a:solidFill>
                  <a:srgbClr val="C00000"/>
                </a:solidFill>
                <a:latin typeface="Century Gothic" charset="0"/>
                <a:ea typeface="Century Gothic" charset="0"/>
                <a:cs typeface="Century Gothic" charset="0"/>
              </a:rPr>
              <a:t>VS. </a:t>
            </a:r>
            <a:r>
              <a:rPr lang="it-IT" b="1" dirty="0" err="1">
                <a:solidFill>
                  <a:srgbClr val="C00000"/>
                </a:solidFill>
                <a:latin typeface="Century Gothic" charset="0"/>
                <a:ea typeface="Century Gothic" charset="0"/>
                <a:cs typeface="Century Gothic" charset="0"/>
              </a:rPr>
              <a:t>presentation</a:t>
            </a:r>
            <a:r>
              <a:rPr lang="it-IT" b="1" dirty="0">
                <a:solidFill>
                  <a:srgbClr val="C00000"/>
                </a:solidFill>
                <a:latin typeface="Century Gothic" charset="0"/>
                <a:ea typeface="Century Gothic" charset="0"/>
                <a:cs typeface="Century Gothic" charset="0"/>
              </a:rPr>
              <a:t> </a:t>
            </a:r>
            <a:r>
              <a:rPr lang="it-IT" b="1" dirty="0" err="1">
                <a:solidFill>
                  <a:srgbClr val="C00000"/>
                </a:solidFill>
                <a:latin typeface="Century Gothic" charset="0"/>
                <a:ea typeface="Century Gothic" charset="0"/>
                <a:cs typeface="Century Gothic" charset="0"/>
              </a:rPr>
              <a:t>space</a:t>
            </a:r>
            <a:endParaRPr lang="it-IT" sz="2400" dirty="0">
              <a:solidFill>
                <a:srgbClr val="C00000"/>
              </a:solidFill>
              <a:latin typeface="Century Gothic" charset="0"/>
              <a:ea typeface="Century Gothic" charset="0"/>
              <a:cs typeface="Century Gothic" charset="0"/>
            </a:endParaRPr>
          </a:p>
          <a:p>
            <a:endParaRPr lang="it-IT" sz="2400" dirty="0">
              <a:solidFill>
                <a:srgbClr val="C00000"/>
              </a:solidFill>
              <a:latin typeface="Century Gothic" charset="0"/>
              <a:ea typeface="Century Gothic" charset="0"/>
              <a:cs typeface="Century Gothic" charset="0"/>
            </a:endParaRPr>
          </a:p>
          <a:p>
            <a:r>
              <a:rPr lang="it-IT" sz="2000" dirty="0">
                <a:solidFill>
                  <a:srgbClr val="C00000"/>
                </a:solidFill>
              </a:rPr>
              <a:t>GOUWS 2013, INFORMATION OVERLOAD AND DATA OVERLOAD IN LEXICOGRAPHY</a:t>
            </a:r>
          </a:p>
          <a:p>
            <a:pPr algn="just"/>
            <a:r>
              <a:rPr lang="it-IT" sz="2400" dirty="0">
                <a:solidFill>
                  <a:srgbClr val="C00000"/>
                </a:solidFill>
              </a:rPr>
              <a:t> </a:t>
            </a:r>
            <a:br>
              <a:rPr lang="it-IT" sz="2400" dirty="0">
                <a:solidFill>
                  <a:srgbClr val="C00000"/>
                </a:solidFill>
              </a:rPr>
            </a:br>
            <a:r>
              <a:rPr lang="it-IT" sz="1600" dirty="0">
                <a:solidFill>
                  <a:srgbClr val="C00000"/>
                </a:solidFill>
                <a:latin typeface="Century Gothic" charset="0"/>
                <a:ea typeface="Century Gothic" charset="0"/>
                <a:cs typeface="Century Gothic" charset="0"/>
              </a:rPr>
              <a:t>The </a:t>
            </a:r>
            <a:r>
              <a:rPr lang="it-IT" sz="1600" dirty="0" err="1">
                <a:solidFill>
                  <a:srgbClr val="C00000"/>
                </a:solidFill>
                <a:latin typeface="Century Gothic" charset="0"/>
                <a:ea typeface="Century Gothic" charset="0"/>
                <a:cs typeface="Century Gothic" charset="0"/>
              </a:rPr>
              <a:t>supply</a:t>
            </a:r>
            <a:r>
              <a:rPr lang="it-IT" sz="1600" dirty="0">
                <a:solidFill>
                  <a:srgbClr val="C00000"/>
                </a:solidFill>
                <a:latin typeface="Century Gothic" charset="0"/>
                <a:ea typeface="Century Gothic" charset="0"/>
                <a:cs typeface="Century Gothic" charset="0"/>
              </a:rPr>
              <a:t> of information in the </a:t>
            </a:r>
            <a:r>
              <a:rPr lang="it-IT" sz="1600" dirty="0" err="1">
                <a:solidFill>
                  <a:srgbClr val="C00000"/>
                </a:solidFill>
                <a:latin typeface="Century Gothic" charset="0"/>
                <a:ea typeface="Century Gothic" charset="0"/>
                <a:cs typeface="Century Gothic" charset="0"/>
              </a:rPr>
              <a:t>digital</a:t>
            </a:r>
            <a:r>
              <a:rPr lang="it-IT" sz="1600" dirty="0">
                <a:solidFill>
                  <a:srgbClr val="C00000"/>
                </a:solidFill>
                <a:latin typeface="Century Gothic" charset="0"/>
                <a:ea typeface="Century Gothic" charset="0"/>
                <a:cs typeface="Century Gothic" charset="0"/>
              </a:rPr>
              <a:t> era </a:t>
            </a:r>
            <a:r>
              <a:rPr lang="it-IT" sz="1600" dirty="0" err="1">
                <a:solidFill>
                  <a:srgbClr val="C00000"/>
                </a:solidFill>
                <a:latin typeface="Century Gothic" charset="0"/>
                <a:ea typeface="Century Gothic" charset="0"/>
                <a:cs typeface="Century Gothic" charset="0"/>
              </a:rPr>
              <a:t>too</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often</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follows</a:t>
            </a:r>
            <a:r>
              <a:rPr lang="it-IT" sz="1600" dirty="0">
                <a:solidFill>
                  <a:srgbClr val="C00000"/>
                </a:solidFill>
                <a:latin typeface="Century Gothic" charset="0"/>
                <a:ea typeface="Century Gothic" charset="0"/>
                <a:cs typeface="Century Gothic" charset="0"/>
              </a:rPr>
              <a:t> the </a:t>
            </a:r>
            <a:r>
              <a:rPr lang="it-IT" sz="1600" dirty="0" err="1">
                <a:solidFill>
                  <a:srgbClr val="C00000"/>
                </a:solidFill>
                <a:latin typeface="Century Gothic" charset="0"/>
                <a:ea typeface="Century Gothic" charset="0"/>
                <a:cs typeface="Century Gothic" charset="0"/>
              </a:rPr>
              <a:t>route</a:t>
            </a:r>
            <a:r>
              <a:rPr lang="it-IT" sz="1600" dirty="0">
                <a:solidFill>
                  <a:srgbClr val="C00000"/>
                </a:solidFill>
                <a:latin typeface="Century Gothic" charset="0"/>
                <a:ea typeface="Century Gothic" charset="0"/>
                <a:cs typeface="Century Gothic" charset="0"/>
              </a:rPr>
              <a:t> of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much</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possible</a:t>
            </a:r>
            <a:r>
              <a:rPr lang="it-IT" sz="1600" dirty="0">
                <a:solidFill>
                  <a:srgbClr val="C00000"/>
                </a:solidFill>
                <a:latin typeface="Century Gothic" charset="0"/>
                <a:ea typeface="Century Gothic" charset="0"/>
                <a:cs typeface="Century Gothic" charset="0"/>
              </a:rPr>
              <a:t>’ and </a:t>
            </a:r>
            <a:r>
              <a:rPr lang="it-IT" sz="1600" dirty="0" err="1">
                <a:solidFill>
                  <a:srgbClr val="C00000"/>
                </a:solidFill>
                <a:latin typeface="Century Gothic" charset="0"/>
                <a:ea typeface="Century Gothic" charset="0"/>
                <a:cs typeface="Century Gothic" charset="0"/>
              </a:rPr>
              <a:t>not</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much</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needed</a:t>
            </a:r>
            <a:r>
              <a:rPr lang="it-IT" sz="1600" dirty="0">
                <a:solidFill>
                  <a:srgbClr val="C00000"/>
                </a:solidFill>
                <a:latin typeface="Century Gothic" charset="0"/>
                <a:ea typeface="Century Gothic" charset="0"/>
                <a:cs typeface="Century Gothic" charset="0"/>
              </a:rPr>
              <a:t>’, or </a:t>
            </a:r>
            <a:r>
              <a:rPr lang="it-IT" sz="1600" dirty="0" err="1">
                <a:solidFill>
                  <a:srgbClr val="C00000"/>
                </a:solidFill>
                <a:latin typeface="Century Gothic" charset="0"/>
                <a:ea typeface="Century Gothic" charset="0"/>
                <a:cs typeface="Century Gothic" charset="0"/>
              </a:rPr>
              <a:t>rather</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little</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as</a:t>
            </a:r>
            <a:r>
              <a:rPr lang="it-IT" sz="1600" dirty="0">
                <a:solidFill>
                  <a:srgbClr val="C00000"/>
                </a:solidFill>
                <a:latin typeface="Century Gothic" charset="0"/>
                <a:ea typeface="Century Gothic" charset="0"/>
                <a:cs typeface="Century Gothic" charset="0"/>
              </a:rPr>
              <a:t> </a:t>
            </a:r>
            <a:r>
              <a:rPr lang="it-IT" sz="1600" dirty="0" err="1">
                <a:solidFill>
                  <a:srgbClr val="C00000"/>
                </a:solidFill>
                <a:latin typeface="Century Gothic" charset="0"/>
                <a:ea typeface="Century Gothic" charset="0"/>
                <a:cs typeface="Century Gothic" charset="0"/>
              </a:rPr>
              <a:t>needed</a:t>
            </a:r>
            <a:r>
              <a:rPr lang="it-IT" sz="1600" dirty="0">
                <a:solidFill>
                  <a:srgbClr val="C00000"/>
                </a:solidFill>
                <a:latin typeface="Century Gothic" charset="0"/>
                <a:ea typeface="Century Gothic" charset="0"/>
                <a:cs typeface="Century Gothic" charset="0"/>
              </a:rPr>
              <a:t>’.</a:t>
            </a:r>
          </a:p>
          <a:p>
            <a:r>
              <a:rPr lang="it-IT" sz="1600" dirty="0">
                <a:latin typeface="Century Gothic" charset="0"/>
                <a:ea typeface="Century Gothic" charset="0"/>
                <a:cs typeface="Century Gothic" charset="0"/>
              </a:rPr>
              <a:t> </a:t>
            </a:r>
          </a:p>
        </p:txBody>
      </p:sp>
      <p:pic>
        <p:nvPicPr>
          <p:cNvPr id="2050" name="Picture 2" descr="he Compact Edition of the Oxford English Dictionary - Complete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4955" y="1215404"/>
            <a:ext cx="3382568" cy="4902273"/>
          </a:xfrm>
          <a:prstGeom prst="rect">
            <a:avLst/>
          </a:prstGeom>
          <a:noFill/>
          <a:extLst>
            <a:ext uri="{909E8E84-426E-40DD-AFC4-6F175D3DCCD1}">
              <a14:hiddenFill xmlns:a14="http://schemas.microsoft.com/office/drawing/2010/main">
                <a:solidFill>
                  <a:srgbClr val="FFFFFF"/>
                </a:solidFill>
              </a14:hiddenFill>
            </a:ext>
          </a:extLst>
        </p:spPr>
      </p:pic>
      <p:sp>
        <p:nvSpPr>
          <p:cNvPr id="2" name="CasellaDiTesto 1"/>
          <p:cNvSpPr txBox="1"/>
          <p:nvPr/>
        </p:nvSpPr>
        <p:spPr>
          <a:xfrm>
            <a:off x="238435" y="322852"/>
            <a:ext cx="8465343" cy="892552"/>
          </a:xfrm>
          <a:prstGeom prst="rect">
            <a:avLst/>
          </a:prstGeom>
          <a:noFill/>
        </p:spPr>
        <p:txBody>
          <a:bodyPr wrap="square" rtlCol="0">
            <a:spAutoFit/>
          </a:bodyPr>
          <a:lstStyle/>
          <a:p>
            <a:r>
              <a:rPr lang="it-IT" sz="2000" b="1" dirty="0">
                <a:latin typeface="Century Gothic" charset="0"/>
                <a:ea typeface="Century Gothic" charset="0"/>
                <a:cs typeface="Century Gothic" charset="0"/>
              </a:rPr>
              <a:t>Challenge / </a:t>
            </a:r>
            <a:r>
              <a:rPr lang="it-IT" sz="2000" b="1" dirty="0" err="1">
                <a:latin typeface="Century Gothic" charset="0"/>
                <a:ea typeface="Century Gothic" charset="0"/>
                <a:cs typeface="Century Gothic" charset="0"/>
              </a:rPr>
              <a:t>opportunity</a:t>
            </a:r>
            <a:r>
              <a:rPr lang="it-IT" sz="2000" b="1" dirty="0">
                <a:latin typeface="Century Gothic" charset="0"/>
                <a:ea typeface="Century Gothic" charset="0"/>
                <a:cs typeface="Century Gothic" charset="0"/>
              </a:rPr>
              <a:t> #2: </a:t>
            </a:r>
            <a:br>
              <a:rPr lang="it-IT" sz="2000" b="1" dirty="0">
                <a:latin typeface="Century Gothic" charset="0"/>
                <a:ea typeface="Century Gothic" charset="0"/>
                <a:cs typeface="Century Gothic" charset="0"/>
              </a:rPr>
            </a:br>
            <a:r>
              <a:rPr lang="it-IT" sz="3200" b="1" dirty="0">
                <a:latin typeface="Century Gothic" charset="0"/>
                <a:ea typeface="Century Gothic" charset="0"/>
                <a:cs typeface="Century Gothic" charset="0"/>
              </a:rPr>
              <a:t>more and </a:t>
            </a:r>
            <a:r>
              <a:rPr lang="it-IT" sz="3200" b="1" dirty="0" err="1">
                <a:latin typeface="Century Gothic" charset="0"/>
                <a:ea typeface="Century Gothic" charset="0"/>
                <a:cs typeface="Century Gothic" charset="0"/>
              </a:rPr>
              <a:t>better</a:t>
            </a:r>
            <a:r>
              <a:rPr lang="it-IT" sz="3200" b="1" dirty="0">
                <a:latin typeface="Century Gothic" charset="0"/>
                <a:ea typeface="Century Gothic" charset="0"/>
                <a:cs typeface="Century Gothic" charset="0"/>
              </a:rPr>
              <a:t> data</a:t>
            </a:r>
          </a:p>
        </p:txBody>
      </p:sp>
    </p:spTree>
    <p:extLst>
      <p:ext uri="{BB962C8B-B14F-4D97-AF65-F5344CB8AC3E}">
        <p14:creationId xmlns:p14="http://schemas.microsoft.com/office/powerpoint/2010/main" val="502713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p:cNvPicPr>
            <a:picLocks noChangeAspect="1"/>
          </p:cNvPicPr>
          <p:nvPr/>
        </p:nvPicPr>
        <p:blipFill rotWithShape="1">
          <a:blip r:embed="rId2">
            <a:alphaModFix/>
            <a:extLst>
              <a:ext uri="{BEBA8EAE-BF5A-486C-A8C5-ECC9F3942E4B}">
                <a14:imgProps xmlns:a14="http://schemas.microsoft.com/office/drawing/2010/main">
                  <a14:imgLayer r:embed="rId3">
                    <a14:imgEffect>
                      <a14:colorTemperature colorTemp="5251"/>
                    </a14:imgEffect>
                    <a14:imgEffect>
                      <a14:saturation sat="180000"/>
                    </a14:imgEffect>
                    <a14:imgEffect>
                      <a14:brightnessContrast contrast="5000"/>
                    </a14:imgEffect>
                  </a14:imgLayer>
                </a14:imgProps>
              </a:ext>
              <a:ext uri="{28A0092B-C50C-407E-A947-70E740481C1C}">
                <a14:useLocalDpi xmlns:a14="http://schemas.microsoft.com/office/drawing/2010/main" val="0"/>
              </a:ext>
            </a:extLst>
          </a:blip>
          <a:srcRect l="7954" r="3594" b="11548"/>
          <a:stretch/>
        </p:blipFill>
        <p:spPr>
          <a:xfrm>
            <a:off x="0" y="0"/>
            <a:ext cx="9144000" cy="6858000"/>
          </a:xfrm>
          <a:prstGeom prst="rect">
            <a:avLst/>
          </a:prstGeom>
        </p:spPr>
      </p:pic>
      <p:sp>
        <p:nvSpPr>
          <p:cNvPr id="3" name="Rettangolo 2"/>
          <p:cNvSpPr/>
          <p:nvPr/>
        </p:nvSpPr>
        <p:spPr>
          <a:xfrm>
            <a:off x="506393" y="1640169"/>
            <a:ext cx="8299045" cy="1569660"/>
          </a:xfrm>
          <a:prstGeom prst="rect">
            <a:avLst/>
          </a:prstGeom>
        </p:spPr>
        <p:txBody>
          <a:bodyPr wrap="square">
            <a:spAutoFit/>
          </a:bodyPr>
          <a:lstStyle/>
          <a:p>
            <a:pPr marL="1257300" lvl="2" indent="-342900">
              <a:buFontTx/>
              <a:buChar char="-"/>
            </a:pPr>
            <a:endParaRPr lang="it-IT" sz="2000" dirty="0">
              <a:solidFill>
                <a:srgbClr val="C00000"/>
              </a:solidFill>
            </a:endParaRPr>
          </a:p>
          <a:p>
            <a:pPr marL="1257300" lvl="2" indent="-342900">
              <a:buFontTx/>
              <a:buChar char="-"/>
            </a:pPr>
            <a:endParaRPr lang="it-IT" sz="2000" dirty="0">
              <a:solidFill>
                <a:srgbClr val="C00000"/>
              </a:solidFill>
            </a:endParaRPr>
          </a:p>
          <a:p>
            <a:pPr marL="800100" lvl="1" indent="-342900">
              <a:buFontTx/>
              <a:buChar char="-"/>
            </a:pPr>
            <a:endParaRPr lang="it-IT" sz="2000" dirty="0">
              <a:solidFill>
                <a:srgbClr val="C00000"/>
              </a:solidFill>
            </a:endParaRPr>
          </a:p>
          <a:p>
            <a:endParaRPr lang="it-IT" sz="2000" dirty="0">
              <a:solidFill>
                <a:srgbClr val="C00000"/>
              </a:solidFill>
            </a:endParaRPr>
          </a:p>
          <a:p>
            <a:r>
              <a:rPr lang="it-IT" sz="1600" dirty="0">
                <a:latin typeface="Century Gothic" charset="0"/>
                <a:ea typeface="Century Gothic" charset="0"/>
                <a:cs typeface="Century Gothic" charset="0"/>
              </a:rPr>
              <a:t> </a:t>
            </a:r>
          </a:p>
        </p:txBody>
      </p:sp>
      <p:sp>
        <p:nvSpPr>
          <p:cNvPr id="4" name="CasellaDiTesto 3"/>
          <p:cNvSpPr txBox="1"/>
          <p:nvPr/>
        </p:nvSpPr>
        <p:spPr>
          <a:xfrm>
            <a:off x="833844" y="6427569"/>
            <a:ext cx="7207038" cy="615553"/>
          </a:xfrm>
          <a:prstGeom prst="rect">
            <a:avLst/>
          </a:prstGeom>
          <a:noFill/>
        </p:spPr>
        <p:txBody>
          <a:bodyPr wrap="none" rtlCol="0">
            <a:spAutoFit/>
          </a:bodyPr>
          <a:lstStyle/>
          <a:p>
            <a:r>
              <a:rPr lang="it-IT" sz="1600" b="1" dirty="0">
                <a:solidFill>
                  <a:schemeClr val="bg2">
                    <a:lumMod val="90000"/>
                  </a:schemeClr>
                </a:solidFill>
              </a:rPr>
              <a:t>GOUWS 2013, INFORMATION OVERLOAD AND DATA OVERLOAD IN LEXICOGRAPHY</a:t>
            </a:r>
          </a:p>
          <a:p>
            <a:endParaRPr lang="it-IT" dirty="0"/>
          </a:p>
        </p:txBody>
      </p:sp>
      <p:sp>
        <p:nvSpPr>
          <p:cNvPr id="8" name="CasellaDiTesto 7"/>
          <p:cNvSpPr txBox="1"/>
          <p:nvPr/>
        </p:nvSpPr>
        <p:spPr>
          <a:xfrm>
            <a:off x="203200" y="152400"/>
            <a:ext cx="8674100" cy="2354491"/>
          </a:xfrm>
          <a:prstGeom prst="rect">
            <a:avLst/>
          </a:prstGeom>
          <a:noFill/>
        </p:spPr>
        <p:txBody>
          <a:bodyPr wrap="square" rtlCol="0">
            <a:spAutoFit/>
          </a:bodyPr>
          <a:lstStyle/>
          <a:p>
            <a:pPr algn="ctr"/>
            <a:r>
              <a:rPr lang="it-IT" sz="1600" b="1" dirty="0">
                <a:solidFill>
                  <a:srgbClr val="FF0000"/>
                </a:solidFill>
                <a:latin typeface="Century Gothic" charset="0"/>
                <a:ea typeface="Century Gothic" charset="0"/>
                <a:cs typeface="Century Gothic" charset="0"/>
              </a:rPr>
              <a:t>Challenge / </a:t>
            </a:r>
            <a:r>
              <a:rPr lang="it-IT" sz="1600" b="1" dirty="0" err="1">
                <a:solidFill>
                  <a:srgbClr val="FF0000"/>
                </a:solidFill>
                <a:latin typeface="Century Gothic" charset="0"/>
                <a:ea typeface="Century Gothic" charset="0"/>
                <a:cs typeface="Century Gothic" charset="0"/>
              </a:rPr>
              <a:t>opportunity</a:t>
            </a:r>
            <a:r>
              <a:rPr lang="it-IT" sz="1600" b="1" dirty="0">
                <a:solidFill>
                  <a:srgbClr val="FF0000"/>
                </a:solidFill>
                <a:latin typeface="Century Gothic" charset="0"/>
                <a:ea typeface="Century Gothic" charset="0"/>
                <a:cs typeface="Century Gothic" charset="0"/>
              </a:rPr>
              <a:t> #2</a:t>
            </a:r>
            <a:br>
              <a:rPr lang="it-IT" sz="2400" b="1" dirty="0">
                <a:solidFill>
                  <a:srgbClr val="FF0000"/>
                </a:solidFill>
                <a:latin typeface="Century Gothic" charset="0"/>
                <a:ea typeface="Century Gothic" charset="0"/>
                <a:cs typeface="Century Gothic" charset="0"/>
              </a:rPr>
            </a:br>
            <a:r>
              <a:rPr lang="it-IT" sz="3200" b="1" dirty="0">
                <a:solidFill>
                  <a:srgbClr val="FF0000"/>
                </a:solidFill>
                <a:latin typeface="Century Gothic" charset="0"/>
                <a:ea typeface="Century Gothic" charset="0"/>
                <a:cs typeface="Century Gothic" charset="0"/>
              </a:rPr>
              <a:t>more and </a:t>
            </a:r>
            <a:r>
              <a:rPr lang="it-IT" sz="3200" b="1" dirty="0" err="1">
                <a:solidFill>
                  <a:srgbClr val="FF0000"/>
                </a:solidFill>
                <a:latin typeface="Century Gothic" charset="0"/>
                <a:ea typeface="Century Gothic" charset="0"/>
                <a:cs typeface="Century Gothic" charset="0"/>
              </a:rPr>
              <a:t>better</a:t>
            </a:r>
            <a:r>
              <a:rPr lang="it-IT" sz="3200" b="1" dirty="0">
                <a:solidFill>
                  <a:srgbClr val="FF0000"/>
                </a:solidFill>
                <a:latin typeface="Century Gothic" charset="0"/>
                <a:ea typeface="Century Gothic" charset="0"/>
                <a:cs typeface="Century Gothic" charset="0"/>
              </a:rPr>
              <a:t> data</a:t>
            </a:r>
            <a:endParaRPr lang="it-IT" sz="2800" b="1" dirty="0">
              <a:solidFill>
                <a:srgbClr val="FF0000"/>
              </a:solidFill>
              <a:latin typeface="Century Gothic" charset="0"/>
              <a:ea typeface="Century Gothic" charset="0"/>
              <a:cs typeface="Century Gothic" charset="0"/>
            </a:endParaRPr>
          </a:p>
          <a:p>
            <a:br>
              <a:rPr lang="it-IT" sz="1100" b="1" dirty="0">
                <a:solidFill>
                  <a:schemeClr val="accent4">
                    <a:lumMod val="20000"/>
                    <a:lumOff val="80000"/>
                  </a:schemeClr>
                </a:solidFill>
              </a:rPr>
            </a:br>
            <a:r>
              <a:rPr lang="it-IT" sz="2000" b="1" dirty="0">
                <a:solidFill>
                  <a:schemeClr val="accent4">
                    <a:lumMod val="20000"/>
                    <a:lumOff val="80000"/>
                  </a:schemeClr>
                </a:solidFill>
              </a:rPr>
              <a:t>Dati superflui per l'utente: (a) </a:t>
            </a:r>
            <a:r>
              <a:rPr lang="it-IT" sz="2000" dirty="0">
                <a:solidFill>
                  <a:schemeClr val="accent4">
                    <a:lumMod val="20000"/>
                    <a:lumOff val="80000"/>
                  </a:schemeClr>
                </a:solidFill>
              </a:rPr>
              <a:t>totalmente inutili; </a:t>
            </a:r>
            <a:r>
              <a:rPr lang="it-IT" sz="2000" b="1" dirty="0">
                <a:solidFill>
                  <a:schemeClr val="accent4">
                    <a:lumMod val="20000"/>
                    <a:lumOff val="80000"/>
                  </a:schemeClr>
                </a:solidFill>
              </a:rPr>
              <a:t>(b)</a:t>
            </a:r>
            <a:r>
              <a:rPr lang="it-IT" sz="2000" dirty="0">
                <a:solidFill>
                  <a:schemeClr val="accent4">
                    <a:lumMod val="20000"/>
                    <a:lumOff val="80000"/>
                  </a:schemeClr>
                </a:solidFill>
              </a:rPr>
              <a:t> nella specifica consultazione</a:t>
            </a:r>
            <a:br>
              <a:rPr lang="it-IT" sz="2000" dirty="0">
                <a:solidFill>
                  <a:schemeClr val="accent4">
                    <a:lumMod val="20000"/>
                    <a:lumOff val="80000"/>
                  </a:schemeClr>
                </a:solidFill>
              </a:rPr>
            </a:br>
            <a:endParaRPr lang="it-IT" sz="1100" dirty="0">
              <a:solidFill>
                <a:srgbClr val="FFFF00"/>
              </a:solidFill>
            </a:endParaRPr>
          </a:p>
          <a:p>
            <a:pPr marL="342900" indent="-342900">
              <a:buFontTx/>
              <a:buChar char="-"/>
            </a:pPr>
            <a:r>
              <a:rPr lang="it-IT" sz="2000" b="1" dirty="0" err="1">
                <a:solidFill>
                  <a:schemeClr val="accent5">
                    <a:lumMod val="40000"/>
                    <a:lumOff val="60000"/>
                  </a:schemeClr>
                </a:solidFill>
              </a:rPr>
              <a:t>Overload</a:t>
            </a:r>
            <a:r>
              <a:rPr lang="it-IT" sz="2000" b="1" dirty="0">
                <a:solidFill>
                  <a:schemeClr val="accent5">
                    <a:lumMod val="40000"/>
                    <a:lumOff val="60000"/>
                  </a:schemeClr>
                </a:solidFill>
              </a:rPr>
              <a:t> dati non lessicografici </a:t>
            </a:r>
            <a:r>
              <a:rPr lang="it-IT" sz="2000" dirty="0">
                <a:solidFill>
                  <a:schemeClr val="accent5">
                    <a:lumMod val="40000"/>
                    <a:lumOff val="60000"/>
                  </a:schemeClr>
                </a:solidFill>
              </a:rPr>
              <a:t>(es. banner)</a:t>
            </a:r>
          </a:p>
          <a:p>
            <a:pPr marL="342900" indent="-342900">
              <a:buFontTx/>
              <a:buChar char="-"/>
            </a:pPr>
            <a:r>
              <a:rPr lang="it-IT" sz="2000" b="1" dirty="0" err="1">
                <a:solidFill>
                  <a:schemeClr val="accent5">
                    <a:lumMod val="40000"/>
                    <a:lumOff val="60000"/>
                  </a:schemeClr>
                </a:solidFill>
              </a:rPr>
              <a:t>Overload</a:t>
            </a:r>
            <a:r>
              <a:rPr lang="it-IT" sz="2000" b="1" dirty="0">
                <a:solidFill>
                  <a:schemeClr val="accent5">
                    <a:lumMod val="40000"/>
                    <a:lumOff val="60000"/>
                  </a:schemeClr>
                </a:solidFill>
              </a:rPr>
              <a:t> dati lessicografici: assoluto e relativo</a:t>
            </a:r>
            <a:endParaRPr lang="it-IT" sz="2000" dirty="0">
              <a:solidFill>
                <a:schemeClr val="accent5">
                  <a:lumMod val="40000"/>
                  <a:lumOff val="60000"/>
                </a:schemeClr>
              </a:solidFill>
            </a:endParaRPr>
          </a:p>
          <a:p>
            <a:endParaRPr lang="it-IT" dirty="0"/>
          </a:p>
        </p:txBody>
      </p:sp>
    </p:spTree>
    <p:extLst>
      <p:ext uri="{BB962C8B-B14F-4D97-AF65-F5344CB8AC3E}">
        <p14:creationId xmlns:p14="http://schemas.microsoft.com/office/powerpoint/2010/main" val="4094796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570777" y="434716"/>
            <a:ext cx="7886700" cy="6128130"/>
          </a:xfrm>
        </p:spPr>
        <p:txBody>
          <a:bodyPr>
            <a:normAutofit fontScale="92500" lnSpcReduction="20000"/>
          </a:bodyPr>
          <a:lstStyle/>
          <a:p>
            <a:pPr marL="0" indent="0">
              <a:buNone/>
            </a:pPr>
            <a:r>
              <a:rPr lang="it-IT" sz="2000" b="1" dirty="0">
                <a:solidFill>
                  <a:srgbClr val="C00000"/>
                </a:solidFill>
              </a:rPr>
              <a:t>DATA OVERLOAD IN LEXICOGRAPHY</a:t>
            </a:r>
            <a:r>
              <a:rPr lang="it-IT" sz="2000" dirty="0">
                <a:solidFill>
                  <a:srgbClr val="C00000"/>
                </a:solidFill>
              </a:rPr>
              <a:t>:</a:t>
            </a:r>
          </a:p>
          <a:p>
            <a:pPr marL="342900" indent="-342900">
              <a:buFontTx/>
              <a:buChar char="-"/>
            </a:pPr>
            <a:endParaRPr lang="it-IT" sz="2000" dirty="0">
              <a:solidFill>
                <a:srgbClr val="C00000"/>
              </a:solidFill>
            </a:endParaRPr>
          </a:p>
          <a:p>
            <a:pPr marL="342900" indent="-342900">
              <a:buFontTx/>
              <a:buChar char="-"/>
            </a:pPr>
            <a:endParaRPr lang="it-IT" sz="2000" dirty="0">
              <a:solidFill>
                <a:srgbClr val="C00000"/>
              </a:solidFill>
            </a:endParaRPr>
          </a:p>
          <a:p>
            <a:pPr marL="11113" lvl="1" indent="0">
              <a:buNone/>
            </a:pPr>
            <a:r>
              <a:rPr lang="it-IT" sz="2000" b="1" dirty="0">
                <a:solidFill>
                  <a:srgbClr val="C00000"/>
                </a:solidFill>
              </a:rPr>
              <a:t>A) Absolute data </a:t>
            </a:r>
            <a:r>
              <a:rPr lang="it-IT" sz="2000" b="1" dirty="0" err="1">
                <a:solidFill>
                  <a:srgbClr val="C00000"/>
                </a:solidFill>
              </a:rPr>
              <a:t>overload</a:t>
            </a:r>
            <a:r>
              <a:rPr lang="it-IT" sz="2000" dirty="0">
                <a:solidFill>
                  <a:srgbClr val="C00000"/>
                </a:solidFill>
              </a:rPr>
              <a:t>: </a:t>
            </a:r>
            <a:r>
              <a:rPr lang="it-IT" sz="2000" dirty="0" err="1">
                <a:solidFill>
                  <a:schemeClr val="accent5">
                    <a:lumMod val="75000"/>
                  </a:schemeClr>
                </a:solidFill>
              </a:rPr>
              <a:t>lexicographic</a:t>
            </a:r>
            <a:r>
              <a:rPr lang="it-IT" sz="2000" dirty="0">
                <a:solidFill>
                  <a:schemeClr val="accent5">
                    <a:lumMod val="75000"/>
                  </a:schemeClr>
                </a:solidFill>
              </a:rPr>
              <a:t> data </a:t>
            </a:r>
            <a:r>
              <a:rPr lang="it-IT" sz="2000" dirty="0" err="1">
                <a:solidFill>
                  <a:schemeClr val="accent5">
                    <a:lumMod val="75000"/>
                  </a:schemeClr>
                </a:solidFill>
              </a:rPr>
              <a:t>which</a:t>
            </a:r>
            <a:r>
              <a:rPr lang="it-IT" sz="2000" dirty="0">
                <a:solidFill>
                  <a:schemeClr val="accent5">
                    <a:lumMod val="75000"/>
                  </a:schemeClr>
                </a:solidFill>
              </a:rPr>
              <a:t> </a:t>
            </a:r>
            <a:r>
              <a:rPr lang="it-IT" sz="2000" dirty="0" err="1">
                <a:solidFill>
                  <a:schemeClr val="accent5">
                    <a:lumMod val="75000"/>
                  </a:schemeClr>
                </a:solidFill>
              </a:rPr>
              <a:t>either</a:t>
            </a:r>
            <a:r>
              <a:rPr lang="it-IT" sz="2000" dirty="0">
                <a:solidFill>
                  <a:schemeClr val="accent5">
                    <a:lumMod val="75000"/>
                  </a:schemeClr>
                </a:solidFill>
              </a:rPr>
              <a:t> </a:t>
            </a:r>
            <a:r>
              <a:rPr lang="it-IT" sz="2000" dirty="0" err="1">
                <a:solidFill>
                  <a:schemeClr val="accent5">
                    <a:lumMod val="75000"/>
                  </a:schemeClr>
                </a:solidFill>
              </a:rPr>
              <a:t>should</a:t>
            </a:r>
            <a:r>
              <a:rPr lang="it-IT" sz="2000" dirty="0">
                <a:solidFill>
                  <a:schemeClr val="accent5">
                    <a:lumMod val="75000"/>
                  </a:schemeClr>
                </a:solidFill>
              </a:rPr>
              <a:t> </a:t>
            </a:r>
            <a:r>
              <a:rPr lang="it-IT" sz="2000" dirty="0" err="1">
                <a:solidFill>
                  <a:schemeClr val="accent5">
                    <a:lumMod val="75000"/>
                  </a:schemeClr>
                </a:solidFill>
              </a:rPr>
              <a:t>not</a:t>
            </a:r>
            <a:r>
              <a:rPr lang="it-IT" sz="2000" dirty="0">
                <a:solidFill>
                  <a:schemeClr val="accent5">
                    <a:lumMod val="75000"/>
                  </a:schemeClr>
                </a:solidFill>
              </a:rPr>
              <a:t> </a:t>
            </a:r>
            <a:r>
              <a:rPr lang="it-IT" sz="2000" dirty="0" err="1">
                <a:solidFill>
                  <a:schemeClr val="accent5">
                    <a:lumMod val="75000"/>
                  </a:schemeClr>
                </a:solidFill>
              </a:rPr>
              <a:t>have</a:t>
            </a:r>
            <a:r>
              <a:rPr lang="it-IT" sz="2000" dirty="0">
                <a:solidFill>
                  <a:schemeClr val="accent5">
                    <a:lumMod val="75000"/>
                  </a:schemeClr>
                </a:solidFill>
              </a:rPr>
              <a:t> </a:t>
            </a:r>
            <a:r>
              <a:rPr lang="it-IT" sz="2000" dirty="0" err="1">
                <a:solidFill>
                  <a:schemeClr val="accent5">
                    <a:lumMod val="75000"/>
                  </a:schemeClr>
                </a:solidFill>
              </a:rPr>
              <a:t>been</a:t>
            </a:r>
            <a:r>
              <a:rPr lang="it-IT" sz="2000" dirty="0">
                <a:solidFill>
                  <a:schemeClr val="accent5">
                    <a:lumMod val="75000"/>
                  </a:schemeClr>
                </a:solidFill>
              </a:rPr>
              <a:t> </a:t>
            </a:r>
            <a:r>
              <a:rPr lang="it-IT" sz="2000" dirty="0" err="1">
                <a:solidFill>
                  <a:schemeClr val="accent5">
                    <a:lumMod val="75000"/>
                  </a:schemeClr>
                </a:solidFill>
              </a:rPr>
              <a:t>incorporated</a:t>
            </a:r>
            <a:r>
              <a:rPr lang="it-IT" sz="2000" dirty="0">
                <a:solidFill>
                  <a:schemeClr val="accent5">
                    <a:lumMod val="75000"/>
                  </a:schemeClr>
                </a:solidFill>
              </a:rPr>
              <a:t> </a:t>
            </a:r>
            <a:r>
              <a:rPr lang="it-IT" sz="2000" dirty="0" err="1">
                <a:solidFill>
                  <a:schemeClr val="accent5">
                    <a:lumMod val="75000"/>
                  </a:schemeClr>
                </a:solidFill>
              </a:rPr>
              <a:t>at</a:t>
            </a:r>
            <a:r>
              <a:rPr lang="it-IT" sz="2000" dirty="0">
                <a:solidFill>
                  <a:schemeClr val="accent5">
                    <a:lumMod val="75000"/>
                  </a:schemeClr>
                </a:solidFill>
              </a:rPr>
              <a:t> </a:t>
            </a:r>
            <a:r>
              <a:rPr lang="it-IT" sz="2000" dirty="0" err="1">
                <a:solidFill>
                  <a:schemeClr val="accent5">
                    <a:lumMod val="75000"/>
                  </a:schemeClr>
                </a:solidFill>
              </a:rPr>
              <a:t>all</a:t>
            </a:r>
            <a:r>
              <a:rPr lang="it-IT" sz="2000" dirty="0">
                <a:solidFill>
                  <a:schemeClr val="accent5">
                    <a:lumMod val="75000"/>
                  </a:schemeClr>
                </a:solidFill>
              </a:rPr>
              <a:t> in the </a:t>
            </a:r>
            <a:r>
              <a:rPr lang="it-IT" sz="2000" dirty="0" err="1">
                <a:solidFill>
                  <a:schemeClr val="accent5">
                    <a:lumMod val="75000"/>
                  </a:schemeClr>
                </a:solidFill>
              </a:rPr>
              <a:t>dictionary</a:t>
            </a:r>
            <a:r>
              <a:rPr lang="it-IT" sz="2000" dirty="0">
                <a:solidFill>
                  <a:schemeClr val="accent5">
                    <a:lumMod val="75000"/>
                  </a:schemeClr>
                </a:solidFill>
              </a:rPr>
              <a:t> or, </a:t>
            </a:r>
            <a:r>
              <a:rPr lang="it-IT" sz="2000" dirty="0" err="1">
                <a:solidFill>
                  <a:schemeClr val="accent5">
                    <a:lumMod val="75000"/>
                  </a:schemeClr>
                </a:solidFill>
              </a:rPr>
              <a:t>at</a:t>
            </a:r>
            <a:r>
              <a:rPr lang="it-IT" sz="2000" dirty="0">
                <a:solidFill>
                  <a:schemeClr val="accent5">
                    <a:lumMod val="75000"/>
                  </a:schemeClr>
                </a:solidFill>
              </a:rPr>
              <a:t> </a:t>
            </a:r>
            <a:r>
              <a:rPr lang="it-IT" sz="2000" dirty="0" err="1">
                <a:solidFill>
                  <a:schemeClr val="accent5">
                    <a:lumMod val="75000"/>
                  </a:schemeClr>
                </a:solidFill>
              </a:rPr>
              <a:t>least</a:t>
            </a:r>
            <a:r>
              <a:rPr lang="it-IT" sz="2000" dirty="0">
                <a:solidFill>
                  <a:schemeClr val="accent5">
                    <a:lumMod val="75000"/>
                  </a:schemeClr>
                </a:solidFill>
              </a:rPr>
              <a:t>, </a:t>
            </a:r>
            <a:r>
              <a:rPr lang="it-IT" sz="2000" dirty="0" err="1">
                <a:solidFill>
                  <a:schemeClr val="accent5">
                    <a:lumMod val="75000"/>
                  </a:schemeClr>
                </a:solidFill>
              </a:rPr>
              <a:t>should</a:t>
            </a:r>
            <a:r>
              <a:rPr lang="it-IT" sz="2000" dirty="0">
                <a:solidFill>
                  <a:schemeClr val="accent5">
                    <a:lumMod val="75000"/>
                  </a:schemeClr>
                </a:solidFill>
              </a:rPr>
              <a:t> </a:t>
            </a:r>
            <a:r>
              <a:rPr lang="it-IT" sz="2000" dirty="0" err="1">
                <a:solidFill>
                  <a:schemeClr val="accent5">
                    <a:lumMod val="75000"/>
                  </a:schemeClr>
                </a:solidFill>
              </a:rPr>
              <a:t>not</a:t>
            </a:r>
            <a:r>
              <a:rPr lang="it-IT" sz="2000" dirty="0">
                <a:solidFill>
                  <a:schemeClr val="accent5">
                    <a:lumMod val="75000"/>
                  </a:schemeClr>
                </a:solidFill>
              </a:rPr>
              <a:t> </a:t>
            </a:r>
            <a:r>
              <a:rPr lang="it-IT" sz="2000" dirty="0" err="1">
                <a:solidFill>
                  <a:schemeClr val="accent5">
                    <a:lumMod val="75000"/>
                  </a:schemeClr>
                </a:solidFill>
              </a:rPr>
              <a:t>appear</a:t>
            </a:r>
            <a:r>
              <a:rPr lang="it-IT" sz="2000" dirty="0">
                <a:solidFill>
                  <a:schemeClr val="accent5">
                    <a:lumMod val="75000"/>
                  </a:schemeClr>
                </a:solidFill>
              </a:rPr>
              <a:t> in </a:t>
            </a:r>
            <a:r>
              <a:rPr lang="it-IT" sz="2000" dirty="0" err="1">
                <a:solidFill>
                  <a:schemeClr val="accent5">
                    <a:lumMod val="75000"/>
                  </a:schemeClr>
                </a:solidFill>
              </a:rPr>
              <a:t>certain</a:t>
            </a:r>
            <a:r>
              <a:rPr lang="it-IT" sz="2000" dirty="0">
                <a:solidFill>
                  <a:schemeClr val="accent5">
                    <a:lumMod val="75000"/>
                  </a:schemeClr>
                </a:solidFill>
              </a:rPr>
              <a:t> </a:t>
            </a:r>
            <a:r>
              <a:rPr lang="it-IT" sz="2000" dirty="0" err="1">
                <a:solidFill>
                  <a:schemeClr val="accent5">
                    <a:lumMod val="75000"/>
                  </a:schemeClr>
                </a:solidFill>
              </a:rPr>
              <a:t>articles</a:t>
            </a:r>
            <a:r>
              <a:rPr lang="it-IT" sz="2000" dirty="0">
                <a:solidFill>
                  <a:schemeClr val="accent5">
                    <a:lumMod val="75000"/>
                  </a:schemeClr>
                </a:solidFill>
              </a:rPr>
              <a:t>.</a:t>
            </a:r>
          </a:p>
          <a:p>
            <a:pPr marL="800100" lvl="1" indent="-342900">
              <a:buFontTx/>
              <a:buChar char="-"/>
            </a:pPr>
            <a:endParaRPr lang="it-IT" sz="2000" dirty="0">
              <a:solidFill>
                <a:schemeClr val="accent5">
                  <a:lumMod val="75000"/>
                </a:schemeClr>
              </a:solidFill>
            </a:endParaRPr>
          </a:p>
          <a:p>
            <a:pPr marL="541338" lvl="2" indent="-322263">
              <a:buFontTx/>
              <a:buChar char="-"/>
            </a:pPr>
            <a:r>
              <a:rPr lang="it-IT" b="1" dirty="0">
                <a:solidFill>
                  <a:srgbClr val="C00000"/>
                </a:solidFill>
              </a:rPr>
              <a:t>Non-</a:t>
            </a:r>
            <a:r>
              <a:rPr lang="it-IT" b="1" dirty="0" err="1">
                <a:solidFill>
                  <a:srgbClr val="C00000"/>
                </a:solidFill>
              </a:rPr>
              <a:t>purpose</a:t>
            </a:r>
            <a:r>
              <a:rPr lang="it-IT" b="1" dirty="0">
                <a:solidFill>
                  <a:srgbClr val="C00000"/>
                </a:solidFill>
              </a:rPr>
              <a:t> </a:t>
            </a:r>
            <a:r>
              <a:rPr lang="it-IT" dirty="0">
                <a:solidFill>
                  <a:schemeClr val="accent5">
                    <a:lumMod val="75000"/>
                  </a:schemeClr>
                </a:solidFill>
              </a:rPr>
              <a:t>(relativo agli scopi del dizionario)</a:t>
            </a:r>
          </a:p>
          <a:p>
            <a:pPr marL="541338" lvl="2" indent="-322263">
              <a:buFontTx/>
              <a:buChar char="-"/>
            </a:pPr>
            <a:endParaRPr lang="it-IT" dirty="0">
              <a:solidFill>
                <a:schemeClr val="accent5">
                  <a:lumMod val="75000"/>
                </a:schemeClr>
              </a:solidFill>
            </a:endParaRPr>
          </a:p>
          <a:p>
            <a:pPr marL="541338" lvl="2" indent="-322263">
              <a:buFontTx/>
              <a:buChar char="-"/>
            </a:pPr>
            <a:r>
              <a:rPr lang="it-IT" b="1" dirty="0" err="1">
                <a:solidFill>
                  <a:srgbClr val="C00000"/>
                </a:solidFill>
              </a:rPr>
              <a:t>Functional</a:t>
            </a:r>
            <a:r>
              <a:rPr lang="it-IT" dirty="0">
                <a:solidFill>
                  <a:srgbClr val="C00000"/>
                </a:solidFill>
              </a:rPr>
              <a:t>: </a:t>
            </a:r>
            <a:r>
              <a:rPr lang="it-IT" dirty="0" err="1">
                <a:solidFill>
                  <a:schemeClr val="accent5">
                    <a:lumMod val="75000"/>
                  </a:schemeClr>
                </a:solidFill>
              </a:rPr>
              <a:t>may</a:t>
            </a:r>
            <a:r>
              <a:rPr lang="it-IT" dirty="0">
                <a:solidFill>
                  <a:schemeClr val="accent5">
                    <a:lumMod val="75000"/>
                  </a:schemeClr>
                </a:solidFill>
              </a:rPr>
              <a:t> </a:t>
            </a:r>
            <a:r>
              <a:rPr lang="it-IT" dirty="0" err="1">
                <a:solidFill>
                  <a:schemeClr val="accent5">
                    <a:lumMod val="75000"/>
                  </a:schemeClr>
                </a:solidFill>
              </a:rPr>
              <a:t>occur</a:t>
            </a:r>
            <a:r>
              <a:rPr lang="it-IT" dirty="0">
                <a:solidFill>
                  <a:schemeClr val="accent5">
                    <a:lumMod val="75000"/>
                  </a:schemeClr>
                </a:solidFill>
              </a:rPr>
              <a:t> </a:t>
            </a:r>
            <a:r>
              <a:rPr lang="it-IT" dirty="0" err="1">
                <a:solidFill>
                  <a:schemeClr val="accent5">
                    <a:lumMod val="75000"/>
                  </a:schemeClr>
                </a:solidFill>
              </a:rPr>
              <a:t>ilexicographic</a:t>
            </a:r>
            <a:r>
              <a:rPr lang="it-IT" dirty="0">
                <a:solidFill>
                  <a:schemeClr val="accent5">
                    <a:lumMod val="75000"/>
                  </a:schemeClr>
                </a:solidFill>
              </a:rPr>
              <a:t> </a:t>
            </a:r>
            <a:r>
              <a:rPr lang="it-IT" dirty="0" err="1">
                <a:solidFill>
                  <a:schemeClr val="accent5">
                    <a:lumMod val="75000"/>
                  </a:schemeClr>
                </a:solidFill>
              </a:rPr>
              <a:t>needs</a:t>
            </a:r>
            <a:r>
              <a:rPr lang="it-IT" dirty="0">
                <a:solidFill>
                  <a:schemeClr val="accent5">
                    <a:lumMod val="75000"/>
                  </a:schemeClr>
                </a:solidFill>
              </a:rPr>
              <a:t> </a:t>
            </a:r>
            <a:r>
              <a:rPr lang="it-IT" dirty="0" err="1">
                <a:solidFill>
                  <a:schemeClr val="accent5">
                    <a:lumMod val="75000"/>
                  </a:schemeClr>
                </a:solidFill>
              </a:rPr>
              <a:t>while</a:t>
            </a:r>
            <a:r>
              <a:rPr lang="it-IT" dirty="0">
                <a:solidFill>
                  <a:schemeClr val="accent5">
                    <a:lumMod val="75000"/>
                  </a:schemeClr>
                </a:solidFill>
              </a:rPr>
              <a:t> </a:t>
            </a:r>
            <a:r>
              <a:rPr lang="it-IT" dirty="0" err="1">
                <a:solidFill>
                  <a:schemeClr val="accent5">
                    <a:lumMod val="75000"/>
                  </a:schemeClr>
                </a:solidFill>
              </a:rPr>
              <a:t>performing</a:t>
            </a:r>
            <a:r>
              <a:rPr lang="it-IT" dirty="0">
                <a:solidFill>
                  <a:schemeClr val="accent5">
                    <a:lumMod val="75000"/>
                  </a:schemeClr>
                </a:solidFill>
              </a:rPr>
              <a:t> </a:t>
            </a:r>
            <a:r>
              <a:rPr lang="it-IT" dirty="0" err="1">
                <a:solidFill>
                  <a:schemeClr val="accent5">
                    <a:lumMod val="75000"/>
                  </a:schemeClr>
                </a:solidFill>
              </a:rPr>
              <a:t>different</a:t>
            </a:r>
            <a:r>
              <a:rPr lang="it-IT" dirty="0">
                <a:solidFill>
                  <a:schemeClr val="accent5">
                    <a:lumMod val="75000"/>
                  </a:schemeClr>
                </a:solidFill>
              </a:rPr>
              <a:t> </a:t>
            </a:r>
            <a:r>
              <a:rPr lang="it-IT" dirty="0" err="1">
                <a:solidFill>
                  <a:schemeClr val="accent5">
                    <a:lumMod val="75000"/>
                  </a:schemeClr>
                </a:solidFill>
              </a:rPr>
              <a:t>types</a:t>
            </a:r>
            <a:r>
              <a:rPr lang="it-IT" dirty="0">
                <a:solidFill>
                  <a:schemeClr val="accent5">
                    <a:lumMod val="75000"/>
                  </a:schemeClr>
                </a:solidFill>
              </a:rPr>
              <a:t> of </a:t>
            </a:r>
            <a:r>
              <a:rPr lang="it-IT" dirty="0" err="1">
                <a:solidFill>
                  <a:schemeClr val="accent5">
                    <a:lumMod val="75000"/>
                  </a:schemeClr>
                </a:solidFill>
              </a:rPr>
              <a:t>action</a:t>
            </a:r>
            <a:r>
              <a:rPr lang="it-IT" dirty="0">
                <a:solidFill>
                  <a:schemeClr val="accent5">
                    <a:lumMod val="75000"/>
                  </a:schemeClr>
                </a:solidFill>
              </a:rPr>
              <a:t>, </a:t>
            </a:r>
            <a:r>
              <a:rPr lang="it-IT" dirty="0" err="1">
                <a:solidFill>
                  <a:schemeClr val="accent5">
                    <a:lumMod val="75000"/>
                  </a:schemeClr>
                </a:solidFill>
              </a:rPr>
              <a:t>eg</a:t>
            </a:r>
            <a:r>
              <a:rPr lang="it-IT" dirty="0">
                <a:solidFill>
                  <a:schemeClr val="accent5">
                    <a:lumMod val="75000"/>
                  </a:schemeClr>
                </a:solidFill>
              </a:rPr>
              <a:t>. </a:t>
            </a:r>
            <a:r>
              <a:rPr lang="it-IT" dirty="0" err="1">
                <a:solidFill>
                  <a:schemeClr val="accent5">
                    <a:lumMod val="75000"/>
                  </a:schemeClr>
                </a:solidFill>
              </a:rPr>
              <a:t>reading</a:t>
            </a:r>
            <a:r>
              <a:rPr lang="it-IT" dirty="0">
                <a:solidFill>
                  <a:schemeClr val="accent5">
                    <a:lumMod val="75000"/>
                  </a:schemeClr>
                </a:solidFill>
              </a:rPr>
              <a:t> and </a:t>
            </a:r>
            <a:r>
              <a:rPr lang="it-IT" dirty="0" err="1">
                <a:solidFill>
                  <a:schemeClr val="accent5">
                    <a:lumMod val="75000"/>
                  </a:schemeClr>
                </a:solidFill>
              </a:rPr>
              <a:t>writing</a:t>
            </a:r>
            <a:r>
              <a:rPr lang="it-IT" dirty="0">
                <a:solidFill>
                  <a:schemeClr val="accent5">
                    <a:lumMod val="75000"/>
                  </a:schemeClr>
                </a:solidFill>
              </a:rPr>
              <a:t> [</a:t>
            </a:r>
            <a:r>
              <a:rPr lang="is-IS" dirty="0">
                <a:solidFill>
                  <a:schemeClr val="accent5">
                    <a:lumMod val="75000"/>
                  </a:schemeClr>
                </a:solidFill>
              </a:rPr>
              <a:t>…</a:t>
            </a:r>
            <a:r>
              <a:rPr lang="it-IT" dirty="0">
                <a:solidFill>
                  <a:schemeClr val="accent5">
                    <a:lumMod val="75000"/>
                  </a:schemeClr>
                </a:solidFill>
              </a:rPr>
              <a:t>]  in </a:t>
            </a:r>
            <a:r>
              <a:rPr lang="it-IT" dirty="0" err="1">
                <a:solidFill>
                  <a:schemeClr val="accent5">
                    <a:lumMod val="75000"/>
                  </a:schemeClr>
                </a:solidFill>
              </a:rPr>
              <a:t>dictionaries</a:t>
            </a:r>
            <a:r>
              <a:rPr lang="it-IT" dirty="0">
                <a:solidFill>
                  <a:schemeClr val="accent5">
                    <a:lumMod val="75000"/>
                  </a:schemeClr>
                </a:solidFill>
              </a:rPr>
              <a:t> </a:t>
            </a:r>
            <a:r>
              <a:rPr lang="it-IT" dirty="0" err="1">
                <a:solidFill>
                  <a:schemeClr val="accent5">
                    <a:lumMod val="75000"/>
                  </a:schemeClr>
                </a:solidFill>
              </a:rPr>
              <a:t>designed</a:t>
            </a:r>
            <a:r>
              <a:rPr lang="it-IT" dirty="0">
                <a:solidFill>
                  <a:schemeClr val="accent5">
                    <a:lumMod val="75000"/>
                  </a:schemeClr>
                </a:solidFill>
              </a:rPr>
              <a:t> to serve </a:t>
            </a:r>
            <a:r>
              <a:rPr lang="it-IT" dirty="0" err="1">
                <a:solidFill>
                  <a:schemeClr val="accent5">
                    <a:lumMod val="75000"/>
                  </a:schemeClr>
                </a:solidFill>
              </a:rPr>
              <a:t>users</a:t>
            </a:r>
            <a:r>
              <a:rPr lang="it-IT" dirty="0">
                <a:solidFill>
                  <a:schemeClr val="accent5">
                    <a:lumMod val="75000"/>
                  </a:schemeClr>
                </a:solidFill>
              </a:rPr>
              <a:t> </a:t>
            </a:r>
            <a:r>
              <a:rPr lang="it-IT" dirty="0" err="1">
                <a:solidFill>
                  <a:schemeClr val="accent5">
                    <a:lumMod val="75000"/>
                  </a:schemeClr>
                </a:solidFill>
              </a:rPr>
              <a:t>experiencing</a:t>
            </a:r>
            <a:r>
              <a:rPr lang="it-IT" dirty="0">
                <a:solidFill>
                  <a:schemeClr val="accent5">
                    <a:lumMod val="75000"/>
                  </a:schemeClr>
                </a:solidFill>
              </a:rPr>
              <a:t> </a:t>
            </a:r>
            <a:br>
              <a:rPr lang="it-IT" dirty="0">
                <a:solidFill>
                  <a:schemeClr val="accent5">
                    <a:lumMod val="75000"/>
                  </a:schemeClr>
                </a:solidFill>
              </a:rPr>
            </a:br>
            <a:br>
              <a:rPr lang="it-IT" dirty="0">
                <a:solidFill>
                  <a:schemeClr val="accent5">
                    <a:lumMod val="75000"/>
                  </a:schemeClr>
                </a:solidFill>
              </a:rPr>
            </a:br>
            <a:r>
              <a:rPr lang="it-IT" dirty="0">
                <a:solidFill>
                  <a:schemeClr val="accent5">
                    <a:lumMod val="75000"/>
                  </a:schemeClr>
                </a:solidFill>
              </a:rPr>
              <a:t>Data on </a:t>
            </a:r>
            <a:r>
              <a:rPr lang="it-IT" dirty="0" err="1">
                <a:solidFill>
                  <a:schemeClr val="accent5">
                    <a:lumMod val="75000"/>
                  </a:schemeClr>
                </a:solidFill>
              </a:rPr>
              <a:t>inflection</a:t>
            </a:r>
            <a:r>
              <a:rPr lang="it-IT" dirty="0">
                <a:solidFill>
                  <a:schemeClr val="accent5">
                    <a:lumMod val="75000"/>
                  </a:schemeClr>
                </a:solidFill>
              </a:rPr>
              <a:t>, </a:t>
            </a:r>
            <a:r>
              <a:rPr lang="it-IT" dirty="0" err="1">
                <a:solidFill>
                  <a:schemeClr val="accent5">
                    <a:lumMod val="75000"/>
                  </a:schemeClr>
                </a:solidFill>
              </a:rPr>
              <a:t>syntax</a:t>
            </a:r>
            <a:r>
              <a:rPr lang="it-IT" dirty="0">
                <a:solidFill>
                  <a:schemeClr val="accent5">
                    <a:lumMod val="75000"/>
                  </a:schemeClr>
                </a:solidFill>
              </a:rPr>
              <a:t>, word </a:t>
            </a:r>
            <a:r>
              <a:rPr lang="it-IT" dirty="0" err="1">
                <a:solidFill>
                  <a:schemeClr val="accent5">
                    <a:lumMod val="75000"/>
                  </a:schemeClr>
                </a:solidFill>
              </a:rPr>
              <a:t>combinations</a:t>
            </a:r>
            <a:r>
              <a:rPr lang="it-IT" dirty="0">
                <a:solidFill>
                  <a:schemeClr val="accent5">
                    <a:lumMod val="75000"/>
                  </a:schemeClr>
                </a:solidFill>
              </a:rPr>
              <a:t> and </a:t>
            </a:r>
            <a:r>
              <a:rPr lang="it-IT" dirty="0" err="1">
                <a:solidFill>
                  <a:schemeClr val="accent5">
                    <a:lumMod val="75000"/>
                  </a:schemeClr>
                </a:solidFill>
              </a:rPr>
              <a:t>collocations</a:t>
            </a:r>
            <a:r>
              <a:rPr lang="it-IT" dirty="0">
                <a:solidFill>
                  <a:schemeClr val="accent5">
                    <a:lumMod val="75000"/>
                  </a:schemeClr>
                </a:solidFill>
              </a:rPr>
              <a:t> </a:t>
            </a:r>
            <a:r>
              <a:rPr lang="it-IT" dirty="0" err="1">
                <a:solidFill>
                  <a:schemeClr val="accent5">
                    <a:lumMod val="75000"/>
                  </a:schemeClr>
                </a:solidFill>
              </a:rPr>
              <a:t>would</a:t>
            </a:r>
            <a:r>
              <a:rPr lang="it-IT" dirty="0">
                <a:solidFill>
                  <a:schemeClr val="accent5">
                    <a:lumMod val="75000"/>
                  </a:schemeClr>
                </a:solidFill>
              </a:rPr>
              <a:t>, for </a:t>
            </a:r>
            <a:r>
              <a:rPr lang="it-IT" dirty="0" err="1">
                <a:solidFill>
                  <a:schemeClr val="accent5">
                    <a:lumMod val="75000"/>
                  </a:schemeClr>
                </a:solidFill>
              </a:rPr>
              <a:t>instance</a:t>
            </a:r>
            <a:r>
              <a:rPr lang="it-IT" dirty="0">
                <a:solidFill>
                  <a:schemeClr val="accent5">
                    <a:lumMod val="75000"/>
                  </a:schemeClr>
                </a:solidFill>
              </a:rPr>
              <a:t>, be of </a:t>
            </a:r>
            <a:r>
              <a:rPr lang="it-IT" dirty="0" err="1">
                <a:solidFill>
                  <a:schemeClr val="accent5">
                    <a:lumMod val="75000"/>
                  </a:schemeClr>
                </a:solidFill>
              </a:rPr>
              <a:t>little</a:t>
            </a:r>
            <a:r>
              <a:rPr lang="it-IT" dirty="0">
                <a:solidFill>
                  <a:schemeClr val="accent5">
                    <a:lumMod val="75000"/>
                  </a:schemeClr>
                </a:solidFill>
              </a:rPr>
              <a:t> help to a </a:t>
            </a:r>
            <a:r>
              <a:rPr lang="it-IT" dirty="0" err="1">
                <a:solidFill>
                  <a:schemeClr val="accent5">
                    <a:lumMod val="75000"/>
                  </a:schemeClr>
                </a:solidFill>
              </a:rPr>
              <a:t>user</a:t>
            </a:r>
            <a:r>
              <a:rPr lang="it-IT" dirty="0">
                <a:solidFill>
                  <a:schemeClr val="accent5">
                    <a:lumMod val="75000"/>
                  </a:schemeClr>
                </a:solidFill>
              </a:rPr>
              <a:t> </a:t>
            </a:r>
            <a:r>
              <a:rPr lang="it-IT" dirty="0" err="1">
                <a:solidFill>
                  <a:schemeClr val="accent5">
                    <a:lumMod val="75000"/>
                  </a:schemeClr>
                </a:solidFill>
              </a:rPr>
              <a:t>consulting</a:t>
            </a:r>
            <a:r>
              <a:rPr lang="it-IT" dirty="0">
                <a:solidFill>
                  <a:schemeClr val="accent5">
                    <a:lumMod val="75000"/>
                  </a:schemeClr>
                </a:solidFill>
              </a:rPr>
              <a:t> a </a:t>
            </a:r>
            <a:r>
              <a:rPr lang="it-IT" dirty="0" err="1">
                <a:solidFill>
                  <a:schemeClr val="accent5">
                    <a:lumMod val="75000"/>
                  </a:schemeClr>
                </a:solidFill>
              </a:rPr>
              <a:t>dictionary</a:t>
            </a:r>
            <a:r>
              <a:rPr lang="it-IT" dirty="0">
                <a:solidFill>
                  <a:schemeClr val="accent5">
                    <a:lumMod val="75000"/>
                  </a:schemeClr>
                </a:solidFill>
              </a:rPr>
              <a:t> </a:t>
            </a:r>
            <a:r>
              <a:rPr lang="it-IT" dirty="0" err="1">
                <a:solidFill>
                  <a:schemeClr val="accent5">
                    <a:lumMod val="75000"/>
                  </a:schemeClr>
                </a:solidFill>
              </a:rPr>
              <a:t>when</a:t>
            </a:r>
            <a:r>
              <a:rPr lang="it-IT" dirty="0">
                <a:solidFill>
                  <a:schemeClr val="accent5">
                    <a:lumMod val="75000"/>
                  </a:schemeClr>
                </a:solidFill>
              </a:rPr>
              <a:t> he or </a:t>
            </a:r>
            <a:r>
              <a:rPr lang="it-IT" dirty="0" err="1">
                <a:solidFill>
                  <a:schemeClr val="accent5">
                    <a:lumMod val="75000"/>
                  </a:schemeClr>
                </a:solidFill>
              </a:rPr>
              <a:t>she</a:t>
            </a:r>
            <a:r>
              <a:rPr lang="it-IT" dirty="0">
                <a:solidFill>
                  <a:schemeClr val="accent5">
                    <a:lumMod val="75000"/>
                  </a:schemeClr>
                </a:solidFill>
              </a:rPr>
              <a:t> </a:t>
            </a:r>
            <a:r>
              <a:rPr lang="it-IT" dirty="0" err="1">
                <a:solidFill>
                  <a:schemeClr val="accent5">
                    <a:lumMod val="75000"/>
                  </a:schemeClr>
                </a:solidFill>
              </a:rPr>
              <a:t>does</a:t>
            </a:r>
            <a:r>
              <a:rPr lang="it-IT" dirty="0">
                <a:solidFill>
                  <a:schemeClr val="accent5">
                    <a:lumMod val="75000"/>
                  </a:schemeClr>
                </a:solidFill>
              </a:rPr>
              <a:t> </a:t>
            </a:r>
            <a:r>
              <a:rPr lang="it-IT" dirty="0" err="1">
                <a:solidFill>
                  <a:schemeClr val="accent5">
                    <a:lumMod val="75000"/>
                  </a:schemeClr>
                </a:solidFill>
              </a:rPr>
              <a:t>not</a:t>
            </a:r>
            <a:r>
              <a:rPr lang="it-IT" dirty="0">
                <a:solidFill>
                  <a:schemeClr val="accent5">
                    <a:lumMod val="75000"/>
                  </a:schemeClr>
                </a:solidFill>
              </a:rPr>
              <a:t> </a:t>
            </a:r>
            <a:r>
              <a:rPr lang="it-IT" dirty="0" err="1">
                <a:solidFill>
                  <a:schemeClr val="accent5">
                    <a:lumMod val="75000"/>
                  </a:schemeClr>
                </a:solidFill>
              </a:rPr>
              <a:t>understand</a:t>
            </a:r>
            <a:r>
              <a:rPr lang="it-IT" dirty="0">
                <a:solidFill>
                  <a:schemeClr val="accent5">
                    <a:lumMod val="75000"/>
                  </a:schemeClr>
                </a:solidFill>
              </a:rPr>
              <a:t> a </a:t>
            </a:r>
            <a:r>
              <a:rPr lang="it-IT" dirty="0" err="1">
                <a:solidFill>
                  <a:schemeClr val="accent5">
                    <a:lumMod val="75000"/>
                  </a:schemeClr>
                </a:solidFill>
              </a:rPr>
              <a:t>specific</a:t>
            </a:r>
            <a:r>
              <a:rPr lang="it-IT" dirty="0">
                <a:solidFill>
                  <a:schemeClr val="accent5">
                    <a:lumMod val="75000"/>
                  </a:schemeClr>
                </a:solidFill>
              </a:rPr>
              <a:t> word.</a:t>
            </a:r>
          </a:p>
          <a:p>
            <a:pPr marL="541338" lvl="2" indent="-322263">
              <a:buFontTx/>
              <a:buChar char="-"/>
            </a:pPr>
            <a:endParaRPr lang="it-IT" dirty="0">
              <a:solidFill>
                <a:schemeClr val="accent5">
                  <a:lumMod val="75000"/>
                </a:schemeClr>
              </a:solidFill>
            </a:endParaRPr>
          </a:p>
          <a:p>
            <a:pPr marL="541338" lvl="2" indent="-322263">
              <a:buFontTx/>
              <a:buChar char="-"/>
            </a:pPr>
            <a:r>
              <a:rPr lang="it-IT" b="1" dirty="0">
                <a:solidFill>
                  <a:srgbClr val="C00000"/>
                </a:solidFill>
              </a:rPr>
              <a:t>Concrete</a:t>
            </a:r>
            <a:r>
              <a:rPr lang="it-IT" dirty="0">
                <a:solidFill>
                  <a:srgbClr val="C00000"/>
                </a:solidFill>
              </a:rPr>
              <a:t>:  </a:t>
            </a:r>
            <a:r>
              <a:rPr lang="it-IT" dirty="0" err="1">
                <a:solidFill>
                  <a:schemeClr val="accent5">
                    <a:lumMod val="75000"/>
                  </a:schemeClr>
                </a:solidFill>
              </a:rPr>
              <a:t>when</a:t>
            </a:r>
            <a:r>
              <a:rPr lang="it-IT" dirty="0">
                <a:solidFill>
                  <a:schemeClr val="accent5">
                    <a:lumMod val="75000"/>
                  </a:schemeClr>
                </a:solidFill>
              </a:rPr>
              <a:t> a </a:t>
            </a:r>
            <a:r>
              <a:rPr lang="it-IT" dirty="0" err="1">
                <a:solidFill>
                  <a:schemeClr val="accent5">
                    <a:lumMod val="75000"/>
                  </a:schemeClr>
                </a:solidFill>
              </a:rPr>
              <a:t>user</a:t>
            </a:r>
            <a:r>
              <a:rPr lang="it-IT" dirty="0">
                <a:solidFill>
                  <a:schemeClr val="accent5">
                    <a:lumMod val="75000"/>
                  </a:schemeClr>
                </a:solidFill>
              </a:rPr>
              <a:t> with a </a:t>
            </a:r>
            <a:r>
              <a:rPr lang="it-IT" dirty="0" err="1">
                <a:solidFill>
                  <a:schemeClr val="accent5">
                    <a:lumMod val="75000"/>
                  </a:schemeClr>
                </a:solidFill>
              </a:rPr>
              <a:t>very</a:t>
            </a:r>
            <a:r>
              <a:rPr lang="it-IT" dirty="0">
                <a:solidFill>
                  <a:schemeClr val="accent5">
                    <a:lumMod val="75000"/>
                  </a:schemeClr>
                </a:solidFill>
              </a:rPr>
              <a:t> </a:t>
            </a:r>
            <a:r>
              <a:rPr lang="it-IT" dirty="0" err="1">
                <a:solidFill>
                  <a:schemeClr val="accent5">
                    <a:lumMod val="75000"/>
                  </a:schemeClr>
                </a:solidFill>
              </a:rPr>
              <a:t>specific</a:t>
            </a:r>
            <a:r>
              <a:rPr lang="it-IT" dirty="0">
                <a:solidFill>
                  <a:schemeClr val="accent5">
                    <a:lumMod val="75000"/>
                  </a:schemeClr>
                </a:solidFill>
              </a:rPr>
              <a:t> single </a:t>
            </a:r>
            <a:r>
              <a:rPr lang="it-IT" dirty="0" err="1">
                <a:solidFill>
                  <a:schemeClr val="accent5">
                    <a:lumMod val="75000"/>
                  </a:schemeClr>
                </a:solidFill>
              </a:rPr>
              <a:t>need</a:t>
            </a:r>
            <a:r>
              <a:rPr lang="it-IT" dirty="0">
                <a:solidFill>
                  <a:schemeClr val="accent5">
                    <a:lumMod val="75000"/>
                  </a:schemeClr>
                </a:solidFill>
              </a:rPr>
              <a:t> </a:t>
            </a:r>
            <a:r>
              <a:rPr lang="it-IT" dirty="0" err="1">
                <a:solidFill>
                  <a:schemeClr val="accent5">
                    <a:lumMod val="75000"/>
                  </a:schemeClr>
                </a:solidFill>
              </a:rPr>
              <a:t>related</a:t>
            </a:r>
            <a:r>
              <a:rPr lang="it-IT" dirty="0">
                <a:solidFill>
                  <a:schemeClr val="accent5">
                    <a:lumMod val="75000"/>
                  </a:schemeClr>
                </a:solidFill>
              </a:rPr>
              <a:t> to a </a:t>
            </a:r>
            <a:r>
              <a:rPr lang="it-IT" dirty="0" err="1">
                <a:solidFill>
                  <a:schemeClr val="accent5">
                    <a:lumMod val="75000"/>
                  </a:schemeClr>
                </a:solidFill>
              </a:rPr>
              <a:t>specific</a:t>
            </a:r>
            <a:r>
              <a:rPr lang="it-IT" dirty="0">
                <a:solidFill>
                  <a:schemeClr val="accent5">
                    <a:lumMod val="75000"/>
                  </a:schemeClr>
                </a:solidFill>
              </a:rPr>
              <a:t> </a:t>
            </a:r>
            <a:r>
              <a:rPr lang="it-IT" dirty="0" err="1">
                <a:solidFill>
                  <a:schemeClr val="accent5">
                    <a:lumMod val="75000"/>
                  </a:schemeClr>
                </a:solidFill>
              </a:rPr>
              <a:t>function</a:t>
            </a:r>
            <a:r>
              <a:rPr lang="it-IT" dirty="0">
                <a:solidFill>
                  <a:schemeClr val="accent5">
                    <a:lumMod val="75000"/>
                  </a:schemeClr>
                </a:solidFill>
              </a:rPr>
              <a:t> </a:t>
            </a:r>
            <a:r>
              <a:rPr lang="it-IT" dirty="0" err="1">
                <a:solidFill>
                  <a:schemeClr val="accent5">
                    <a:lumMod val="75000"/>
                  </a:schemeClr>
                </a:solidFill>
              </a:rPr>
              <a:t>consults</a:t>
            </a:r>
            <a:r>
              <a:rPr lang="it-IT" dirty="0">
                <a:solidFill>
                  <a:schemeClr val="accent5">
                    <a:lumMod val="75000"/>
                  </a:schemeClr>
                </a:solidFill>
              </a:rPr>
              <a:t> a </a:t>
            </a:r>
            <a:r>
              <a:rPr lang="it-IT" dirty="0" err="1">
                <a:solidFill>
                  <a:schemeClr val="accent5">
                    <a:lumMod val="75000"/>
                  </a:schemeClr>
                </a:solidFill>
              </a:rPr>
              <a:t>dictionary</a:t>
            </a:r>
            <a:r>
              <a:rPr lang="it-IT" dirty="0">
                <a:solidFill>
                  <a:schemeClr val="accent5">
                    <a:lumMod val="75000"/>
                  </a:schemeClr>
                </a:solidFill>
              </a:rPr>
              <a:t> </a:t>
            </a:r>
            <a:r>
              <a:rPr lang="it-IT" dirty="0" err="1">
                <a:solidFill>
                  <a:schemeClr val="accent5">
                    <a:lumMod val="75000"/>
                  </a:schemeClr>
                </a:solidFill>
              </a:rPr>
              <a:t>designed</a:t>
            </a:r>
            <a:r>
              <a:rPr lang="it-IT" dirty="0">
                <a:solidFill>
                  <a:schemeClr val="accent5">
                    <a:lumMod val="75000"/>
                  </a:schemeClr>
                </a:solidFill>
              </a:rPr>
              <a:t> to serve </a:t>
            </a:r>
            <a:r>
              <a:rPr lang="it-IT" dirty="0" err="1">
                <a:solidFill>
                  <a:schemeClr val="accent5">
                    <a:lumMod val="75000"/>
                  </a:schemeClr>
                </a:solidFill>
              </a:rPr>
              <a:t>this</a:t>
            </a:r>
            <a:r>
              <a:rPr lang="it-IT" dirty="0">
                <a:solidFill>
                  <a:schemeClr val="accent5">
                    <a:lumMod val="75000"/>
                  </a:schemeClr>
                </a:solidFill>
              </a:rPr>
              <a:t> </a:t>
            </a:r>
            <a:r>
              <a:rPr lang="it-IT" dirty="0" err="1">
                <a:solidFill>
                  <a:schemeClr val="accent5">
                    <a:lumMod val="75000"/>
                  </a:schemeClr>
                </a:solidFill>
              </a:rPr>
              <a:t>function</a:t>
            </a:r>
            <a:r>
              <a:rPr lang="it-IT" dirty="0">
                <a:solidFill>
                  <a:schemeClr val="accent5">
                    <a:lumMod val="75000"/>
                  </a:schemeClr>
                </a:solidFill>
              </a:rPr>
              <a:t> and </a:t>
            </a:r>
            <a:r>
              <a:rPr lang="it-IT" dirty="0" err="1">
                <a:solidFill>
                  <a:schemeClr val="accent5">
                    <a:lumMod val="75000"/>
                  </a:schemeClr>
                </a:solidFill>
              </a:rPr>
              <a:t>then</a:t>
            </a:r>
            <a:r>
              <a:rPr lang="it-IT" dirty="0">
                <a:solidFill>
                  <a:schemeClr val="accent5">
                    <a:lumMod val="75000"/>
                  </a:schemeClr>
                </a:solidFill>
              </a:rPr>
              <a:t> </a:t>
            </a:r>
            <a:r>
              <a:rPr lang="it-IT" dirty="0" err="1">
                <a:solidFill>
                  <a:schemeClr val="accent5">
                    <a:lumMod val="75000"/>
                  </a:schemeClr>
                </a:solidFill>
              </a:rPr>
              <a:t>is</a:t>
            </a:r>
            <a:r>
              <a:rPr lang="it-IT" dirty="0">
                <a:solidFill>
                  <a:schemeClr val="accent5">
                    <a:lumMod val="75000"/>
                  </a:schemeClr>
                </a:solidFill>
              </a:rPr>
              <a:t> </a:t>
            </a:r>
            <a:r>
              <a:rPr lang="it-IT" dirty="0" err="1">
                <a:solidFill>
                  <a:schemeClr val="accent5">
                    <a:lumMod val="75000"/>
                  </a:schemeClr>
                </a:solidFill>
              </a:rPr>
              <a:t>offered</a:t>
            </a:r>
            <a:r>
              <a:rPr lang="it-IT" dirty="0">
                <a:solidFill>
                  <a:schemeClr val="accent5">
                    <a:lumMod val="75000"/>
                  </a:schemeClr>
                </a:solidFill>
              </a:rPr>
              <a:t> a </a:t>
            </a:r>
            <a:r>
              <a:rPr lang="it-IT" dirty="0" err="1">
                <a:solidFill>
                  <a:schemeClr val="accent5">
                    <a:lumMod val="75000"/>
                  </a:schemeClr>
                </a:solidFill>
              </a:rPr>
              <a:t>lot</a:t>
            </a:r>
            <a:r>
              <a:rPr lang="it-IT" dirty="0">
                <a:solidFill>
                  <a:schemeClr val="accent5">
                    <a:lumMod val="75000"/>
                  </a:schemeClr>
                </a:solidFill>
              </a:rPr>
              <a:t> of </a:t>
            </a:r>
            <a:r>
              <a:rPr lang="it-IT" dirty="0" err="1">
                <a:solidFill>
                  <a:schemeClr val="accent5">
                    <a:lumMod val="75000"/>
                  </a:schemeClr>
                </a:solidFill>
              </a:rPr>
              <a:t>lexicographic</a:t>
            </a:r>
            <a:r>
              <a:rPr lang="it-IT" dirty="0">
                <a:solidFill>
                  <a:schemeClr val="accent5">
                    <a:lumMod val="75000"/>
                  </a:schemeClr>
                </a:solidFill>
              </a:rPr>
              <a:t> data </a:t>
            </a:r>
            <a:r>
              <a:rPr lang="it-IT" dirty="0" err="1">
                <a:solidFill>
                  <a:schemeClr val="accent5">
                    <a:lumMod val="75000"/>
                  </a:schemeClr>
                </a:solidFill>
              </a:rPr>
              <a:t>that</a:t>
            </a:r>
            <a:r>
              <a:rPr lang="it-IT" dirty="0">
                <a:solidFill>
                  <a:schemeClr val="accent5">
                    <a:lumMod val="75000"/>
                  </a:schemeClr>
                </a:solidFill>
              </a:rPr>
              <a:t> </a:t>
            </a:r>
            <a:r>
              <a:rPr lang="it-IT" dirty="0" err="1">
                <a:solidFill>
                  <a:schemeClr val="accent5">
                    <a:lumMod val="75000"/>
                  </a:schemeClr>
                </a:solidFill>
              </a:rPr>
              <a:t>is</a:t>
            </a:r>
            <a:r>
              <a:rPr lang="it-IT" dirty="0">
                <a:solidFill>
                  <a:schemeClr val="accent5">
                    <a:lumMod val="75000"/>
                  </a:schemeClr>
                </a:solidFill>
              </a:rPr>
              <a:t> </a:t>
            </a:r>
            <a:r>
              <a:rPr lang="it-IT" dirty="0" err="1">
                <a:solidFill>
                  <a:schemeClr val="accent5">
                    <a:lumMod val="75000"/>
                  </a:schemeClr>
                </a:solidFill>
              </a:rPr>
              <a:t>irrelevant</a:t>
            </a:r>
            <a:r>
              <a:rPr lang="it-IT" dirty="0">
                <a:solidFill>
                  <a:schemeClr val="accent5">
                    <a:lumMod val="75000"/>
                  </a:schemeClr>
                </a:solidFill>
              </a:rPr>
              <a:t> for the </a:t>
            </a:r>
            <a:r>
              <a:rPr lang="it-IT" dirty="0" err="1">
                <a:solidFill>
                  <a:schemeClr val="accent5">
                    <a:lumMod val="75000"/>
                  </a:schemeClr>
                </a:solidFill>
              </a:rPr>
              <a:t>specific</a:t>
            </a:r>
            <a:r>
              <a:rPr lang="it-IT" dirty="0">
                <a:solidFill>
                  <a:schemeClr val="accent5">
                    <a:lumMod val="75000"/>
                  </a:schemeClr>
                </a:solidFill>
              </a:rPr>
              <a:t> concrete </a:t>
            </a:r>
            <a:r>
              <a:rPr lang="it-IT" dirty="0" err="1">
                <a:solidFill>
                  <a:schemeClr val="accent5">
                    <a:lumMod val="75000"/>
                  </a:schemeClr>
                </a:solidFill>
              </a:rPr>
              <a:t>consultation</a:t>
            </a:r>
            <a:r>
              <a:rPr lang="it-IT" dirty="0">
                <a:solidFill>
                  <a:schemeClr val="accent5">
                    <a:lumMod val="75000"/>
                  </a:schemeClr>
                </a:solidFill>
              </a:rPr>
              <a:t>. [</a:t>
            </a:r>
            <a:r>
              <a:rPr lang="is-IS" dirty="0">
                <a:solidFill>
                  <a:schemeClr val="accent5">
                    <a:lumMod val="75000"/>
                  </a:schemeClr>
                </a:solidFill>
              </a:rPr>
              <a:t>…</a:t>
            </a:r>
            <a:r>
              <a:rPr lang="it-IT" dirty="0">
                <a:solidFill>
                  <a:schemeClr val="accent5">
                    <a:lumMod val="75000"/>
                  </a:schemeClr>
                </a:solidFill>
              </a:rPr>
              <a:t>]</a:t>
            </a:r>
            <a:br>
              <a:rPr lang="it-IT" dirty="0">
                <a:solidFill>
                  <a:schemeClr val="accent5">
                    <a:lumMod val="75000"/>
                  </a:schemeClr>
                </a:solidFill>
              </a:rPr>
            </a:br>
            <a:r>
              <a:rPr lang="it-IT" dirty="0" err="1">
                <a:solidFill>
                  <a:schemeClr val="accent5">
                    <a:lumMod val="75000"/>
                  </a:schemeClr>
                </a:solidFill>
              </a:rPr>
              <a:t>All</a:t>
            </a:r>
            <a:r>
              <a:rPr lang="it-IT" dirty="0">
                <a:solidFill>
                  <a:schemeClr val="accent5">
                    <a:lumMod val="75000"/>
                  </a:schemeClr>
                </a:solidFill>
              </a:rPr>
              <a:t> </a:t>
            </a:r>
            <a:r>
              <a:rPr lang="it-IT" dirty="0" err="1">
                <a:solidFill>
                  <a:schemeClr val="accent5">
                    <a:lumMod val="75000"/>
                  </a:schemeClr>
                </a:solidFill>
              </a:rPr>
              <a:t>these</a:t>
            </a:r>
            <a:r>
              <a:rPr lang="it-IT" dirty="0">
                <a:solidFill>
                  <a:schemeClr val="accent5">
                    <a:lumMod val="75000"/>
                  </a:schemeClr>
                </a:solidFill>
              </a:rPr>
              <a:t> data </a:t>
            </a:r>
            <a:r>
              <a:rPr lang="it-IT" dirty="0" err="1">
                <a:solidFill>
                  <a:schemeClr val="accent5">
                    <a:lumMod val="75000"/>
                  </a:schemeClr>
                </a:solidFill>
              </a:rPr>
              <a:t>types</a:t>
            </a:r>
            <a:r>
              <a:rPr lang="it-IT" dirty="0">
                <a:solidFill>
                  <a:schemeClr val="accent5">
                    <a:lumMod val="75000"/>
                  </a:schemeClr>
                </a:solidFill>
              </a:rPr>
              <a:t> </a:t>
            </a:r>
            <a:r>
              <a:rPr lang="it-IT" dirty="0" err="1">
                <a:solidFill>
                  <a:schemeClr val="accent5">
                    <a:lumMod val="75000"/>
                  </a:schemeClr>
                </a:solidFill>
              </a:rPr>
              <a:t>may</a:t>
            </a:r>
            <a:r>
              <a:rPr lang="it-IT" dirty="0">
                <a:solidFill>
                  <a:schemeClr val="accent5">
                    <a:lumMod val="75000"/>
                  </a:schemeClr>
                </a:solidFill>
              </a:rPr>
              <a:t> be </a:t>
            </a:r>
            <a:r>
              <a:rPr lang="it-IT" dirty="0" err="1">
                <a:solidFill>
                  <a:schemeClr val="accent5">
                    <a:lumMod val="75000"/>
                  </a:schemeClr>
                </a:solidFill>
              </a:rPr>
              <a:t>relevant</a:t>
            </a:r>
            <a:r>
              <a:rPr lang="it-IT" dirty="0">
                <a:solidFill>
                  <a:schemeClr val="accent5">
                    <a:lumMod val="75000"/>
                  </a:schemeClr>
                </a:solidFill>
              </a:rPr>
              <a:t> [</a:t>
            </a:r>
            <a:r>
              <a:rPr lang="is-IS" dirty="0">
                <a:solidFill>
                  <a:schemeClr val="accent5">
                    <a:lumMod val="75000"/>
                  </a:schemeClr>
                </a:solidFill>
              </a:rPr>
              <a:t>…</a:t>
            </a:r>
            <a:r>
              <a:rPr lang="it-IT" dirty="0">
                <a:solidFill>
                  <a:schemeClr val="accent5">
                    <a:lumMod val="75000"/>
                  </a:schemeClr>
                </a:solidFill>
              </a:rPr>
              <a:t>] </a:t>
            </a:r>
            <a:r>
              <a:rPr lang="it-IT" dirty="0" err="1">
                <a:solidFill>
                  <a:schemeClr val="accent5">
                    <a:lumMod val="75000"/>
                  </a:schemeClr>
                </a:solidFill>
              </a:rPr>
              <a:t>but</a:t>
            </a:r>
            <a:r>
              <a:rPr lang="it-IT" dirty="0">
                <a:solidFill>
                  <a:schemeClr val="accent5">
                    <a:lumMod val="75000"/>
                  </a:schemeClr>
                </a:solidFill>
              </a:rPr>
              <a:t> </a:t>
            </a:r>
            <a:r>
              <a:rPr lang="it-IT" dirty="0" err="1">
                <a:solidFill>
                  <a:schemeClr val="accent5">
                    <a:lumMod val="75000"/>
                  </a:schemeClr>
                </a:solidFill>
              </a:rPr>
              <a:t>not</a:t>
            </a:r>
            <a:r>
              <a:rPr lang="it-IT" dirty="0">
                <a:solidFill>
                  <a:schemeClr val="accent5">
                    <a:lumMod val="75000"/>
                  </a:schemeClr>
                </a:solidFill>
              </a:rPr>
              <a:t> in </a:t>
            </a:r>
            <a:r>
              <a:rPr lang="it-IT" dirty="0" err="1">
                <a:solidFill>
                  <a:schemeClr val="accent5">
                    <a:lumMod val="75000"/>
                  </a:schemeClr>
                </a:solidFill>
              </a:rPr>
              <a:t>this</a:t>
            </a:r>
            <a:r>
              <a:rPr lang="it-IT" dirty="0">
                <a:solidFill>
                  <a:schemeClr val="accent5">
                    <a:lumMod val="75000"/>
                  </a:schemeClr>
                </a:solidFill>
              </a:rPr>
              <a:t> </a:t>
            </a:r>
            <a:r>
              <a:rPr lang="it-IT" dirty="0" err="1">
                <a:solidFill>
                  <a:schemeClr val="accent5">
                    <a:lumMod val="75000"/>
                  </a:schemeClr>
                </a:solidFill>
              </a:rPr>
              <a:t>particular</a:t>
            </a:r>
            <a:r>
              <a:rPr lang="it-IT" dirty="0">
                <a:solidFill>
                  <a:schemeClr val="accent5">
                    <a:lumMod val="75000"/>
                  </a:schemeClr>
                </a:solidFill>
              </a:rPr>
              <a:t> case. [</a:t>
            </a:r>
            <a:r>
              <a:rPr lang="is-IS" dirty="0">
                <a:solidFill>
                  <a:schemeClr val="accent5">
                    <a:lumMod val="75000"/>
                  </a:schemeClr>
                </a:solidFill>
              </a:rPr>
              <a:t>…</a:t>
            </a:r>
            <a:r>
              <a:rPr lang="it-IT" dirty="0">
                <a:solidFill>
                  <a:schemeClr val="accent5">
                    <a:lumMod val="75000"/>
                  </a:schemeClr>
                </a:solidFill>
              </a:rPr>
              <a:t>]</a:t>
            </a:r>
            <a:br>
              <a:rPr lang="it-IT" dirty="0">
                <a:solidFill>
                  <a:schemeClr val="accent5">
                    <a:lumMod val="75000"/>
                  </a:schemeClr>
                </a:solidFill>
              </a:rPr>
            </a:br>
            <a:r>
              <a:rPr lang="it-IT" dirty="0">
                <a:solidFill>
                  <a:schemeClr val="accent5">
                    <a:lumMod val="75000"/>
                  </a:schemeClr>
                </a:solidFill>
              </a:rPr>
              <a:t>The </a:t>
            </a:r>
            <a:r>
              <a:rPr lang="it-IT" dirty="0" err="1">
                <a:solidFill>
                  <a:schemeClr val="accent5">
                    <a:lumMod val="75000"/>
                  </a:schemeClr>
                </a:solidFill>
              </a:rPr>
              <a:t>possible</a:t>
            </a:r>
            <a:r>
              <a:rPr lang="it-IT" dirty="0">
                <a:solidFill>
                  <a:schemeClr val="accent5">
                    <a:lumMod val="75000"/>
                  </a:schemeClr>
                </a:solidFill>
              </a:rPr>
              <a:t> </a:t>
            </a:r>
            <a:r>
              <a:rPr lang="it-IT" dirty="0" err="1">
                <a:solidFill>
                  <a:schemeClr val="accent5">
                    <a:lumMod val="75000"/>
                  </a:schemeClr>
                </a:solidFill>
              </a:rPr>
              <a:t>solution</a:t>
            </a:r>
            <a:r>
              <a:rPr lang="it-IT" dirty="0">
                <a:solidFill>
                  <a:schemeClr val="accent5">
                    <a:lumMod val="75000"/>
                  </a:schemeClr>
                </a:solidFill>
              </a:rPr>
              <a:t> [</a:t>
            </a:r>
            <a:r>
              <a:rPr lang="is-IS" dirty="0">
                <a:solidFill>
                  <a:schemeClr val="accent5">
                    <a:lumMod val="75000"/>
                  </a:schemeClr>
                </a:solidFill>
              </a:rPr>
              <a:t>…</a:t>
            </a:r>
            <a:r>
              <a:rPr lang="it-IT" dirty="0">
                <a:solidFill>
                  <a:schemeClr val="accent5">
                    <a:lumMod val="75000"/>
                  </a:schemeClr>
                </a:solidFill>
              </a:rPr>
              <a:t>] </a:t>
            </a:r>
            <a:r>
              <a:rPr lang="it-IT" dirty="0" err="1">
                <a:solidFill>
                  <a:schemeClr val="accent5">
                    <a:lumMod val="75000"/>
                  </a:schemeClr>
                </a:solidFill>
              </a:rPr>
              <a:t>personalization</a:t>
            </a:r>
            <a:r>
              <a:rPr lang="it-IT" dirty="0">
                <a:solidFill>
                  <a:schemeClr val="accent5">
                    <a:lumMod val="75000"/>
                  </a:schemeClr>
                </a:solidFill>
              </a:rPr>
              <a:t> and </a:t>
            </a:r>
            <a:r>
              <a:rPr lang="it-IT" dirty="0" err="1">
                <a:solidFill>
                  <a:schemeClr val="accent5">
                    <a:lumMod val="75000"/>
                  </a:schemeClr>
                </a:solidFill>
              </a:rPr>
              <a:t>individualization</a:t>
            </a:r>
            <a:r>
              <a:rPr lang="it-IT" dirty="0">
                <a:solidFill>
                  <a:schemeClr val="accent5">
                    <a:lumMod val="75000"/>
                  </a:schemeClr>
                </a:solidFill>
              </a:rPr>
              <a:t> of </a:t>
            </a:r>
            <a:r>
              <a:rPr lang="it-IT" dirty="0" err="1">
                <a:solidFill>
                  <a:schemeClr val="accent5">
                    <a:lumMod val="75000"/>
                  </a:schemeClr>
                </a:solidFill>
              </a:rPr>
              <a:t>lexicographic</a:t>
            </a:r>
            <a:r>
              <a:rPr lang="it-IT" dirty="0">
                <a:solidFill>
                  <a:schemeClr val="accent5">
                    <a:lumMod val="75000"/>
                  </a:schemeClr>
                </a:solidFill>
              </a:rPr>
              <a:t> </a:t>
            </a:r>
            <a:r>
              <a:rPr lang="it-IT" dirty="0" err="1">
                <a:solidFill>
                  <a:schemeClr val="accent5">
                    <a:lumMod val="75000"/>
                  </a:schemeClr>
                </a:solidFill>
              </a:rPr>
              <a:t>product</a:t>
            </a:r>
            <a:r>
              <a:rPr lang="it-IT" dirty="0">
                <a:solidFill>
                  <a:schemeClr val="accent5">
                    <a:lumMod val="75000"/>
                  </a:schemeClr>
                </a:solidFill>
              </a:rPr>
              <a:t>.</a:t>
            </a:r>
          </a:p>
          <a:p>
            <a:pPr marL="1257300" lvl="2" indent="-342900">
              <a:buFontTx/>
              <a:buChar char="-"/>
            </a:pPr>
            <a:endParaRPr lang="it-IT" dirty="0">
              <a:solidFill>
                <a:schemeClr val="accent5">
                  <a:lumMod val="75000"/>
                </a:schemeClr>
              </a:solidFill>
            </a:endParaRPr>
          </a:p>
          <a:p>
            <a:pPr marL="1257300" lvl="2" indent="-342900">
              <a:buFontTx/>
              <a:buChar char="-"/>
            </a:pPr>
            <a:endParaRPr lang="it-IT" dirty="0">
              <a:solidFill>
                <a:schemeClr val="accent5">
                  <a:lumMod val="75000"/>
                </a:schemeClr>
              </a:solidFill>
            </a:endParaRPr>
          </a:p>
          <a:p>
            <a:endParaRPr lang="it-IT" dirty="0"/>
          </a:p>
        </p:txBody>
      </p:sp>
    </p:spTree>
    <p:extLst>
      <p:ext uri="{BB962C8B-B14F-4D97-AF65-F5344CB8AC3E}">
        <p14:creationId xmlns:p14="http://schemas.microsoft.com/office/powerpoint/2010/main" val="12260968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570777" y="448236"/>
            <a:ext cx="7886700" cy="6114609"/>
          </a:xfrm>
        </p:spPr>
        <p:txBody>
          <a:bodyPr>
            <a:normAutofit/>
          </a:bodyPr>
          <a:lstStyle/>
          <a:p>
            <a:pPr marL="0" indent="0">
              <a:buNone/>
            </a:pPr>
            <a:r>
              <a:rPr lang="it-IT" sz="2000" b="1" dirty="0">
                <a:solidFill>
                  <a:srgbClr val="C00000"/>
                </a:solidFill>
              </a:rPr>
              <a:t>DATA OVERLOAD IN LEXICOGRAPHY</a:t>
            </a:r>
            <a:r>
              <a:rPr lang="it-IT" sz="2000" dirty="0">
                <a:solidFill>
                  <a:srgbClr val="C00000"/>
                </a:solidFill>
              </a:rPr>
              <a:t>:</a:t>
            </a:r>
          </a:p>
          <a:p>
            <a:pPr marL="342900" indent="-342900">
              <a:buFontTx/>
              <a:buChar char="-"/>
            </a:pPr>
            <a:endParaRPr lang="it-IT" sz="2000" dirty="0">
              <a:solidFill>
                <a:srgbClr val="C00000"/>
              </a:solidFill>
            </a:endParaRPr>
          </a:p>
          <a:p>
            <a:pPr marL="342900" indent="-342900">
              <a:buFontTx/>
              <a:buChar char="-"/>
            </a:pPr>
            <a:endParaRPr lang="it-IT" sz="2000" dirty="0">
              <a:solidFill>
                <a:srgbClr val="C00000"/>
              </a:solidFill>
            </a:endParaRPr>
          </a:p>
          <a:p>
            <a:pPr marL="11113" lvl="1" indent="0">
              <a:buNone/>
            </a:pPr>
            <a:r>
              <a:rPr lang="it-IT" sz="2000" b="1" dirty="0">
                <a:solidFill>
                  <a:srgbClr val="C00000"/>
                </a:solidFill>
              </a:rPr>
              <a:t>B) Relative data </a:t>
            </a:r>
            <a:r>
              <a:rPr lang="it-IT" sz="2000" b="1" dirty="0" err="1">
                <a:solidFill>
                  <a:srgbClr val="C00000"/>
                </a:solidFill>
              </a:rPr>
              <a:t>overload</a:t>
            </a:r>
            <a:r>
              <a:rPr lang="it-IT" sz="2000" dirty="0">
                <a:solidFill>
                  <a:srgbClr val="C00000"/>
                </a:solidFill>
              </a:rPr>
              <a:t>: </a:t>
            </a:r>
            <a:r>
              <a:rPr lang="it-IT" sz="2000" dirty="0">
                <a:solidFill>
                  <a:schemeClr val="accent5">
                    <a:lumMod val="75000"/>
                  </a:schemeClr>
                </a:solidFill>
              </a:rPr>
              <a:t>data </a:t>
            </a:r>
            <a:r>
              <a:rPr lang="it-IT" sz="2000" dirty="0" err="1">
                <a:solidFill>
                  <a:schemeClr val="accent5">
                    <a:lumMod val="75000"/>
                  </a:schemeClr>
                </a:solidFill>
              </a:rPr>
              <a:t>which</a:t>
            </a:r>
            <a:r>
              <a:rPr lang="it-IT" sz="2000" dirty="0">
                <a:solidFill>
                  <a:schemeClr val="accent5">
                    <a:lumMod val="75000"/>
                  </a:schemeClr>
                </a:solidFill>
              </a:rPr>
              <a:t> a </a:t>
            </a:r>
            <a:r>
              <a:rPr lang="it-IT" sz="2000" dirty="0" err="1">
                <a:solidFill>
                  <a:schemeClr val="accent5">
                    <a:lumMod val="75000"/>
                  </a:schemeClr>
                </a:solidFill>
              </a:rPr>
              <a:t>user</a:t>
            </a:r>
            <a:r>
              <a:rPr lang="it-IT" sz="2000" dirty="0">
                <a:solidFill>
                  <a:schemeClr val="accent5">
                    <a:lumMod val="75000"/>
                  </a:schemeClr>
                </a:solidFill>
              </a:rPr>
              <a:t> </a:t>
            </a:r>
            <a:r>
              <a:rPr lang="it-IT" sz="2000" dirty="0" err="1">
                <a:solidFill>
                  <a:schemeClr val="accent5">
                    <a:lumMod val="75000"/>
                  </a:schemeClr>
                </a:solidFill>
              </a:rPr>
              <a:t>may</a:t>
            </a:r>
            <a:r>
              <a:rPr lang="it-IT" sz="2000" dirty="0">
                <a:solidFill>
                  <a:schemeClr val="accent5">
                    <a:lumMod val="75000"/>
                  </a:schemeClr>
                </a:solidFill>
              </a:rPr>
              <a:t> </a:t>
            </a:r>
            <a:r>
              <a:rPr lang="it-IT" sz="2000" dirty="0" err="1">
                <a:solidFill>
                  <a:schemeClr val="accent5">
                    <a:lumMod val="75000"/>
                  </a:schemeClr>
                </a:solidFill>
              </a:rPr>
              <a:t>actually</a:t>
            </a:r>
            <a:r>
              <a:rPr lang="it-IT" sz="2000" dirty="0">
                <a:solidFill>
                  <a:schemeClr val="accent5">
                    <a:lumMod val="75000"/>
                  </a:schemeClr>
                </a:solidFill>
              </a:rPr>
              <a:t> </a:t>
            </a:r>
            <a:r>
              <a:rPr lang="it-IT" sz="2000" dirty="0" err="1">
                <a:solidFill>
                  <a:schemeClr val="accent5">
                    <a:lumMod val="75000"/>
                  </a:schemeClr>
                </a:solidFill>
              </a:rPr>
              <a:t>need</a:t>
            </a:r>
            <a:r>
              <a:rPr lang="it-IT" sz="2000" dirty="0">
                <a:solidFill>
                  <a:schemeClr val="accent5">
                    <a:lumMod val="75000"/>
                  </a:schemeClr>
                </a:solidFill>
              </a:rPr>
              <a:t> in a concrete </a:t>
            </a:r>
            <a:r>
              <a:rPr lang="it-IT" sz="2000" dirty="0" err="1">
                <a:solidFill>
                  <a:schemeClr val="accent5">
                    <a:lumMod val="75000"/>
                  </a:schemeClr>
                </a:solidFill>
              </a:rPr>
              <a:t>consultation</a:t>
            </a:r>
            <a:r>
              <a:rPr lang="it-IT" sz="2000" dirty="0">
                <a:solidFill>
                  <a:schemeClr val="accent5">
                    <a:lumMod val="75000"/>
                  </a:schemeClr>
                </a:solidFill>
              </a:rPr>
              <a:t> </a:t>
            </a:r>
            <a:r>
              <a:rPr lang="it-IT" sz="2000" dirty="0" err="1">
                <a:solidFill>
                  <a:schemeClr val="accent5">
                    <a:lumMod val="75000"/>
                  </a:schemeClr>
                </a:solidFill>
              </a:rPr>
              <a:t>but</a:t>
            </a:r>
            <a:r>
              <a:rPr lang="it-IT" sz="2000" dirty="0">
                <a:solidFill>
                  <a:schemeClr val="accent5">
                    <a:lumMod val="75000"/>
                  </a:schemeClr>
                </a:solidFill>
              </a:rPr>
              <a:t> </a:t>
            </a:r>
            <a:r>
              <a:rPr lang="it-IT" sz="2000" dirty="0" err="1">
                <a:solidFill>
                  <a:schemeClr val="accent5">
                    <a:lumMod val="75000"/>
                  </a:schemeClr>
                </a:solidFill>
              </a:rPr>
              <a:t>which</a:t>
            </a:r>
            <a:r>
              <a:rPr lang="it-IT" sz="2000" dirty="0">
                <a:solidFill>
                  <a:schemeClr val="accent5">
                    <a:lumMod val="75000"/>
                  </a:schemeClr>
                </a:solidFill>
              </a:rPr>
              <a:t>, </a:t>
            </a:r>
            <a:r>
              <a:rPr lang="it-IT" sz="2000" dirty="0" err="1">
                <a:solidFill>
                  <a:schemeClr val="accent5">
                    <a:lumMod val="75000"/>
                  </a:schemeClr>
                </a:solidFill>
              </a:rPr>
              <a:t>nevertheless</a:t>
            </a:r>
            <a:r>
              <a:rPr lang="it-IT" sz="2000" dirty="0">
                <a:solidFill>
                  <a:schemeClr val="accent5">
                    <a:lumMod val="75000"/>
                  </a:schemeClr>
                </a:solidFill>
              </a:rPr>
              <a:t>, </a:t>
            </a:r>
            <a:r>
              <a:rPr lang="it-IT" sz="2000" dirty="0" err="1">
                <a:solidFill>
                  <a:schemeClr val="accent5">
                    <a:lumMod val="75000"/>
                  </a:schemeClr>
                </a:solidFill>
              </a:rPr>
              <a:t>is</a:t>
            </a:r>
            <a:r>
              <a:rPr lang="it-IT" sz="2000" dirty="0">
                <a:solidFill>
                  <a:schemeClr val="accent5">
                    <a:lumMod val="75000"/>
                  </a:schemeClr>
                </a:solidFill>
              </a:rPr>
              <a:t> </a:t>
            </a:r>
            <a:r>
              <a:rPr lang="it-IT" sz="2000" dirty="0" err="1">
                <a:solidFill>
                  <a:schemeClr val="accent5">
                    <a:lumMod val="75000"/>
                  </a:schemeClr>
                </a:solidFill>
              </a:rPr>
              <a:t>inconvenient</a:t>
            </a:r>
            <a:r>
              <a:rPr lang="it-IT" sz="2000" dirty="0">
                <a:solidFill>
                  <a:schemeClr val="accent5">
                    <a:lumMod val="75000"/>
                  </a:schemeClr>
                </a:solidFill>
              </a:rPr>
              <a:t>, and </a:t>
            </a:r>
            <a:r>
              <a:rPr lang="it-IT" sz="2000" dirty="0" err="1">
                <a:solidFill>
                  <a:schemeClr val="accent5">
                    <a:lumMod val="75000"/>
                  </a:schemeClr>
                </a:solidFill>
              </a:rPr>
              <a:t>thus</a:t>
            </a:r>
            <a:r>
              <a:rPr lang="it-IT" sz="2000" dirty="0">
                <a:solidFill>
                  <a:schemeClr val="accent5">
                    <a:lumMod val="75000"/>
                  </a:schemeClr>
                </a:solidFill>
              </a:rPr>
              <a:t> </a:t>
            </a:r>
            <a:r>
              <a:rPr lang="it-IT" sz="2000" dirty="0" err="1">
                <a:solidFill>
                  <a:schemeClr val="accent5">
                    <a:lumMod val="75000"/>
                  </a:schemeClr>
                </a:solidFill>
              </a:rPr>
              <a:t>superfluous</a:t>
            </a:r>
            <a:r>
              <a:rPr lang="it-IT" sz="2000" dirty="0">
                <a:solidFill>
                  <a:schemeClr val="accent5">
                    <a:lumMod val="75000"/>
                  </a:schemeClr>
                </a:solidFill>
              </a:rPr>
              <a:t>, in a </a:t>
            </a:r>
            <a:r>
              <a:rPr lang="it-IT" sz="2000" dirty="0" err="1">
                <a:solidFill>
                  <a:schemeClr val="accent5">
                    <a:lumMod val="75000"/>
                  </a:schemeClr>
                </a:solidFill>
              </a:rPr>
              <a:t>particular</a:t>
            </a:r>
            <a:r>
              <a:rPr lang="it-IT" sz="2000" dirty="0">
                <a:solidFill>
                  <a:schemeClr val="accent5">
                    <a:lumMod val="75000"/>
                  </a:schemeClr>
                </a:solidFill>
              </a:rPr>
              <a:t> moment or </a:t>
            </a:r>
            <a:r>
              <a:rPr lang="it-IT" sz="2000" dirty="0" err="1">
                <a:solidFill>
                  <a:schemeClr val="accent5">
                    <a:lumMod val="75000"/>
                  </a:schemeClr>
                </a:solidFill>
              </a:rPr>
              <a:t>phase</a:t>
            </a:r>
            <a:r>
              <a:rPr lang="it-IT" sz="2000" dirty="0">
                <a:solidFill>
                  <a:schemeClr val="accent5">
                    <a:lumMod val="75000"/>
                  </a:schemeClr>
                </a:solidFill>
              </a:rPr>
              <a:t> of the </a:t>
            </a:r>
            <a:r>
              <a:rPr lang="it-IT" sz="2000" dirty="0" err="1">
                <a:solidFill>
                  <a:schemeClr val="accent5">
                    <a:lumMod val="75000"/>
                  </a:schemeClr>
                </a:solidFill>
              </a:rPr>
              <a:t>consultation</a:t>
            </a:r>
            <a:r>
              <a:rPr lang="it-IT" sz="2000" dirty="0">
                <a:solidFill>
                  <a:schemeClr val="accent5">
                    <a:lumMod val="75000"/>
                  </a:schemeClr>
                </a:solidFill>
              </a:rPr>
              <a:t> </a:t>
            </a:r>
            <a:r>
              <a:rPr lang="it-IT" sz="2000" dirty="0" err="1">
                <a:solidFill>
                  <a:schemeClr val="accent5">
                    <a:lumMod val="75000"/>
                  </a:schemeClr>
                </a:solidFill>
              </a:rPr>
              <a:t>process</a:t>
            </a:r>
            <a:endParaRPr lang="it-IT" sz="2000" dirty="0">
              <a:solidFill>
                <a:schemeClr val="accent5">
                  <a:lumMod val="75000"/>
                </a:schemeClr>
              </a:solidFill>
            </a:endParaRPr>
          </a:p>
          <a:p>
            <a:pPr marL="468313" lvl="1" indent="-457200">
              <a:buAutoNum type="alphaUcParenR"/>
            </a:pPr>
            <a:endParaRPr lang="it-IT" sz="2000" dirty="0">
              <a:solidFill>
                <a:schemeClr val="accent5">
                  <a:lumMod val="75000"/>
                </a:schemeClr>
              </a:solidFill>
            </a:endParaRPr>
          </a:p>
          <a:p>
            <a:pPr marL="541338" lvl="2" indent="-322263">
              <a:buFontTx/>
              <a:buChar char="-"/>
            </a:pPr>
            <a:r>
              <a:rPr lang="it-IT" b="1" dirty="0">
                <a:solidFill>
                  <a:srgbClr val="C00000"/>
                </a:solidFill>
              </a:rPr>
              <a:t>Technical:  </a:t>
            </a:r>
            <a:r>
              <a:rPr lang="it-IT" dirty="0">
                <a:solidFill>
                  <a:schemeClr val="accent5">
                    <a:lumMod val="75000"/>
                  </a:schemeClr>
                </a:solidFill>
              </a:rPr>
              <a:t>the </a:t>
            </a:r>
            <a:r>
              <a:rPr lang="it-IT" dirty="0" err="1">
                <a:solidFill>
                  <a:schemeClr val="accent5">
                    <a:lumMod val="75000"/>
                  </a:schemeClr>
                </a:solidFill>
              </a:rPr>
              <a:t>needed</a:t>
            </a:r>
            <a:r>
              <a:rPr lang="it-IT" dirty="0">
                <a:solidFill>
                  <a:schemeClr val="accent5">
                    <a:lumMod val="75000"/>
                  </a:schemeClr>
                </a:solidFill>
              </a:rPr>
              <a:t> information </a:t>
            </a:r>
            <a:r>
              <a:rPr lang="it-IT" dirty="0" err="1">
                <a:solidFill>
                  <a:schemeClr val="accent5">
                    <a:lumMod val="75000"/>
                  </a:schemeClr>
                </a:solidFill>
              </a:rPr>
              <a:t>cannot</a:t>
            </a:r>
            <a:r>
              <a:rPr lang="it-IT" dirty="0">
                <a:solidFill>
                  <a:schemeClr val="accent5">
                    <a:lumMod val="75000"/>
                  </a:schemeClr>
                </a:solidFill>
              </a:rPr>
              <a:t> be </a:t>
            </a:r>
            <a:r>
              <a:rPr lang="it-IT" dirty="0" err="1">
                <a:solidFill>
                  <a:schemeClr val="accent5">
                    <a:lumMod val="75000"/>
                  </a:schemeClr>
                </a:solidFill>
              </a:rPr>
              <a:t>retrieved</a:t>
            </a:r>
            <a:r>
              <a:rPr lang="it-IT" dirty="0">
                <a:solidFill>
                  <a:schemeClr val="accent5">
                    <a:lumMod val="75000"/>
                  </a:schemeClr>
                </a:solidFill>
              </a:rPr>
              <a:t> from the data </a:t>
            </a:r>
            <a:r>
              <a:rPr lang="it-IT" dirty="0" err="1">
                <a:solidFill>
                  <a:schemeClr val="accent5">
                    <a:lumMod val="75000"/>
                  </a:schemeClr>
                </a:solidFill>
              </a:rPr>
              <a:t>presented</a:t>
            </a:r>
            <a:r>
              <a:rPr lang="it-IT" dirty="0">
                <a:solidFill>
                  <a:schemeClr val="accent5">
                    <a:lumMod val="75000"/>
                  </a:schemeClr>
                </a:solidFill>
              </a:rPr>
              <a:t> on screen in the first </a:t>
            </a:r>
            <a:r>
              <a:rPr lang="it-IT" dirty="0" err="1">
                <a:solidFill>
                  <a:schemeClr val="accent5">
                    <a:lumMod val="75000"/>
                  </a:schemeClr>
                </a:solidFill>
              </a:rPr>
              <a:t>instance</a:t>
            </a:r>
            <a:r>
              <a:rPr lang="it-IT" dirty="0">
                <a:solidFill>
                  <a:schemeClr val="accent5">
                    <a:lumMod val="75000"/>
                  </a:schemeClr>
                </a:solidFill>
              </a:rPr>
              <a:t>, or to </a:t>
            </a:r>
            <a:r>
              <a:rPr lang="it-IT" dirty="0" err="1">
                <a:solidFill>
                  <a:schemeClr val="accent5">
                    <a:lumMod val="75000"/>
                  </a:schemeClr>
                </a:solidFill>
              </a:rPr>
              <a:t>pick</a:t>
            </a:r>
            <a:r>
              <a:rPr lang="it-IT" dirty="0">
                <a:solidFill>
                  <a:schemeClr val="accent5">
                    <a:lumMod val="75000"/>
                  </a:schemeClr>
                </a:solidFill>
              </a:rPr>
              <a:t> up </a:t>
            </a:r>
            <a:r>
              <a:rPr lang="it-IT" dirty="0" err="1">
                <a:solidFill>
                  <a:schemeClr val="accent5">
                    <a:lumMod val="75000"/>
                  </a:schemeClr>
                </a:solidFill>
              </a:rPr>
              <a:t>wrong</a:t>
            </a:r>
            <a:r>
              <a:rPr lang="it-IT" dirty="0">
                <a:solidFill>
                  <a:schemeClr val="accent5">
                    <a:lumMod val="75000"/>
                  </a:schemeClr>
                </a:solidFill>
              </a:rPr>
              <a:t> information from the </a:t>
            </a:r>
            <a:r>
              <a:rPr lang="it-IT" dirty="0" err="1">
                <a:solidFill>
                  <a:schemeClr val="accent5">
                    <a:lumMod val="75000"/>
                  </a:schemeClr>
                </a:solidFill>
              </a:rPr>
              <a:t>available</a:t>
            </a:r>
            <a:r>
              <a:rPr lang="it-IT" dirty="0">
                <a:solidFill>
                  <a:schemeClr val="accent5">
                    <a:lumMod val="75000"/>
                  </a:schemeClr>
                </a:solidFill>
              </a:rPr>
              <a:t> data, </a:t>
            </a:r>
            <a:r>
              <a:rPr lang="it-IT" dirty="0" err="1">
                <a:solidFill>
                  <a:schemeClr val="accent5">
                    <a:lumMod val="75000"/>
                  </a:schemeClr>
                </a:solidFill>
              </a:rPr>
              <a:t>sometimes</a:t>
            </a:r>
            <a:r>
              <a:rPr lang="it-IT" dirty="0">
                <a:solidFill>
                  <a:schemeClr val="accent5">
                    <a:lumMod val="75000"/>
                  </a:schemeClr>
                </a:solidFill>
              </a:rPr>
              <a:t> </a:t>
            </a:r>
            <a:r>
              <a:rPr lang="it-IT" dirty="0" err="1">
                <a:solidFill>
                  <a:schemeClr val="accent5">
                    <a:lumMod val="75000"/>
                  </a:schemeClr>
                </a:solidFill>
              </a:rPr>
              <a:t>even</a:t>
            </a:r>
            <a:r>
              <a:rPr lang="it-IT" dirty="0">
                <a:solidFill>
                  <a:schemeClr val="accent5">
                    <a:lumMod val="75000"/>
                  </a:schemeClr>
                </a:solidFill>
              </a:rPr>
              <a:t> </a:t>
            </a:r>
            <a:r>
              <a:rPr lang="it-IT" dirty="0" err="1">
                <a:solidFill>
                  <a:schemeClr val="accent5">
                    <a:lumMod val="75000"/>
                  </a:schemeClr>
                </a:solidFill>
              </a:rPr>
              <a:t>without</a:t>
            </a:r>
            <a:r>
              <a:rPr lang="it-IT" dirty="0">
                <a:solidFill>
                  <a:schemeClr val="accent5">
                    <a:lumMod val="75000"/>
                  </a:schemeClr>
                </a:solidFill>
              </a:rPr>
              <a:t> </a:t>
            </a:r>
            <a:r>
              <a:rPr lang="it-IT" dirty="0" err="1">
                <a:solidFill>
                  <a:schemeClr val="accent5">
                    <a:lumMod val="75000"/>
                  </a:schemeClr>
                </a:solidFill>
              </a:rPr>
              <a:t>being</a:t>
            </a:r>
            <a:r>
              <a:rPr lang="it-IT" dirty="0">
                <a:solidFill>
                  <a:schemeClr val="accent5">
                    <a:lumMod val="75000"/>
                  </a:schemeClr>
                </a:solidFill>
              </a:rPr>
              <a:t> </a:t>
            </a:r>
            <a:r>
              <a:rPr lang="it-IT" dirty="0" err="1">
                <a:solidFill>
                  <a:schemeClr val="accent5">
                    <a:lumMod val="75000"/>
                  </a:schemeClr>
                </a:solidFill>
              </a:rPr>
              <a:t>aware</a:t>
            </a:r>
            <a:r>
              <a:rPr lang="it-IT" dirty="0">
                <a:solidFill>
                  <a:schemeClr val="accent5">
                    <a:lumMod val="75000"/>
                  </a:schemeClr>
                </a:solidFill>
              </a:rPr>
              <a:t> </a:t>
            </a:r>
            <a:r>
              <a:rPr lang="it-IT" dirty="0" err="1">
                <a:solidFill>
                  <a:schemeClr val="accent5">
                    <a:lumMod val="75000"/>
                  </a:schemeClr>
                </a:solidFill>
              </a:rPr>
              <a:t>that</a:t>
            </a:r>
            <a:r>
              <a:rPr lang="it-IT" dirty="0">
                <a:solidFill>
                  <a:schemeClr val="accent5">
                    <a:lumMod val="75000"/>
                  </a:schemeClr>
                </a:solidFill>
              </a:rPr>
              <a:t> </a:t>
            </a:r>
            <a:r>
              <a:rPr lang="it-IT" dirty="0" err="1">
                <a:solidFill>
                  <a:schemeClr val="accent5">
                    <a:lumMod val="75000"/>
                  </a:schemeClr>
                </a:solidFill>
              </a:rPr>
              <a:t>additional</a:t>
            </a:r>
            <a:r>
              <a:rPr lang="it-IT" dirty="0">
                <a:solidFill>
                  <a:schemeClr val="accent5">
                    <a:lumMod val="75000"/>
                  </a:schemeClr>
                </a:solidFill>
              </a:rPr>
              <a:t> data can be </a:t>
            </a:r>
            <a:r>
              <a:rPr lang="it-IT" dirty="0" err="1">
                <a:solidFill>
                  <a:schemeClr val="accent5">
                    <a:lumMod val="75000"/>
                  </a:schemeClr>
                </a:solidFill>
              </a:rPr>
              <a:t>accessed</a:t>
            </a:r>
            <a:endParaRPr lang="it-IT" dirty="0">
              <a:solidFill>
                <a:schemeClr val="accent5">
                  <a:lumMod val="75000"/>
                </a:schemeClr>
              </a:solidFill>
            </a:endParaRPr>
          </a:p>
          <a:p>
            <a:pPr marL="541338" lvl="2" indent="-322263">
              <a:buFontTx/>
              <a:buChar char="-"/>
            </a:pPr>
            <a:r>
              <a:rPr lang="it-IT" b="1" dirty="0" err="1">
                <a:solidFill>
                  <a:srgbClr val="C00000"/>
                </a:solidFill>
              </a:rPr>
              <a:t>Perceptive</a:t>
            </a:r>
            <a:r>
              <a:rPr lang="it-IT" b="1" dirty="0">
                <a:solidFill>
                  <a:srgbClr val="C00000"/>
                </a:solidFill>
              </a:rPr>
              <a:t>: </a:t>
            </a:r>
            <a:r>
              <a:rPr lang="it-IT" dirty="0">
                <a:solidFill>
                  <a:schemeClr val="accent5">
                    <a:lumMod val="75000"/>
                  </a:schemeClr>
                </a:solidFill>
              </a:rPr>
              <a:t>[the </a:t>
            </a:r>
            <a:r>
              <a:rPr lang="it-IT" dirty="0" err="1">
                <a:solidFill>
                  <a:schemeClr val="accent5">
                    <a:lumMod val="75000"/>
                  </a:schemeClr>
                </a:solidFill>
              </a:rPr>
              <a:t>article</a:t>
            </a:r>
            <a:r>
              <a:rPr lang="it-IT" dirty="0">
                <a:solidFill>
                  <a:schemeClr val="accent5">
                    <a:lumMod val="75000"/>
                  </a:schemeClr>
                </a:solidFill>
              </a:rPr>
              <a:t>] </a:t>
            </a:r>
            <a:r>
              <a:rPr lang="it-IT" dirty="0" err="1">
                <a:solidFill>
                  <a:schemeClr val="accent5">
                    <a:lumMod val="75000"/>
                  </a:schemeClr>
                </a:solidFill>
              </a:rPr>
              <a:t>contains</a:t>
            </a:r>
            <a:r>
              <a:rPr lang="it-IT" dirty="0">
                <a:solidFill>
                  <a:schemeClr val="accent5">
                    <a:lumMod val="75000"/>
                  </a:schemeClr>
                </a:solidFill>
              </a:rPr>
              <a:t> the right </a:t>
            </a:r>
            <a:r>
              <a:rPr lang="it-IT" dirty="0" err="1">
                <a:solidFill>
                  <a:schemeClr val="accent5">
                    <a:lumMod val="75000"/>
                  </a:schemeClr>
                </a:solidFill>
              </a:rPr>
              <a:t>amount</a:t>
            </a:r>
            <a:r>
              <a:rPr lang="it-IT" dirty="0">
                <a:solidFill>
                  <a:schemeClr val="accent5">
                    <a:lumMod val="75000"/>
                  </a:schemeClr>
                </a:solidFill>
              </a:rPr>
              <a:t> of </a:t>
            </a:r>
            <a:r>
              <a:rPr lang="it-IT" dirty="0" err="1">
                <a:solidFill>
                  <a:schemeClr val="accent5">
                    <a:lumMod val="75000"/>
                  </a:schemeClr>
                </a:solidFill>
              </a:rPr>
              <a:t>lexicographic</a:t>
            </a:r>
            <a:r>
              <a:rPr lang="it-IT" dirty="0">
                <a:solidFill>
                  <a:schemeClr val="accent5">
                    <a:lumMod val="75000"/>
                  </a:schemeClr>
                </a:solidFill>
              </a:rPr>
              <a:t> data </a:t>
            </a:r>
            <a:r>
              <a:rPr lang="it-IT" dirty="0" err="1">
                <a:solidFill>
                  <a:schemeClr val="accent5">
                    <a:lumMod val="75000"/>
                  </a:schemeClr>
                </a:solidFill>
              </a:rPr>
              <a:t>required</a:t>
            </a:r>
            <a:r>
              <a:rPr lang="it-IT" dirty="0">
                <a:solidFill>
                  <a:schemeClr val="accent5">
                    <a:lumMod val="75000"/>
                  </a:schemeClr>
                </a:solidFill>
              </a:rPr>
              <a:t> to </a:t>
            </a:r>
            <a:r>
              <a:rPr lang="it-IT" dirty="0" err="1">
                <a:solidFill>
                  <a:schemeClr val="accent5">
                    <a:lumMod val="75000"/>
                  </a:schemeClr>
                </a:solidFill>
              </a:rPr>
              <a:t>satisfy</a:t>
            </a:r>
            <a:r>
              <a:rPr lang="it-IT" dirty="0">
                <a:solidFill>
                  <a:schemeClr val="accent5">
                    <a:lumMod val="75000"/>
                  </a:schemeClr>
                </a:solidFill>
              </a:rPr>
              <a:t> the </a:t>
            </a:r>
            <a:r>
              <a:rPr lang="it-IT" dirty="0" err="1">
                <a:solidFill>
                  <a:schemeClr val="accent5">
                    <a:lumMod val="75000"/>
                  </a:schemeClr>
                </a:solidFill>
              </a:rPr>
              <a:t>user’s</a:t>
            </a:r>
            <a:r>
              <a:rPr lang="it-IT" dirty="0">
                <a:solidFill>
                  <a:schemeClr val="accent5">
                    <a:lumMod val="75000"/>
                  </a:schemeClr>
                </a:solidFill>
              </a:rPr>
              <a:t> </a:t>
            </a:r>
            <a:r>
              <a:rPr lang="it-IT" dirty="0" err="1">
                <a:solidFill>
                  <a:schemeClr val="accent5">
                    <a:lumMod val="75000"/>
                  </a:schemeClr>
                </a:solidFill>
              </a:rPr>
              <a:t>needs</a:t>
            </a:r>
            <a:r>
              <a:rPr lang="it-IT" dirty="0">
                <a:solidFill>
                  <a:schemeClr val="accent5">
                    <a:lumMod val="75000"/>
                  </a:schemeClr>
                </a:solidFill>
              </a:rPr>
              <a:t>, </a:t>
            </a:r>
            <a:r>
              <a:rPr lang="it-IT" dirty="0" err="1">
                <a:solidFill>
                  <a:schemeClr val="accent5">
                    <a:lumMod val="75000"/>
                  </a:schemeClr>
                </a:solidFill>
              </a:rPr>
              <a:t>but</a:t>
            </a:r>
            <a:r>
              <a:rPr lang="it-IT" dirty="0">
                <a:solidFill>
                  <a:schemeClr val="accent5">
                    <a:lumMod val="75000"/>
                  </a:schemeClr>
                </a:solidFill>
              </a:rPr>
              <a:t> </a:t>
            </a:r>
            <a:r>
              <a:rPr lang="it-IT" dirty="0" err="1">
                <a:solidFill>
                  <a:schemeClr val="accent5">
                    <a:lumMod val="75000"/>
                  </a:schemeClr>
                </a:solidFill>
              </a:rPr>
              <a:t>when</a:t>
            </a:r>
            <a:r>
              <a:rPr lang="it-IT" dirty="0">
                <a:solidFill>
                  <a:schemeClr val="accent5">
                    <a:lumMod val="75000"/>
                  </a:schemeClr>
                </a:solidFill>
              </a:rPr>
              <a:t> the </a:t>
            </a:r>
            <a:r>
              <a:rPr lang="it-IT" dirty="0" err="1">
                <a:solidFill>
                  <a:schemeClr val="accent5">
                    <a:lumMod val="75000"/>
                  </a:schemeClr>
                </a:solidFill>
              </a:rPr>
              <a:t>user</a:t>
            </a:r>
            <a:r>
              <a:rPr lang="it-IT" dirty="0">
                <a:solidFill>
                  <a:schemeClr val="accent5">
                    <a:lumMod val="75000"/>
                  </a:schemeClr>
                </a:solidFill>
              </a:rPr>
              <a:t>, for </a:t>
            </a:r>
            <a:r>
              <a:rPr lang="it-IT" dirty="0" err="1">
                <a:solidFill>
                  <a:schemeClr val="accent5">
                    <a:lumMod val="75000"/>
                  </a:schemeClr>
                </a:solidFill>
              </a:rPr>
              <a:t>one</a:t>
            </a:r>
            <a:r>
              <a:rPr lang="it-IT" dirty="0">
                <a:solidFill>
                  <a:schemeClr val="accent5">
                    <a:lumMod val="75000"/>
                  </a:schemeClr>
                </a:solidFill>
              </a:rPr>
              <a:t> </a:t>
            </a:r>
            <a:r>
              <a:rPr lang="it-IT" dirty="0" err="1">
                <a:solidFill>
                  <a:schemeClr val="accent5">
                    <a:lumMod val="75000"/>
                  </a:schemeClr>
                </a:solidFill>
              </a:rPr>
              <a:t>reason</a:t>
            </a:r>
            <a:r>
              <a:rPr lang="it-IT" dirty="0">
                <a:solidFill>
                  <a:schemeClr val="accent5">
                    <a:lumMod val="75000"/>
                  </a:schemeClr>
                </a:solidFill>
              </a:rPr>
              <a:t> or </a:t>
            </a:r>
            <a:r>
              <a:rPr lang="it-IT" dirty="0" err="1">
                <a:solidFill>
                  <a:schemeClr val="accent5">
                    <a:lumMod val="75000"/>
                  </a:schemeClr>
                </a:solidFill>
              </a:rPr>
              <a:t>another</a:t>
            </a:r>
            <a:r>
              <a:rPr lang="it-IT" dirty="0">
                <a:solidFill>
                  <a:schemeClr val="accent5">
                    <a:lumMod val="75000"/>
                  </a:schemeClr>
                </a:solidFill>
              </a:rPr>
              <a:t>, </a:t>
            </a:r>
            <a:r>
              <a:rPr lang="it-IT" dirty="0" err="1">
                <a:solidFill>
                  <a:schemeClr val="accent5">
                    <a:lumMod val="75000"/>
                  </a:schemeClr>
                </a:solidFill>
              </a:rPr>
              <a:t>is</a:t>
            </a:r>
            <a:r>
              <a:rPr lang="it-IT" dirty="0">
                <a:solidFill>
                  <a:schemeClr val="accent5">
                    <a:lumMod val="75000"/>
                  </a:schemeClr>
                </a:solidFill>
              </a:rPr>
              <a:t> </a:t>
            </a:r>
            <a:r>
              <a:rPr lang="it-IT" dirty="0" err="1">
                <a:solidFill>
                  <a:schemeClr val="accent5">
                    <a:lumMod val="75000"/>
                  </a:schemeClr>
                </a:solidFill>
              </a:rPr>
              <a:t>not</a:t>
            </a:r>
            <a:r>
              <a:rPr lang="it-IT" dirty="0">
                <a:solidFill>
                  <a:schemeClr val="accent5">
                    <a:lumMod val="75000"/>
                  </a:schemeClr>
                </a:solidFill>
              </a:rPr>
              <a:t> </a:t>
            </a:r>
            <a:r>
              <a:rPr lang="it-IT" dirty="0" err="1">
                <a:solidFill>
                  <a:schemeClr val="accent5">
                    <a:lumMod val="75000"/>
                  </a:schemeClr>
                </a:solidFill>
              </a:rPr>
              <a:t>capable</a:t>
            </a:r>
            <a:r>
              <a:rPr lang="it-IT" dirty="0">
                <a:solidFill>
                  <a:schemeClr val="accent5">
                    <a:lumMod val="75000"/>
                  </a:schemeClr>
                </a:solidFill>
              </a:rPr>
              <a:t> of </a:t>
            </a:r>
            <a:r>
              <a:rPr lang="it-IT" dirty="0" err="1">
                <a:solidFill>
                  <a:schemeClr val="accent5">
                    <a:lumMod val="75000"/>
                  </a:schemeClr>
                </a:solidFill>
              </a:rPr>
              <a:t>perceiving</a:t>
            </a:r>
            <a:r>
              <a:rPr lang="it-IT" dirty="0">
                <a:solidFill>
                  <a:schemeClr val="accent5">
                    <a:lumMod val="75000"/>
                  </a:schemeClr>
                </a:solidFill>
              </a:rPr>
              <a:t> the data.[</a:t>
            </a:r>
            <a:r>
              <a:rPr lang="is-IS" dirty="0">
                <a:solidFill>
                  <a:schemeClr val="accent5">
                    <a:lumMod val="75000"/>
                  </a:schemeClr>
                </a:solidFill>
              </a:rPr>
              <a:t>…</a:t>
            </a:r>
            <a:r>
              <a:rPr lang="it-IT" dirty="0">
                <a:solidFill>
                  <a:schemeClr val="accent5">
                    <a:lumMod val="75000"/>
                  </a:schemeClr>
                </a:solidFill>
              </a:rPr>
              <a:t>]</a:t>
            </a:r>
            <a:br>
              <a:rPr lang="it-IT" dirty="0">
                <a:solidFill>
                  <a:schemeClr val="accent5">
                    <a:lumMod val="75000"/>
                  </a:schemeClr>
                </a:solidFill>
              </a:rPr>
            </a:br>
            <a:r>
              <a:rPr lang="it-IT" dirty="0" err="1">
                <a:solidFill>
                  <a:schemeClr val="accent5">
                    <a:lumMod val="75000"/>
                  </a:schemeClr>
                </a:solidFill>
              </a:rPr>
              <a:t>depends</a:t>
            </a:r>
            <a:r>
              <a:rPr lang="it-IT" dirty="0">
                <a:solidFill>
                  <a:schemeClr val="accent5">
                    <a:lumMod val="75000"/>
                  </a:schemeClr>
                </a:solidFill>
              </a:rPr>
              <a:t> </a:t>
            </a:r>
            <a:r>
              <a:rPr lang="it-IT" dirty="0" err="1">
                <a:solidFill>
                  <a:schemeClr val="accent5">
                    <a:lumMod val="75000"/>
                  </a:schemeClr>
                </a:solidFill>
              </a:rPr>
              <a:t>both</a:t>
            </a:r>
            <a:r>
              <a:rPr lang="it-IT" dirty="0">
                <a:solidFill>
                  <a:schemeClr val="accent5">
                    <a:lumMod val="75000"/>
                  </a:schemeClr>
                </a:solidFill>
              </a:rPr>
              <a:t> on the </a:t>
            </a:r>
            <a:r>
              <a:rPr lang="it-IT" dirty="0" err="1">
                <a:solidFill>
                  <a:schemeClr val="accent5">
                    <a:lumMod val="75000"/>
                  </a:schemeClr>
                </a:solidFill>
              </a:rPr>
              <a:t>article</a:t>
            </a:r>
            <a:r>
              <a:rPr lang="it-IT" dirty="0">
                <a:solidFill>
                  <a:schemeClr val="accent5">
                    <a:lumMod val="75000"/>
                  </a:schemeClr>
                </a:solidFill>
              </a:rPr>
              <a:t> design and the </a:t>
            </a:r>
            <a:r>
              <a:rPr lang="it-IT" dirty="0" err="1">
                <a:solidFill>
                  <a:schemeClr val="accent5">
                    <a:lumMod val="75000"/>
                  </a:schemeClr>
                </a:solidFill>
              </a:rPr>
              <a:t>user’s</a:t>
            </a:r>
            <a:r>
              <a:rPr lang="it-IT" dirty="0">
                <a:solidFill>
                  <a:schemeClr val="accent5">
                    <a:lumMod val="75000"/>
                  </a:schemeClr>
                </a:solidFill>
              </a:rPr>
              <a:t> </a:t>
            </a:r>
            <a:r>
              <a:rPr lang="it-IT" dirty="0" err="1">
                <a:solidFill>
                  <a:schemeClr val="accent5">
                    <a:lumMod val="75000"/>
                  </a:schemeClr>
                </a:solidFill>
              </a:rPr>
              <a:t>individual</a:t>
            </a:r>
            <a:r>
              <a:rPr lang="it-IT" dirty="0">
                <a:solidFill>
                  <a:schemeClr val="accent5">
                    <a:lumMod val="75000"/>
                  </a:schemeClr>
                </a:solidFill>
              </a:rPr>
              <a:t> </a:t>
            </a:r>
            <a:r>
              <a:rPr lang="it-IT" dirty="0" err="1">
                <a:solidFill>
                  <a:schemeClr val="accent5">
                    <a:lumMod val="75000"/>
                  </a:schemeClr>
                </a:solidFill>
              </a:rPr>
              <a:t>characteristics</a:t>
            </a:r>
            <a:r>
              <a:rPr lang="it-IT" dirty="0">
                <a:solidFill>
                  <a:schemeClr val="accent5">
                    <a:lumMod val="75000"/>
                  </a:schemeClr>
                </a:solidFill>
              </a:rPr>
              <a:t> and </a:t>
            </a:r>
            <a:r>
              <a:rPr lang="it-IT" dirty="0" err="1">
                <a:solidFill>
                  <a:schemeClr val="accent5">
                    <a:lumMod val="75000"/>
                  </a:schemeClr>
                </a:solidFill>
              </a:rPr>
              <a:t>abilities</a:t>
            </a:r>
            <a:endParaRPr lang="it-IT" dirty="0">
              <a:solidFill>
                <a:schemeClr val="accent5">
                  <a:lumMod val="75000"/>
                </a:schemeClr>
              </a:solidFill>
            </a:endParaRPr>
          </a:p>
          <a:p>
            <a:endParaRPr lang="it-IT" dirty="0"/>
          </a:p>
        </p:txBody>
      </p:sp>
    </p:spTree>
    <p:extLst>
      <p:ext uri="{BB962C8B-B14F-4D97-AF65-F5344CB8AC3E}">
        <p14:creationId xmlns:p14="http://schemas.microsoft.com/office/powerpoint/2010/main" val="10972779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p:cNvPicPr>
            <a:picLocks noChangeAspect="1"/>
          </p:cNvPicPr>
          <p:nvPr/>
        </p:nvPicPr>
        <p:blipFill rotWithShape="1">
          <a:blip r:embed="rId2"/>
          <a:srcRect t="8064" r="4920" b="1"/>
          <a:stretch/>
        </p:blipFill>
        <p:spPr>
          <a:xfrm>
            <a:off x="0" y="712178"/>
            <a:ext cx="4492869" cy="400136"/>
          </a:xfrm>
          <a:prstGeom prst="rect">
            <a:avLst/>
          </a:prstGeom>
        </p:spPr>
      </p:pic>
      <p:pic>
        <p:nvPicPr>
          <p:cNvPr id="10" name="Immagine 9"/>
          <p:cNvPicPr>
            <a:picLocks noChangeAspect="1"/>
          </p:cNvPicPr>
          <p:nvPr/>
        </p:nvPicPr>
        <p:blipFill rotWithShape="1">
          <a:blip r:embed="rId3">
            <a:extLst>
              <a:ext uri="{28A0092B-C50C-407E-A947-70E740481C1C}">
                <a14:useLocalDpi xmlns:a14="http://schemas.microsoft.com/office/drawing/2010/main" val="0"/>
              </a:ext>
            </a:extLst>
          </a:blip>
          <a:srcRect l="16966" t="285" r="35258" b="-285"/>
          <a:stretch/>
        </p:blipFill>
        <p:spPr>
          <a:xfrm>
            <a:off x="4492869" y="685800"/>
            <a:ext cx="4651131" cy="6110654"/>
          </a:xfrm>
          <a:prstGeom prst="rect">
            <a:avLst/>
          </a:prstGeom>
        </p:spPr>
      </p:pic>
      <p:sp>
        <p:nvSpPr>
          <p:cNvPr id="6" name="Titolo 3"/>
          <p:cNvSpPr txBox="1">
            <a:spLocks/>
          </p:cNvSpPr>
          <p:nvPr/>
        </p:nvSpPr>
        <p:spPr>
          <a:xfrm>
            <a:off x="-1163782" y="-384463"/>
            <a:ext cx="7772400" cy="97674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it-IT" sz="2800">
                <a:solidFill>
                  <a:schemeClr val="bg1"/>
                </a:solidFill>
                <a:latin typeface="Century Gothic" charset="0"/>
                <a:ea typeface="Century Gothic" charset="0"/>
                <a:cs typeface="Century Gothic" charset="0"/>
              </a:rPr>
              <a:t>Vocabolario Dantesco</a:t>
            </a:r>
            <a:endParaRPr lang="it-IT" sz="2800" dirty="0">
              <a:solidFill>
                <a:schemeClr val="bg1"/>
              </a:solidFill>
              <a:latin typeface="Century Gothic" charset="0"/>
              <a:ea typeface="Century Gothic" charset="0"/>
              <a:cs typeface="Century Gothic" charset="0"/>
            </a:endParaRPr>
          </a:p>
        </p:txBody>
      </p:sp>
      <p:sp>
        <p:nvSpPr>
          <p:cNvPr id="5" name="Rettangolo 4"/>
          <p:cNvSpPr/>
          <p:nvPr/>
        </p:nvSpPr>
        <p:spPr>
          <a:xfrm>
            <a:off x="-1" y="-1"/>
            <a:ext cx="9144000" cy="685801"/>
          </a:xfrm>
          <a:prstGeom prst="rect">
            <a:avLst/>
          </a:prstGeom>
          <a:ln/>
        </p:spPr>
        <p:style>
          <a:lnRef idx="0">
            <a:schemeClr val="accent4"/>
          </a:lnRef>
          <a:fillRef idx="1003">
            <a:schemeClr val="dk2"/>
          </a:fillRef>
          <a:effectRef idx="3">
            <a:schemeClr val="accent4"/>
          </a:effectRef>
          <a:fontRef idx="minor">
            <a:schemeClr val="lt1"/>
          </a:fontRef>
        </p:style>
        <p:txBody>
          <a:bodyPr rtlCol="0" anchor="ctr"/>
          <a:lstStyle/>
          <a:p>
            <a:pPr algn="ctr"/>
            <a:endParaRPr lang="it-IT"/>
          </a:p>
        </p:txBody>
      </p:sp>
      <p:sp>
        <p:nvSpPr>
          <p:cNvPr id="7" name="Titolo 3"/>
          <p:cNvSpPr txBox="1">
            <a:spLocks/>
          </p:cNvSpPr>
          <p:nvPr/>
        </p:nvSpPr>
        <p:spPr>
          <a:xfrm>
            <a:off x="155732" y="-145474"/>
            <a:ext cx="7772400" cy="97674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it-IT" sz="2800" dirty="0">
              <a:solidFill>
                <a:schemeClr val="bg1"/>
              </a:solidFill>
              <a:latin typeface="Josefin Sans" charset="0"/>
              <a:ea typeface="Josefin Sans" charset="0"/>
              <a:cs typeface="Josefin Sans" charset="0"/>
            </a:endParaRPr>
          </a:p>
        </p:txBody>
      </p:sp>
      <p:sp>
        <p:nvSpPr>
          <p:cNvPr id="8" name="Titolo 3"/>
          <p:cNvSpPr txBox="1">
            <a:spLocks/>
          </p:cNvSpPr>
          <p:nvPr/>
        </p:nvSpPr>
        <p:spPr>
          <a:xfrm>
            <a:off x="838381" y="-44609"/>
            <a:ext cx="9143999" cy="76581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it-IT" sz="2400" dirty="0">
                <a:solidFill>
                  <a:schemeClr val="bg1"/>
                </a:solidFill>
                <a:latin typeface="Josefin Sans" charset="0"/>
                <a:ea typeface="Josefin Sans" charset="0"/>
                <a:cs typeface="Josefin Sans" charset="0"/>
              </a:rPr>
              <a:t>PLUTO </a:t>
            </a:r>
            <a:r>
              <a:rPr lang="it-IT" sz="1600" dirty="0">
                <a:solidFill>
                  <a:schemeClr val="bg1"/>
                </a:solidFill>
                <a:latin typeface="Josefin Sans" charset="0"/>
                <a:ea typeface="Josefin Sans" charset="0"/>
                <a:cs typeface="Josefin Sans" charset="0"/>
              </a:rPr>
              <a:t>Piattaforma Lessicografica Unica del Tesoro delle Origini</a:t>
            </a:r>
            <a:endParaRPr lang="it-IT" sz="2400" dirty="0">
              <a:solidFill>
                <a:schemeClr val="bg1"/>
              </a:solidFill>
              <a:latin typeface="Josefin Sans" charset="0"/>
              <a:ea typeface="Josefin Sans" charset="0"/>
              <a:cs typeface="Josefin Sans" charset="0"/>
            </a:endParaRPr>
          </a:p>
        </p:txBody>
      </p:sp>
      <p:pic>
        <p:nvPicPr>
          <p:cNvPr id="9" name="Immagin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pic>
        <p:nvPicPr>
          <p:cNvPr id="3" name="Immagine 2"/>
          <p:cNvPicPr>
            <a:picLocks noChangeAspect="1"/>
          </p:cNvPicPr>
          <p:nvPr/>
        </p:nvPicPr>
        <p:blipFill>
          <a:blip r:embed="rId5"/>
          <a:stretch>
            <a:fillRect/>
          </a:stretch>
        </p:blipFill>
        <p:spPr>
          <a:xfrm>
            <a:off x="237697" y="1241237"/>
            <a:ext cx="3907862" cy="2228341"/>
          </a:xfrm>
          <a:prstGeom prst="rect">
            <a:avLst/>
          </a:prstGeom>
        </p:spPr>
      </p:pic>
      <p:cxnSp>
        <p:nvCxnSpPr>
          <p:cNvPr id="11" name="Connettore diritto 10"/>
          <p:cNvCxnSpPr/>
          <p:nvPr/>
        </p:nvCxnSpPr>
        <p:spPr>
          <a:xfrm flipH="1">
            <a:off x="4413740" y="685800"/>
            <a:ext cx="79130" cy="6172200"/>
          </a:xfrm>
          <a:prstGeom prst="line">
            <a:avLst/>
          </a:prstGeom>
          <a:ln>
            <a:solidFill>
              <a:srgbClr val="37465D"/>
            </a:solidFill>
          </a:ln>
        </p:spPr>
        <p:style>
          <a:lnRef idx="1">
            <a:schemeClr val="accent1"/>
          </a:lnRef>
          <a:fillRef idx="0">
            <a:schemeClr val="accent1"/>
          </a:fillRef>
          <a:effectRef idx="0">
            <a:schemeClr val="accent1"/>
          </a:effectRef>
          <a:fontRef idx="minor">
            <a:schemeClr val="tx1"/>
          </a:fontRef>
        </p:style>
      </p:cxnSp>
      <p:sp>
        <p:nvSpPr>
          <p:cNvPr id="13" name="Rettangolo 12">
            <a:extLst>
              <a:ext uri="{FF2B5EF4-FFF2-40B4-BE49-F238E27FC236}">
                <a16:creationId xmlns:a16="http://schemas.microsoft.com/office/drawing/2014/main" id="{2AE60A2A-8DE0-D848-8716-1FAE245767CA}"/>
              </a:ext>
            </a:extLst>
          </p:cNvPr>
          <p:cNvSpPr/>
          <p:nvPr/>
        </p:nvSpPr>
        <p:spPr>
          <a:xfrm>
            <a:off x="-1" y="3563096"/>
            <a:ext cx="4413741" cy="994301"/>
          </a:xfrm>
          <a:prstGeom prst="rect">
            <a:avLst/>
          </a:prstGeom>
          <a:solidFill>
            <a:schemeClr val="tx1">
              <a:alpha val="83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#3:</a:t>
            </a:r>
            <a:br>
              <a:rPr lang="it-IT" sz="2400" u="sng" dirty="0">
                <a:latin typeface="Century Gothic" charset="0"/>
                <a:ea typeface="Century Gothic" charset="0"/>
                <a:cs typeface="Century Gothic" charset="0"/>
              </a:rPr>
            </a:br>
            <a:r>
              <a:rPr lang="it-IT" sz="2400" u="sng" dirty="0" err="1">
                <a:latin typeface="Century Gothic" charset="0"/>
                <a:ea typeface="Century Gothic" charset="0"/>
                <a:cs typeface="Century Gothic" charset="0"/>
              </a:rPr>
              <a:t>Efficiency</a:t>
            </a:r>
            <a:r>
              <a:rPr lang="it-IT" sz="2400" u="sng" dirty="0">
                <a:latin typeface="Century Gothic" charset="0"/>
                <a:ea typeface="Century Gothic" charset="0"/>
                <a:cs typeface="Century Gothic" charset="0"/>
              </a:rPr>
              <a:t> of </a:t>
            </a:r>
            <a:r>
              <a:rPr lang="it-IT" sz="2400" u="sng" dirty="0" err="1">
                <a:latin typeface="Century Gothic" charset="0"/>
                <a:ea typeface="Century Gothic" charset="0"/>
                <a:cs typeface="Century Gothic" charset="0"/>
              </a:rPr>
              <a:t>access</a:t>
            </a:r>
            <a:endParaRPr lang="it-IT" sz="2400" u="sng" dirty="0">
              <a:latin typeface="Century Gothic" charset="0"/>
              <a:ea typeface="Century Gothic" charset="0"/>
              <a:cs typeface="Century Gothic" charset="0"/>
            </a:endParaRPr>
          </a:p>
        </p:txBody>
      </p:sp>
      <p:pic>
        <p:nvPicPr>
          <p:cNvPr id="14" name="Immagin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99268" y="4229803"/>
            <a:ext cx="1562509" cy="1084381"/>
          </a:xfrm>
          <a:prstGeom prst="rect">
            <a:avLst/>
          </a:prstGeom>
        </p:spPr>
      </p:pic>
    </p:spTree>
    <p:extLst>
      <p:ext uri="{BB962C8B-B14F-4D97-AF65-F5344CB8AC3E}">
        <p14:creationId xmlns:p14="http://schemas.microsoft.com/office/powerpoint/2010/main" val="6544318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ttangolo 9"/>
          <p:cNvSpPr/>
          <p:nvPr/>
        </p:nvSpPr>
        <p:spPr>
          <a:xfrm>
            <a:off x="4572000" y="4431175"/>
            <a:ext cx="2071868" cy="810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Rettangolo 8"/>
          <p:cNvSpPr/>
          <p:nvPr/>
        </p:nvSpPr>
        <p:spPr>
          <a:xfrm>
            <a:off x="4572000" y="3449256"/>
            <a:ext cx="2071868" cy="810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4" name="Rettangolo 3">
            <a:extLst>
              <a:ext uri="{FF2B5EF4-FFF2-40B4-BE49-F238E27FC236}">
                <a16:creationId xmlns:a16="http://schemas.microsoft.com/office/drawing/2014/main" id="{2AE60A2A-8DE0-D848-8716-1FAE245767CA}"/>
              </a:ext>
            </a:extLst>
          </p:cNvPr>
          <p:cNvSpPr/>
          <p:nvPr/>
        </p:nvSpPr>
        <p:spPr>
          <a:xfrm>
            <a:off x="23149" y="808270"/>
            <a:ext cx="9120851" cy="994301"/>
          </a:xfrm>
          <a:prstGeom prst="rect">
            <a:avLst/>
          </a:prstGeom>
          <a:solidFill>
            <a:schemeClr val="tx1">
              <a:alpha val="83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#4:</a:t>
            </a:r>
            <a:br>
              <a:rPr lang="it-IT" sz="2400" u="sng" dirty="0">
                <a:latin typeface="Century Gothic" charset="0"/>
                <a:ea typeface="Century Gothic" charset="0"/>
                <a:cs typeface="Century Gothic" charset="0"/>
              </a:rPr>
            </a:br>
            <a:r>
              <a:rPr lang="it-IT" sz="2400" u="sng" dirty="0" err="1">
                <a:latin typeface="Century Gothic" charset="0"/>
                <a:ea typeface="Century Gothic" charset="0"/>
                <a:cs typeface="Century Gothic" charset="0"/>
              </a:rPr>
              <a:t>Customization</a:t>
            </a:r>
            <a:endParaRPr lang="it-IT" sz="2400" u="sng" dirty="0">
              <a:latin typeface="Century Gothic" charset="0"/>
              <a:ea typeface="Century Gothic" charset="0"/>
              <a:cs typeface="Century Gothic" charset="0"/>
            </a:endParaRPr>
          </a:p>
        </p:txBody>
      </p:sp>
      <p:pic>
        <p:nvPicPr>
          <p:cNvPr id="5" name="Immagin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0246" y="1405529"/>
            <a:ext cx="1562509" cy="1084381"/>
          </a:xfrm>
          <a:prstGeom prst="rect">
            <a:avLst/>
          </a:prstGeom>
        </p:spPr>
      </p:pic>
      <p:sp>
        <p:nvSpPr>
          <p:cNvPr id="6" name="CasellaDiTesto 5"/>
          <p:cNvSpPr txBox="1"/>
          <p:nvPr/>
        </p:nvSpPr>
        <p:spPr>
          <a:xfrm>
            <a:off x="857330" y="2031325"/>
            <a:ext cx="1851950" cy="461665"/>
          </a:xfrm>
          <a:prstGeom prst="rect">
            <a:avLst/>
          </a:prstGeom>
          <a:noFill/>
        </p:spPr>
        <p:txBody>
          <a:bodyPr wrap="square" rtlCol="0">
            <a:spAutoFit/>
          </a:bodyPr>
          <a:lstStyle/>
          <a:p>
            <a:r>
              <a:rPr lang="it-IT" sz="2400" dirty="0"/>
              <a:t>USER NEEDS</a:t>
            </a:r>
          </a:p>
        </p:txBody>
      </p:sp>
      <p:sp>
        <p:nvSpPr>
          <p:cNvPr id="7" name="CasellaDiTesto 6"/>
          <p:cNvSpPr txBox="1"/>
          <p:nvPr/>
        </p:nvSpPr>
        <p:spPr>
          <a:xfrm>
            <a:off x="4912309" y="3623538"/>
            <a:ext cx="1457596" cy="461665"/>
          </a:xfrm>
          <a:prstGeom prst="rect">
            <a:avLst/>
          </a:prstGeom>
          <a:noFill/>
        </p:spPr>
        <p:txBody>
          <a:bodyPr wrap="square" rtlCol="0">
            <a:spAutoFit/>
          </a:bodyPr>
          <a:lstStyle/>
          <a:p>
            <a:r>
              <a:rPr lang="it-IT" sz="2400" dirty="0" err="1">
                <a:solidFill>
                  <a:schemeClr val="bg1"/>
                </a:solidFill>
              </a:rPr>
              <a:t>Adaptable</a:t>
            </a:r>
            <a:endParaRPr lang="it-IT" sz="2400" dirty="0">
              <a:solidFill>
                <a:schemeClr val="bg1"/>
              </a:solidFill>
            </a:endParaRPr>
          </a:p>
        </p:txBody>
      </p:sp>
      <p:sp>
        <p:nvSpPr>
          <p:cNvPr id="8" name="CasellaDiTesto 7"/>
          <p:cNvSpPr txBox="1"/>
          <p:nvPr/>
        </p:nvSpPr>
        <p:spPr>
          <a:xfrm>
            <a:off x="4912309" y="4605456"/>
            <a:ext cx="1457596" cy="461665"/>
          </a:xfrm>
          <a:prstGeom prst="rect">
            <a:avLst/>
          </a:prstGeom>
          <a:noFill/>
        </p:spPr>
        <p:txBody>
          <a:bodyPr wrap="square" rtlCol="0">
            <a:spAutoFit/>
          </a:bodyPr>
          <a:lstStyle/>
          <a:p>
            <a:r>
              <a:rPr lang="it-IT" sz="2400" dirty="0" err="1">
                <a:solidFill>
                  <a:schemeClr val="bg1"/>
                </a:solidFill>
              </a:rPr>
              <a:t>Adaptive</a:t>
            </a:r>
            <a:endParaRPr lang="it-IT" sz="2400" dirty="0">
              <a:solidFill>
                <a:schemeClr val="bg1"/>
              </a:solidFill>
            </a:endParaRPr>
          </a:p>
        </p:txBody>
      </p:sp>
      <p:pic>
        <p:nvPicPr>
          <p:cNvPr id="11" name="Immagin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414" y="2489910"/>
            <a:ext cx="2734288" cy="1312458"/>
          </a:xfrm>
          <a:prstGeom prst="rect">
            <a:avLst/>
          </a:prstGeom>
        </p:spPr>
      </p:pic>
      <p:sp>
        <p:nvSpPr>
          <p:cNvPr id="2" name="CasellaDiTesto 1"/>
          <p:cNvSpPr txBox="1"/>
          <p:nvPr/>
        </p:nvSpPr>
        <p:spPr>
          <a:xfrm>
            <a:off x="857330" y="4605456"/>
            <a:ext cx="1636538" cy="369332"/>
          </a:xfrm>
          <a:prstGeom prst="rect">
            <a:avLst/>
          </a:prstGeom>
          <a:noFill/>
        </p:spPr>
        <p:txBody>
          <a:bodyPr wrap="none" rtlCol="0">
            <a:spAutoFit/>
          </a:bodyPr>
          <a:lstStyle/>
          <a:p>
            <a:r>
              <a:rPr lang="it-IT" dirty="0"/>
              <a:t>User / situation</a:t>
            </a:r>
          </a:p>
        </p:txBody>
      </p:sp>
    </p:spTree>
    <p:extLst>
      <p:ext uri="{BB962C8B-B14F-4D97-AF65-F5344CB8AC3E}">
        <p14:creationId xmlns:p14="http://schemas.microsoft.com/office/powerpoint/2010/main" val="16669461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a:extLst>
              <a:ext uri="{FF2B5EF4-FFF2-40B4-BE49-F238E27FC236}">
                <a16:creationId xmlns:a16="http://schemas.microsoft.com/office/drawing/2014/main" id="{2AE60A2A-8DE0-D848-8716-1FAE245767CA}"/>
              </a:ext>
            </a:extLst>
          </p:cNvPr>
          <p:cNvSpPr/>
          <p:nvPr/>
        </p:nvSpPr>
        <p:spPr>
          <a:xfrm>
            <a:off x="23149" y="808270"/>
            <a:ext cx="9120851" cy="994301"/>
          </a:xfrm>
          <a:prstGeom prst="rect">
            <a:avLst/>
          </a:prstGeom>
          <a:solidFill>
            <a:schemeClr val="tx1">
              <a:alpha val="83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#5:</a:t>
            </a:r>
            <a:br>
              <a:rPr lang="it-IT" sz="2400" u="sng" dirty="0">
                <a:latin typeface="Century Gothic" charset="0"/>
                <a:ea typeface="Century Gothic" charset="0"/>
                <a:cs typeface="Century Gothic" charset="0"/>
              </a:rPr>
            </a:br>
            <a:r>
              <a:rPr lang="it-IT" sz="2400" u="sng" dirty="0" err="1">
                <a:latin typeface="Century Gothic" charset="0"/>
                <a:ea typeface="Century Gothic" charset="0"/>
                <a:cs typeface="Century Gothic" charset="0"/>
              </a:rPr>
              <a:t>Hybridization</a:t>
            </a:r>
            <a:endParaRPr lang="it-IT" sz="2400" u="sng" dirty="0">
              <a:latin typeface="Century Gothic" charset="0"/>
              <a:ea typeface="Century Gothic" charset="0"/>
              <a:cs typeface="Century Gothic" charset="0"/>
            </a:endParaRPr>
          </a:p>
        </p:txBody>
      </p:sp>
      <p:pic>
        <p:nvPicPr>
          <p:cNvPr id="5" name="Immagin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4034" y="374986"/>
            <a:ext cx="1562509" cy="1084381"/>
          </a:xfrm>
          <a:prstGeom prst="rect">
            <a:avLst/>
          </a:prstGeom>
        </p:spPr>
      </p:pic>
      <p:sp>
        <p:nvSpPr>
          <p:cNvPr id="6" name="CasellaDiTesto 5"/>
          <p:cNvSpPr txBox="1"/>
          <p:nvPr/>
        </p:nvSpPr>
        <p:spPr>
          <a:xfrm>
            <a:off x="438873" y="2200543"/>
            <a:ext cx="3753456" cy="1569660"/>
          </a:xfrm>
          <a:prstGeom prst="rect">
            <a:avLst/>
          </a:prstGeom>
          <a:noFill/>
        </p:spPr>
        <p:txBody>
          <a:bodyPr wrap="square" rtlCol="0">
            <a:spAutoFit/>
          </a:bodyPr>
          <a:lstStyle/>
          <a:p>
            <a:r>
              <a:rPr lang="it-IT" sz="2400" dirty="0"/>
              <a:t>«Combination of </a:t>
            </a:r>
            <a:r>
              <a:rPr lang="it-IT" sz="2400" dirty="0" err="1"/>
              <a:t>one</a:t>
            </a:r>
            <a:r>
              <a:rPr lang="it-IT" sz="2400" dirty="0"/>
              <a:t> or more </a:t>
            </a:r>
            <a:r>
              <a:rPr lang="it-IT" sz="2400" dirty="0" err="1"/>
              <a:t>types</a:t>
            </a:r>
            <a:r>
              <a:rPr lang="it-IT" sz="2400" dirty="0"/>
              <a:t> of </a:t>
            </a:r>
            <a:r>
              <a:rPr lang="it-IT" sz="2400" dirty="0" err="1"/>
              <a:t>reference</a:t>
            </a:r>
            <a:r>
              <a:rPr lang="it-IT" sz="2400" dirty="0"/>
              <a:t> work in a single </a:t>
            </a:r>
            <a:r>
              <a:rPr lang="it-IT" sz="2400" dirty="0" err="1"/>
              <a:t>product</a:t>
            </a:r>
            <a:r>
              <a:rPr lang="it-IT" sz="2400" dirty="0"/>
              <a:t>» </a:t>
            </a:r>
            <a:r>
              <a:rPr lang="it-IT" sz="2400" dirty="0" err="1"/>
              <a:t>Hartmann</a:t>
            </a:r>
            <a:r>
              <a:rPr lang="it-IT" sz="2400" dirty="0"/>
              <a:t> (2005)</a:t>
            </a:r>
          </a:p>
        </p:txBody>
      </p:sp>
      <p:sp>
        <p:nvSpPr>
          <p:cNvPr id="2" name="Rettangolo 1"/>
          <p:cNvSpPr/>
          <p:nvPr/>
        </p:nvSpPr>
        <p:spPr>
          <a:xfrm>
            <a:off x="4583574" y="6588299"/>
            <a:ext cx="6705199" cy="276999"/>
          </a:xfrm>
          <a:prstGeom prst="rect">
            <a:avLst/>
          </a:prstGeom>
        </p:spPr>
        <p:txBody>
          <a:bodyPr wrap="square">
            <a:spAutoFit/>
          </a:bodyPr>
          <a:lstStyle/>
          <a:p>
            <a:r>
              <a:rPr lang="it-IT" sz="1200">
                <a:latin typeface="Arial" charset="0"/>
                <a:ea typeface="Arial" charset="0"/>
              </a:rPr>
              <a:t>Howard Jackson in </a:t>
            </a:r>
            <a:r>
              <a:rPr lang="it-IT" sz="1200" dirty="0">
                <a:latin typeface="Arial" charset="0"/>
                <a:ea typeface="Arial" charset="0"/>
              </a:rPr>
              <a:t>The </a:t>
            </a:r>
            <a:r>
              <a:rPr lang="it-IT" sz="1200" dirty="0" err="1">
                <a:latin typeface="Arial" charset="0"/>
                <a:ea typeface="Arial" charset="0"/>
              </a:rPr>
              <a:t>Routledge</a:t>
            </a:r>
            <a:r>
              <a:rPr lang="it-IT" sz="1200" dirty="0">
                <a:latin typeface="Arial" charset="0"/>
                <a:ea typeface="Arial" charset="0"/>
              </a:rPr>
              <a:t> </a:t>
            </a:r>
            <a:r>
              <a:rPr lang="it-IT" sz="1200" dirty="0" err="1">
                <a:latin typeface="Arial" charset="0"/>
                <a:ea typeface="Arial" charset="0"/>
              </a:rPr>
              <a:t>Handbook</a:t>
            </a:r>
            <a:r>
              <a:rPr lang="it-IT" sz="1200" dirty="0">
                <a:latin typeface="Arial" charset="0"/>
                <a:ea typeface="Arial" charset="0"/>
              </a:rPr>
              <a:t> of </a:t>
            </a:r>
            <a:r>
              <a:rPr lang="it-IT" sz="1200" dirty="0" err="1">
                <a:latin typeface="Arial" charset="0"/>
                <a:ea typeface="Arial" charset="0"/>
              </a:rPr>
              <a:t>Lexicography</a:t>
            </a:r>
            <a:endParaRPr lang="it-IT" sz="1200" dirty="0"/>
          </a:p>
        </p:txBody>
      </p:sp>
      <p:pic>
        <p:nvPicPr>
          <p:cNvPr id="7" name="Immagine 6"/>
          <p:cNvPicPr/>
          <p:nvPr/>
        </p:nvPicPr>
        <p:blipFill rotWithShape="1">
          <a:blip r:embed="rId4"/>
          <a:srcRect b="4400"/>
          <a:stretch/>
        </p:blipFill>
        <p:spPr bwMode="auto">
          <a:xfrm>
            <a:off x="5000262" y="1947719"/>
            <a:ext cx="3561715" cy="46405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706856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vocabolariodantesco.it/img/copertina.jpg">
            <a:extLst>
              <a:ext uri="{FF2B5EF4-FFF2-40B4-BE49-F238E27FC236}">
                <a16:creationId xmlns:a16="http://schemas.microsoft.com/office/drawing/2014/main" id="{9307794D-CBCB-914F-8B4B-2D753FCC9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2" y="0"/>
            <a:ext cx="9152792" cy="3747332"/>
          </a:xfrm>
          <a:prstGeom prst="rect">
            <a:avLst/>
          </a:prstGeom>
          <a:noFill/>
          <a:extLst>
            <a:ext uri="{909E8E84-426E-40DD-AFC4-6F175D3DCCD1}">
              <a14:hiddenFill xmlns:a14="http://schemas.microsoft.com/office/drawing/2010/main">
                <a:solidFill>
                  <a:srgbClr val="FFFFFF"/>
                </a:solidFill>
              </a14:hiddenFill>
            </a:ext>
          </a:extLst>
        </p:spPr>
      </p:pic>
      <p:pic>
        <p:nvPicPr>
          <p:cNvPr id="4" name="Immagine 3">
            <a:extLst>
              <a:ext uri="{FF2B5EF4-FFF2-40B4-BE49-F238E27FC236}">
                <a16:creationId xmlns:a16="http://schemas.microsoft.com/office/drawing/2014/main" id="{09B945BF-2052-6044-BC86-39F8D81ECCB4}"/>
              </a:ext>
            </a:extLst>
          </p:cNvPr>
          <p:cNvPicPr>
            <a:picLocks noChangeAspect="1"/>
          </p:cNvPicPr>
          <p:nvPr/>
        </p:nvPicPr>
        <p:blipFill rotWithShape="1">
          <a:blip r:embed="rId3">
            <a:extLst>
              <a:ext uri="{28A0092B-C50C-407E-A947-70E740481C1C}">
                <a14:useLocalDpi xmlns:a14="http://schemas.microsoft.com/office/drawing/2010/main" val="0"/>
              </a:ext>
            </a:extLst>
          </a:blip>
          <a:srcRect l="13977" r="8863"/>
          <a:stretch/>
        </p:blipFill>
        <p:spPr>
          <a:xfrm>
            <a:off x="1044285" y="1660367"/>
            <a:ext cx="7055427" cy="41295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1168627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r="11108"/>
          <a:stretch/>
        </p:blipFill>
        <p:spPr>
          <a:xfrm>
            <a:off x="1" y="0"/>
            <a:ext cx="9144000" cy="6858000"/>
          </a:xfrm>
          <a:prstGeom prst="rect">
            <a:avLst/>
          </a:prstGeom>
        </p:spPr>
      </p:pic>
      <p:sp>
        <p:nvSpPr>
          <p:cNvPr id="5" name="Rettangolo 4"/>
          <p:cNvSpPr/>
          <p:nvPr/>
        </p:nvSpPr>
        <p:spPr>
          <a:xfrm>
            <a:off x="405114" y="1208776"/>
            <a:ext cx="7743463" cy="1200329"/>
          </a:xfrm>
          <a:prstGeom prst="rect">
            <a:avLst/>
          </a:prstGeom>
        </p:spPr>
        <p:txBody>
          <a:bodyPr wrap="square">
            <a:spAutoFit/>
          </a:bodyPr>
          <a:lstStyle/>
          <a:p>
            <a:r>
              <a:rPr lang="it-IT" dirty="0">
                <a:solidFill>
                  <a:schemeClr val="tx2"/>
                </a:solidFill>
                <a:latin typeface="Century Gothic" charset="0"/>
                <a:ea typeface="Century Gothic" charset="0"/>
                <a:cs typeface="Century Gothic" charset="0"/>
              </a:rPr>
              <a:t>La collaborazione di lettori esterni assume oggi forme diverse come il </a:t>
            </a:r>
            <a:r>
              <a:rPr lang="it-IT" dirty="0" err="1">
                <a:solidFill>
                  <a:schemeClr val="tx2"/>
                </a:solidFill>
                <a:latin typeface="Century Gothic" charset="0"/>
                <a:ea typeface="Century Gothic" charset="0"/>
                <a:cs typeface="Century Gothic" charset="0"/>
              </a:rPr>
              <a:t>crowd-sourcing</a:t>
            </a:r>
            <a:r>
              <a:rPr lang="it-IT" dirty="0">
                <a:solidFill>
                  <a:schemeClr val="tx2"/>
                </a:solidFill>
                <a:latin typeface="Century Gothic" charset="0"/>
                <a:ea typeface="Century Gothic" charset="0"/>
                <a:cs typeface="Century Gothic" charset="0"/>
              </a:rPr>
              <a:t>, che in lessicografia indica il contributo collettivo di non professionisti</a:t>
            </a:r>
          </a:p>
          <a:p>
            <a:pPr algn="r"/>
            <a:r>
              <a:rPr lang="it-IT" dirty="0">
                <a:solidFill>
                  <a:schemeClr val="tx2"/>
                </a:solidFill>
                <a:latin typeface="Century Gothic" charset="0"/>
                <a:ea typeface="Century Gothic" charset="0"/>
                <a:cs typeface="Century Gothic" charset="0"/>
              </a:rPr>
              <a:t>(</a:t>
            </a:r>
            <a:r>
              <a:rPr lang="it-IT" dirty="0" err="1">
                <a:solidFill>
                  <a:schemeClr val="tx2"/>
                </a:solidFill>
                <a:latin typeface="Century Gothic" charset="0"/>
                <a:ea typeface="Century Gothic" charset="0"/>
                <a:cs typeface="Century Gothic" charset="0"/>
              </a:rPr>
              <a:t>Fuertes</a:t>
            </a:r>
            <a:r>
              <a:rPr lang="it-IT" dirty="0">
                <a:solidFill>
                  <a:schemeClr val="tx2"/>
                </a:solidFill>
                <a:latin typeface="Century Gothic" charset="0"/>
                <a:ea typeface="Century Gothic" charset="0"/>
                <a:cs typeface="Century Gothic" charset="0"/>
              </a:rPr>
              <a:t>-Olivera 2009).</a:t>
            </a:r>
            <a:endParaRPr lang="it-IT" dirty="0">
              <a:solidFill>
                <a:schemeClr val="tx2"/>
              </a:solidFill>
              <a:effectLst/>
              <a:latin typeface="Century Gothic" charset="0"/>
              <a:ea typeface="Century Gothic" charset="0"/>
              <a:cs typeface="Century Gothic" charset="0"/>
            </a:endParaRPr>
          </a:p>
        </p:txBody>
      </p:sp>
      <p:sp>
        <p:nvSpPr>
          <p:cNvPr id="6" name="Rettangolo 5">
            <a:extLst>
              <a:ext uri="{FF2B5EF4-FFF2-40B4-BE49-F238E27FC236}">
                <a16:creationId xmlns:a16="http://schemas.microsoft.com/office/drawing/2014/main" id="{2AE60A2A-8DE0-D848-8716-1FAE245767CA}"/>
              </a:ext>
            </a:extLst>
          </p:cNvPr>
          <p:cNvSpPr/>
          <p:nvPr/>
        </p:nvSpPr>
        <p:spPr>
          <a:xfrm>
            <a:off x="0" y="102215"/>
            <a:ext cx="9144001" cy="994301"/>
          </a:xfrm>
          <a:prstGeom prst="rect">
            <a:avLst/>
          </a:prstGeom>
          <a:solidFill>
            <a:schemeClr val="tx1">
              <a:alpha val="83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it-IT" sz="2400" u="sng" dirty="0">
                <a:latin typeface="Century Gothic" charset="0"/>
                <a:ea typeface="Century Gothic" charset="0"/>
                <a:cs typeface="Century Gothic" charset="0"/>
              </a:rPr>
              <a:t>Challenge / </a:t>
            </a:r>
            <a:r>
              <a:rPr lang="it-IT" sz="2400" u="sng" dirty="0" err="1">
                <a:latin typeface="Century Gothic" charset="0"/>
                <a:ea typeface="Century Gothic" charset="0"/>
                <a:cs typeface="Century Gothic" charset="0"/>
              </a:rPr>
              <a:t>opportunity</a:t>
            </a:r>
            <a:r>
              <a:rPr lang="it-IT" sz="2400" u="sng" dirty="0">
                <a:latin typeface="Century Gothic" charset="0"/>
                <a:ea typeface="Century Gothic" charset="0"/>
                <a:cs typeface="Century Gothic" charset="0"/>
              </a:rPr>
              <a:t> #6:</a:t>
            </a:r>
            <a:br>
              <a:rPr lang="it-IT" sz="2400" u="sng" dirty="0">
                <a:latin typeface="Century Gothic" charset="0"/>
                <a:ea typeface="Century Gothic" charset="0"/>
                <a:cs typeface="Century Gothic" charset="0"/>
              </a:rPr>
            </a:br>
            <a:r>
              <a:rPr lang="it-IT" sz="2400" u="sng" dirty="0">
                <a:latin typeface="Century Gothic" charset="0"/>
                <a:ea typeface="Century Gothic" charset="0"/>
                <a:cs typeface="Century Gothic" charset="0"/>
              </a:rPr>
              <a:t>User Input</a:t>
            </a:r>
          </a:p>
        </p:txBody>
      </p:sp>
      <p:pic>
        <p:nvPicPr>
          <p:cNvPr id="7" name="Immagin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6627" y="-10045"/>
            <a:ext cx="1562509" cy="1084381"/>
          </a:xfrm>
          <a:prstGeom prst="rect">
            <a:avLst/>
          </a:prstGeom>
        </p:spPr>
      </p:pic>
      <p:sp>
        <p:nvSpPr>
          <p:cNvPr id="8" name="CasellaDiTesto 7"/>
          <p:cNvSpPr txBox="1"/>
          <p:nvPr/>
        </p:nvSpPr>
        <p:spPr>
          <a:xfrm>
            <a:off x="405114" y="4583574"/>
            <a:ext cx="5393802" cy="1938992"/>
          </a:xfrm>
          <a:prstGeom prst="rect">
            <a:avLst/>
          </a:prstGeom>
          <a:noFill/>
        </p:spPr>
        <p:txBody>
          <a:bodyPr wrap="square" rtlCol="0">
            <a:spAutoFit/>
          </a:bodyPr>
          <a:lstStyle/>
          <a:p>
            <a:r>
              <a:rPr lang="it-IT" sz="2400" dirty="0"/>
              <a:t>Community </a:t>
            </a:r>
            <a:r>
              <a:rPr lang="it-IT" sz="2400" dirty="0" err="1"/>
              <a:t>based</a:t>
            </a:r>
            <a:br>
              <a:rPr lang="it-IT" sz="2400" dirty="0"/>
            </a:br>
            <a:r>
              <a:rPr lang="it-IT" sz="2400" dirty="0"/>
              <a:t>«in the </a:t>
            </a:r>
            <a:r>
              <a:rPr lang="it-IT" sz="2400" dirty="0" err="1"/>
              <a:t>past</a:t>
            </a:r>
            <a:r>
              <a:rPr lang="it-IT" sz="2400" dirty="0"/>
              <a:t> </a:t>
            </a:r>
            <a:r>
              <a:rPr lang="it-IT" sz="2400" dirty="0" err="1"/>
              <a:t>lexicography</a:t>
            </a:r>
            <a:r>
              <a:rPr lang="it-IT" sz="2400" dirty="0"/>
              <a:t> </a:t>
            </a:r>
            <a:r>
              <a:rPr lang="it-IT" sz="2400" dirty="0" err="1"/>
              <a:t>was</a:t>
            </a:r>
            <a:r>
              <a:rPr lang="it-IT" sz="2400" dirty="0"/>
              <a:t> a </a:t>
            </a:r>
            <a:r>
              <a:rPr lang="it-IT" sz="2400" dirty="0" err="1"/>
              <a:t>field</a:t>
            </a:r>
            <a:r>
              <a:rPr lang="it-IT" sz="2400" dirty="0"/>
              <a:t> </a:t>
            </a:r>
            <a:r>
              <a:rPr lang="it-IT" sz="2400" dirty="0" err="1"/>
              <a:t>accessible</a:t>
            </a:r>
            <a:r>
              <a:rPr lang="it-IT" sz="2400" dirty="0"/>
              <a:t> </a:t>
            </a:r>
            <a:r>
              <a:rPr lang="it-IT" sz="2400" dirty="0" err="1"/>
              <a:t>only</a:t>
            </a:r>
            <a:r>
              <a:rPr lang="it-IT" sz="2400" dirty="0"/>
              <a:t> to </a:t>
            </a:r>
            <a:r>
              <a:rPr lang="it-IT" sz="2400" dirty="0" err="1"/>
              <a:t>language</a:t>
            </a:r>
            <a:r>
              <a:rPr lang="it-IT" sz="2400" dirty="0"/>
              <a:t> </a:t>
            </a:r>
            <a:r>
              <a:rPr lang="it-IT" sz="2400" dirty="0" err="1"/>
              <a:t>experts</a:t>
            </a:r>
            <a:r>
              <a:rPr lang="it-IT" sz="2400" dirty="0"/>
              <a:t>»</a:t>
            </a:r>
          </a:p>
          <a:p>
            <a:endParaRPr lang="it-IT" sz="2400" dirty="0"/>
          </a:p>
          <a:p>
            <a:r>
              <a:rPr lang="it-IT" sz="2400" dirty="0"/>
              <a:t>&gt; Problemi di affidabilità :-</a:t>
            </a:r>
            <a:r>
              <a:rPr lang="it-IT" sz="2400" dirty="0" err="1"/>
              <a:t>S</a:t>
            </a:r>
            <a:endParaRPr lang="it-IT" sz="2400" dirty="0"/>
          </a:p>
        </p:txBody>
      </p:sp>
    </p:spTree>
    <p:extLst>
      <p:ext uri="{BB962C8B-B14F-4D97-AF65-F5344CB8AC3E}">
        <p14:creationId xmlns:p14="http://schemas.microsoft.com/office/powerpoint/2010/main" val="1616791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AFAF6185-509B-6C41-830D-2DB42ED6239C}"/>
              </a:ext>
            </a:extLst>
          </p:cNvPr>
          <p:cNvPicPr>
            <a:picLocks noChangeAspect="1"/>
          </p:cNvPicPr>
          <p:nvPr/>
        </p:nvPicPr>
        <p:blipFill>
          <a:blip r:embed="rId2"/>
          <a:stretch>
            <a:fillRect/>
          </a:stretch>
        </p:blipFill>
        <p:spPr>
          <a:xfrm>
            <a:off x="2522600" y="685800"/>
            <a:ext cx="4098799" cy="6064631"/>
          </a:xfrm>
          <a:prstGeom prst="rect">
            <a:avLst/>
          </a:prstGeom>
          <a:ln>
            <a:noFill/>
          </a:ln>
          <a:effectLst>
            <a:outerShdw blurRad="292100" dist="139700" dir="2700000" algn="tl" rotWithShape="0">
              <a:srgbClr val="333333">
                <a:alpha val="65000"/>
              </a:srgbClr>
            </a:outerShdw>
          </a:effectLst>
        </p:spPr>
      </p:pic>
      <p:pic>
        <p:nvPicPr>
          <p:cNvPr id="10" name="Immagine 9">
            <a:extLst>
              <a:ext uri="{FF2B5EF4-FFF2-40B4-BE49-F238E27FC236}">
                <a16:creationId xmlns:a16="http://schemas.microsoft.com/office/drawing/2014/main" id="{C5A37487-58D6-714F-9341-F2D14C71A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spTree>
    <p:extLst>
      <p:ext uri="{BB962C8B-B14F-4D97-AF65-F5344CB8AC3E}">
        <p14:creationId xmlns:p14="http://schemas.microsoft.com/office/powerpoint/2010/main" val="5006795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A189174F-D6E0-4A45-B1B8-1053D8BF2C41}"/>
              </a:ext>
            </a:extLst>
          </p:cNvPr>
          <p:cNvPicPr>
            <a:picLocks noChangeAspect="1"/>
          </p:cNvPicPr>
          <p:nvPr/>
        </p:nvPicPr>
        <p:blipFill>
          <a:blip r:embed="rId2"/>
          <a:stretch>
            <a:fillRect/>
          </a:stretch>
        </p:blipFill>
        <p:spPr>
          <a:xfrm>
            <a:off x="290945" y="718341"/>
            <a:ext cx="8562109" cy="6139659"/>
          </a:xfrm>
          <a:prstGeom prst="rect">
            <a:avLst/>
          </a:prstGeom>
        </p:spPr>
      </p:pic>
      <p:pic>
        <p:nvPicPr>
          <p:cNvPr id="10" name="Immagine 9">
            <a:extLst>
              <a:ext uri="{FF2B5EF4-FFF2-40B4-BE49-F238E27FC236}">
                <a16:creationId xmlns:a16="http://schemas.microsoft.com/office/drawing/2014/main" id="{C5A37487-58D6-714F-9341-F2D14C71A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spTree>
    <p:extLst>
      <p:ext uri="{BB962C8B-B14F-4D97-AF65-F5344CB8AC3E}">
        <p14:creationId xmlns:p14="http://schemas.microsoft.com/office/powerpoint/2010/main" val="300494225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A189174F-D6E0-4A45-B1B8-1053D8BF2C41}"/>
              </a:ext>
            </a:extLst>
          </p:cNvPr>
          <p:cNvPicPr>
            <a:picLocks noChangeAspect="1"/>
          </p:cNvPicPr>
          <p:nvPr/>
        </p:nvPicPr>
        <p:blipFill>
          <a:blip r:embed="rId2"/>
          <a:stretch>
            <a:fillRect/>
          </a:stretch>
        </p:blipFill>
        <p:spPr>
          <a:xfrm>
            <a:off x="290945" y="718341"/>
            <a:ext cx="8562109" cy="6139659"/>
          </a:xfrm>
          <a:prstGeom prst="rect">
            <a:avLst/>
          </a:prstGeom>
        </p:spPr>
      </p:pic>
      <p:pic>
        <p:nvPicPr>
          <p:cNvPr id="10" name="Immagine 9">
            <a:extLst>
              <a:ext uri="{FF2B5EF4-FFF2-40B4-BE49-F238E27FC236}">
                <a16:creationId xmlns:a16="http://schemas.microsoft.com/office/drawing/2014/main" id="{C5A37487-58D6-714F-9341-F2D14C71A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201" y="0"/>
            <a:ext cx="885760" cy="685800"/>
          </a:xfrm>
          <a:prstGeom prst="rect">
            <a:avLst/>
          </a:prstGeom>
        </p:spPr>
      </p:pic>
      <p:sp>
        <p:nvSpPr>
          <p:cNvPr id="2" name="Rettangolo 1">
            <a:extLst>
              <a:ext uri="{FF2B5EF4-FFF2-40B4-BE49-F238E27FC236}">
                <a16:creationId xmlns:a16="http://schemas.microsoft.com/office/drawing/2014/main" id="{306DE7DA-45AD-B745-B033-0BFE9101C796}"/>
              </a:ext>
            </a:extLst>
          </p:cNvPr>
          <p:cNvSpPr/>
          <p:nvPr/>
        </p:nvSpPr>
        <p:spPr>
          <a:xfrm>
            <a:off x="865955" y="5553011"/>
            <a:ext cx="1501796" cy="193780"/>
          </a:xfrm>
          <a:prstGeom prst="rect">
            <a:avLst/>
          </a:prstGeom>
          <a:noFill/>
          <a:ln w="28575" cap="flat" cmpd="sng" algn="ctr">
            <a:solidFill>
              <a:srgbClr val="C0000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it-IT"/>
          </a:p>
        </p:txBody>
      </p:sp>
      <p:sp>
        <p:nvSpPr>
          <p:cNvPr id="5" name="Rettangolo 4">
            <a:extLst>
              <a:ext uri="{FF2B5EF4-FFF2-40B4-BE49-F238E27FC236}">
                <a16:creationId xmlns:a16="http://schemas.microsoft.com/office/drawing/2014/main" id="{E510CEB2-64D6-DE45-8B6E-BAA3114D3171}"/>
              </a:ext>
            </a:extLst>
          </p:cNvPr>
          <p:cNvSpPr/>
          <p:nvPr/>
        </p:nvSpPr>
        <p:spPr>
          <a:xfrm>
            <a:off x="2367750" y="5565123"/>
            <a:ext cx="2113415" cy="193780"/>
          </a:xfrm>
          <a:prstGeom prst="rect">
            <a:avLst/>
          </a:prstGeom>
          <a:noFill/>
          <a:ln w="2857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it-IT"/>
          </a:p>
        </p:txBody>
      </p:sp>
      <p:sp>
        <p:nvSpPr>
          <p:cNvPr id="6" name="Rettangolo 5">
            <a:extLst>
              <a:ext uri="{FF2B5EF4-FFF2-40B4-BE49-F238E27FC236}">
                <a16:creationId xmlns:a16="http://schemas.microsoft.com/office/drawing/2014/main" id="{7EFFD7DE-BEAF-0843-B7F4-A8E2CE273485}"/>
              </a:ext>
            </a:extLst>
          </p:cNvPr>
          <p:cNvSpPr/>
          <p:nvPr/>
        </p:nvSpPr>
        <p:spPr>
          <a:xfrm>
            <a:off x="770072" y="5758903"/>
            <a:ext cx="3711093" cy="605563"/>
          </a:xfrm>
          <a:prstGeom prst="rect">
            <a:avLst/>
          </a:prstGeom>
          <a:noFill/>
          <a:ln w="2857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it-IT"/>
          </a:p>
        </p:txBody>
      </p:sp>
    </p:spTree>
    <p:extLst>
      <p:ext uri="{BB962C8B-B14F-4D97-AF65-F5344CB8AC3E}">
        <p14:creationId xmlns:p14="http://schemas.microsoft.com/office/powerpoint/2010/main" val="38378772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548C5845-0455-0B40-A2D3-B1954D9E3D05}"/>
              </a:ext>
            </a:extLst>
          </p:cNvPr>
          <p:cNvSpPr>
            <a:spLocks noGrp="1"/>
          </p:cNvSpPr>
          <p:nvPr>
            <p:ph idx="1"/>
          </p:nvPr>
        </p:nvSpPr>
        <p:spPr>
          <a:xfrm>
            <a:off x="319367" y="588495"/>
            <a:ext cx="4252633" cy="6027458"/>
          </a:xfrm>
        </p:spPr>
        <p:txBody>
          <a:bodyPr>
            <a:normAutofit fontScale="55000" lnSpcReduction="20000"/>
          </a:bodyPr>
          <a:lstStyle/>
          <a:p>
            <a:pPr marL="0" indent="0">
              <a:buNone/>
            </a:pPr>
            <a:r>
              <a:rPr lang="it-IT" b="1" dirty="0"/>
              <a:t>Microstruttura Zingarelli:</a:t>
            </a:r>
          </a:p>
          <a:p>
            <a:pPr marL="0" indent="0">
              <a:buNone/>
            </a:pPr>
            <a:endParaRPr lang="it-IT" dirty="0"/>
          </a:p>
          <a:p>
            <a:pPr marL="514350" indent="-514350">
              <a:buFont typeface="+mj-lt"/>
              <a:buAutoNum type="arabicPeriod"/>
            </a:pPr>
            <a:r>
              <a:rPr lang="it-IT" dirty="0"/>
              <a:t>vocabolo; </a:t>
            </a:r>
          </a:p>
          <a:p>
            <a:pPr marL="514350" indent="-514350">
              <a:buFont typeface="+mj-lt"/>
              <a:buAutoNum type="arabicPeriod"/>
            </a:pPr>
            <a:r>
              <a:rPr lang="it-IT" dirty="0"/>
              <a:t>indicazione di marchio registrato; </a:t>
            </a:r>
          </a:p>
          <a:p>
            <a:pPr marL="514350" indent="-514350">
              <a:buFont typeface="+mj-lt"/>
              <a:buAutoNum type="arabicPeriod"/>
            </a:pPr>
            <a:r>
              <a:rPr lang="it-IT" dirty="0"/>
              <a:t>trascrizione fonematica; </a:t>
            </a:r>
          </a:p>
          <a:p>
            <a:pPr marL="514350" indent="-514350">
              <a:buFont typeface="+mj-lt"/>
              <a:buAutoNum type="arabicPeriod"/>
            </a:pPr>
            <a:r>
              <a:rPr lang="it-IT" dirty="0"/>
              <a:t>varianti di forma; </a:t>
            </a:r>
          </a:p>
          <a:p>
            <a:pPr marL="514350" indent="-514350">
              <a:buFont typeface="+mj-lt"/>
              <a:buAutoNum type="arabicPeriod"/>
            </a:pPr>
            <a:r>
              <a:rPr lang="it-IT" dirty="0"/>
              <a:t>etimologia; </a:t>
            </a:r>
          </a:p>
          <a:p>
            <a:pPr marL="514350" indent="-514350">
              <a:buFont typeface="+mj-lt"/>
              <a:buAutoNum type="arabicPeriod"/>
            </a:pPr>
            <a:r>
              <a:rPr lang="it-IT" dirty="0"/>
              <a:t>qualifica grammaticale; </a:t>
            </a:r>
          </a:p>
          <a:p>
            <a:pPr marL="514350" indent="-514350">
              <a:buFont typeface="+mj-lt"/>
              <a:buAutoNum type="arabicPeriod"/>
            </a:pPr>
            <a:r>
              <a:rPr lang="it-IT" dirty="0"/>
              <a:t>sezione morfologica; </a:t>
            </a:r>
          </a:p>
          <a:p>
            <a:pPr marL="514350" indent="-514350">
              <a:buFont typeface="+mj-lt"/>
              <a:buAutoNum type="arabicPeriod"/>
            </a:pPr>
            <a:r>
              <a:rPr lang="it-IT" dirty="0"/>
              <a:t>sezione semantica; </a:t>
            </a:r>
          </a:p>
          <a:p>
            <a:pPr marL="514350" indent="-514350">
              <a:buFont typeface="+mj-lt"/>
              <a:buAutoNum type="arabicPeriod"/>
            </a:pPr>
            <a:r>
              <a:rPr lang="it-IT" dirty="0"/>
              <a:t>sinonimi, contrari, analoghi, simboli;</a:t>
            </a:r>
          </a:p>
          <a:p>
            <a:pPr marL="514350" indent="-514350">
              <a:buFont typeface="+mj-lt"/>
              <a:buAutoNum type="arabicPeriod"/>
            </a:pPr>
            <a:r>
              <a:rPr lang="it-IT" dirty="0"/>
              <a:t>alterati e sottolemmi; </a:t>
            </a:r>
          </a:p>
          <a:p>
            <a:pPr marL="514350" indent="-514350">
              <a:buFont typeface="+mj-lt"/>
              <a:buAutoNum type="arabicPeriod"/>
            </a:pPr>
            <a:r>
              <a:rPr lang="it-IT" dirty="0"/>
              <a:t>definizioni d’autore; </a:t>
            </a:r>
          </a:p>
          <a:p>
            <a:pPr marL="514350" indent="-514350">
              <a:buFont typeface="+mj-lt"/>
              <a:buAutoNum type="arabicPeriod"/>
            </a:pPr>
            <a:r>
              <a:rPr lang="it-IT" dirty="0"/>
              <a:t>sfumature di significato; </a:t>
            </a:r>
          </a:p>
          <a:p>
            <a:pPr marL="514350" indent="-514350">
              <a:buFont typeface="+mj-lt"/>
              <a:buAutoNum type="arabicPeriod"/>
            </a:pPr>
            <a:r>
              <a:rPr lang="it-IT" dirty="0"/>
              <a:t>inserti di nomenclatura</a:t>
            </a:r>
          </a:p>
          <a:p>
            <a:pPr marL="514350" indent="-514350">
              <a:buFont typeface="+mj-lt"/>
              <a:buAutoNum type="arabicPeriod"/>
            </a:pPr>
            <a:endParaRPr lang="it-IT" dirty="0"/>
          </a:p>
          <a:p>
            <a:pPr marL="0" indent="0">
              <a:buNone/>
            </a:pPr>
            <a:r>
              <a:rPr lang="it-IT" dirty="0"/>
              <a:t>simboli per:</a:t>
            </a:r>
          </a:p>
          <a:p>
            <a:pPr marL="0" indent="0">
              <a:buNone/>
            </a:pPr>
            <a:r>
              <a:rPr lang="it-IT" dirty="0"/>
              <a:t>♦ lessico fondamentale</a:t>
            </a:r>
          </a:p>
          <a:p>
            <a:pPr marL="0" indent="0">
              <a:buNone/>
            </a:pPr>
            <a:r>
              <a:rPr lang="it-IT" dirty="0"/>
              <a:t>♣ parole da salvare</a:t>
            </a:r>
          </a:p>
          <a:p>
            <a:pPr marL="0" indent="0">
              <a:buNone/>
            </a:pPr>
            <a:r>
              <a:rPr lang="it-IT" dirty="0"/>
              <a:t>† parole o accezione arcaica</a:t>
            </a:r>
          </a:p>
        </p:txBody>
      </p:sp>
      <p:sp>
        <p:nvSpPr>
          <p:cNvPr id="7" name="Segnaposto contenuto 2">
            <a:extLst>
              <a:ext uri="{FF2B5EF4-FFF2-40B4-BE49-F238E27FC236}">
                <a16:creationId xmlns:a16="http://schemas.microsoft.com/office/drawing/2014/main" id="{38481DBD-D5ED-0446-9A9F-992EF96FF897}"/>
              </a:ext>
            </a:extLst>
          </p:cNvPr>
          <p:cNvSpPr txBox="1">
            <a:spLocks/>
          </p:cNvSpPr>
          <p:nvPr/>
        </p:nvSpPr>
        <p:spPr>
          <a:xfrm>
            <a:off x="4572000" y="588495"/>
            <a:ext cx="4252633" cy="60274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it-IT" sz="1500" b="1" dirty="0"/>
              <a:t>La struttura delle entrate </a:t>
            </a:r>
            <a:r>
              <a:rPr lang="it-IT" sz="1500" dirty="0"/>
              <a:t>(Aprile 2005: 173)</a:t>
            </a:r>
          </a:p>
          <a:p>
            <a:pPr marL="0" indent="0">
              <a:buFont typeface="Arial" panose="020B0604020202020204" pitchFamily="34" charset="0"/>
              <a:buNone/>
            </a:pPr>
            <a:r>
              <a:rPr lang="it-IT" sz="1500" dirty="0"/>
              <a:t>AREA DELL’ENTRATA:</a:t>
            </a:r>
          </a:p>
          <a:p>
            <a:pPr>
              <a:buFontTx/>
              <a:buChar char="-"/>
            </a:pPr>
            <a:r>
              <a:rPr lang="it-IT" sz="1500" dirty="0"/>
              <a:t>lemma</a:t>
            </a:r>
          </a:p>
          <a:p>
            <a:pPr>
              <a:buFontTx/>
              <a:buChar char="-"/>
            </a:pPr>
            <a:r>
              <a:rPr lang="it-IT" sz="1500" dirty="0"/>
              <a:t>pronuncia</a:t>
            </a:r>
          </a:p>
          <a:p>
            <a:pPr>
              <a:buFontTx/>
              <a:buChar char="-"/>
            </a:pPr>
            <a:r>
              <a:rPr lang="it-IT" sz="1500" dirty="0"/>
              <a:t>sillabazione</a:t>
            </a:r>
          </a:p>
          <a:p>
            <a:pPr>
              <a:buFontTx/>
              <a:buChar char="-"/>
            </a:pPr>
            <a:r>
              <a:rPr lang="it-IT" sz="1500" dirty="0"/>
              <a:t>informazione grammaticale</a:t>
            </a:r>
          </a:p>
          <a:p>
            <a:pPr marL="0" indent="0">
              <a:buNone/>
            </a:pPr>
            <a:endParaRPr lang="it-IT" sz="1500" dirty="0"/>
          </a:p>
          <a:p>
            <a:pPr marL="0" indent="0">
              <a:buNone/>
            </a:pPr>
            <a:r>
              <a:rPr lang="it-IT" sz="1500" dirty="0"/>
              <a:t>AREA DELLA SEMANTICA</a:t>
            </a:r>
          </a:p>
          <a:p>
            <a:pPr>
              <a:buFontTx/>
              <a:buChar char="-"/>
            </a:pPr>
            <a:r>
              <a:rPr lang="it-IT" sz="1500" dirty="0"/>
              <a:t>significati</a:t>
            </a:r>
          </a:p>
          <a:p>
            <a:pPr>
              <a:buFontTx/>
              <a:buChar char="-"/>
            </a:pPr>
            <a:r>
              <a:rPr lang="it-IT" sz="1500" dirty="0"/>
              <a:t>esempi</a:t>
            </a:r>
          </a:p>
          <a:p>
            <a:pPr>
              <a:buFontTx/>
              <a:buChar char="-"/>
            </a:pPr>
            <a:r>
              <a:rPr lang="it-IT" sz="1500" dirty="0"/>
              <a:t>fraseologia</a:t>
            </a:r>
          </a:p>
          <a:p>
            <a:pPr>
              <a:buFontTx/>
              <a:buChar char="-"/>
            </a:pPr>
            <a:endParaRPr lang="it-IT" sz="1500" dirty="0"/>
          </a:p>
          <a:p>
            <a:pPr marL="0" indent="0">
              <a:buNone/>
            </a:pPr>
            <a:r>
              <a:rPr lang="it-IT" sz="1500" dirty="0"/>
              <a:t>INFORMAZIONI COMPLEMENTARI</a:t>
            </a:r>
          </a:p>
          <a:p>
            <a:pPr>
              <a:buFontTx/>
              <a:buChar char="-"/>
            </a:pPr>
            <a:r>
              <a:rPr lang="it-IT" sz="1500" dirty="0"/>
              <a:t>etimologia</a:t>
            </a:r>
          </a:p>
          <a:p>
            <a:pPr>
              <a:buFontTx/>
              <a:buChar char="-"/>
            </a:pPr>
            <a:r>
              <a:rPr lang="it-IT" sz="1500" dirty="0"/>
              <a:t>sinonimi  e contrari</a:t>
            </a:r>
          </a:p>
          <a:p>
            <a:pPr>
              <a:buFontTx/>
              <a:buChar char="-"/>
            </a:pPr>
            <a:r>
              <a:rPr lang="it-IT" sz="1500" dirty="0"/>
              <a:t>ecc.</a:t>
            </a:r>
          </a:p>
          <a:p>
            <a:pPr marL="0" indent="0">
              <a:buFont typeface="Arial" panose="020B0604020202020204" pitchFamily="34" charset="0"/>
              <a:buNone/>
            </a:pPr>
            <a:endParaRPr lang="it-IT" dirty="0"/>
          </a:p>
          <a:p>
            <a:pPr marL="0" indent="0">
              <a:buFont typeface="Arial" panose="020B0604020202020204" pitchFamily="34" charset="0"/>
              <a:buNone/>
            </a:pPr>
            <a:endParaRPr lang="it-IT" dirty="0"/>
          </a:p>
        </p:txBody>
      </p:sp>
    </p:spTree>
    <p:extLst>
      <p:ext uri="{BB962C8B-B14F-4D97-AF65-F5344CB8AC3E}">
        <p14:creationId xmlns:p14="http://schemas.microsoft.com/office/powerpoint/2010/main" val="7476550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544BF437-4C06-8449-9011-AF77DA13EE00}"/>
              </a:ext>
            </a:extLst>
          </p:cNvPr>
          <p:cNvPicPr>
            <a:picLocks noChangeAspect="1"/>
          </p:cNvPicPr>
          <p:nvPr/>
        </p:nvPicPr>
        <p:blipFill>
          <a:blip r:embed="rId2"/>
          <a:stretch>
            <a:fillRect/>
          </a:stretch>
        </p:blipFill>
        <p:spPr>
          <a:xfrm>
            <a:off x="0" y="935182"/>
            <a:ext cx="9144000" cy="51146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988825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p:cNvPicPr>
            <a:picLocks noChangeAspect="1"/>
          </p:cNvPicPr>
          <p:nvPr/>
        </p:nvPicPr>
        <p:blipFill rotWithShape="1">
          <a:blip r:embed="rId3">
            <a:extLst>
              <a:ext uri="{28A0092B-C50C-407E-A947-70E740481C1C}">
                <a14:useLocalDpi xmlns:a14="http://schemas.microsoft.com/office/drawing/2010/main" val="0"/>
              </a:ext>
            </a:extLst>
          </a:blip>
          <a:srcRect r="22122" b="2005"/>
          <a:stretch/>
        </p:blipFill>
        <p:spPr>
          <a:xfrm>
            <a:off x="0" y="857250"/>
            <a:ext cx="9144000" cy="5143500"/>
          </a:xfrm>
          <a:prstGeom prst="rect">
            <a:avLst/>
          </a:prstGeom>
        </p:spPr>
      </p:pic>
      <p:sp>
        <p:nvSpPr>
          <p:cNvPr id="7" name="Rettangolo 6"/>
          <p:cNvSpPr/>
          <p:nvPr/>
        </p:nvSpPr>
        <p:spPr>
          <a:xfrm>
            <a:off x="1143000" y="2861937"/>
            <a:ext cx="6858000" cy="255284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350"/>
          </a:p>
        </p:txBody>
      </p:sp>
      <p:sp>
        <p:nvSpPr>
          <p:cNvPr id="6" name="CasellaDiTesto 5"/>
          <p:cNvSpPr txBox="1"/>
          <p:nvPr/>
        </p:nvSpPr>
        <p:spPr>
          <a:xfrm>
            <a:off x="1259338" y="3226571"/>
            <a:ext cx="6858001" cy="1985159"/>
          </a:xfrm>
          <a:prstGeom prst="rect">
            <a:avLst/>
          </a:prstGeom>
          <a:noFill/>
        </p:spPr>
        <p:txBody>
          <a:bodyPr wrap="square" rtlCol="0">
            <a:spAutoFit/>
          </a:bodyPr>
          <a:lstStyle/>
          <a:p>
            <a:pPr algn="ctr"/>
            <a:r>
              <a:rPr lang="it-IT" sz="4950" dirty="0">
                <a:solidFill>
                  <a:schemeClr val="accent1">
                    <a:lumMod val="40000"/>
                    <a:lumOff val="60000"/>
                  </a:schemeClr>
                </a:solidFill>
              </a:rPr>
              <a:t>#</a:t>
            </a:r>
            <a:r>
              <a:rPr lang="it-IT" sz="4950" dirty="0" err="1">
                <a:solidFill>
                  <a:schemeClr val="accent1">
                    <a:lumMod val="40000"/>
                    <a:lumOff val="60000"/>
                  </a:schemeClr>
                </a:solidFill>
              </a:rPr>
              <a:t>quandoHTMLnonbasta</a:t>
            </a:r>
            <a:br>
              <a:rPr lang="it-IT" sz="6000" dirty="0">
                <a:solidFill>
                  <a:schemeClr val="accent1">
                    <a:lumMod val="40000"/>
                    <a:lumOff val="60000"/>
                  </a:schemeClr>
                </a:solidFill>
              </a:rPr>
            </a:br>
            <a:r>
              <a:rPr lang="it-IT" sz="6000" dirty="0">
                <a:solidFill>
                  <a:schemeClr val="accent1">
                    <a:lumMod val="40000"/>
                    <a:lumOff val="60000"/>
                  </a:schemeClr>
                </a:solidFill>
              </a:rPr>
              <a:t>#LAMP</a:t>
            </a:r>
            <a:br>
              <a:rPr lang="it-IT" sz="6000" dirty="0">
                <a:solidFill>
                  <a:schemeClr val="accent1">
                    <a:lumMod val="40000"/>
                    <a:lumOff val="60000"/>
                  </a:schemeClr>
                </a:solidFill>
              </a:rPr>
            </a:br>
            <a:endParaRPr lang="it-IT" sz="1350" dirty="0">
              <a:solidFill>
                <a:schemeClr val="accent1">
                  <a:lumMod val="40000"/>
                  <a:lumOff val="60000"/>
                </a:schemeClr>
              </a:solidFill>
            </a:endParaRPr>
          </a:p>
        </p:txBody>
      </p:sp>
      <p:sp>
        <p:nvSpPr>
          <p:cNvPr id="8" name="Rettangolo 7"/>
          <p:cNvSpPr/>
          <p:nvPr/>
        </p:nvSpPr>
        <p:spPr>
          <a:xfrm rot="16200000">
            <a:off x="-977985" y="4778547"/>
            <a:ext cx="2190491" cy="253916"/>
          </a:xfrm>
          <a:prstGeom prst="rect">
            <a:avLst/>
          </a:prstGeom>
        </p:spPr>
        <p:txBody>
          <a:bodyPr wrap="square">
            <a:spAutoFit/>
          </a:bodyPr>
          <a:lstStyle/>
          <a:p>
            <a:r>
              <a:rPr lang="it-IT" sz="1050" dirty="0">
                <a:solidFill>
                  <a:schemeClr val="bg1">
                    <a:lumMod val="75000"/>
                  </a:schemeClr>
                </a:solidFill>
              </a:rPr>
              <a:t>Photo by Taylor Vick@ </a:t>
            </a:r>
            <a:r>
              <a:rPr lang="it-IT" sz="1050" dirty="0" err="1">
                <a:solidFill>
                  <a:schemeClr val="bg1">
                    <a:lumMod val="75000"/>
                  </a:schemeClr>
                </a:solidFill>
              </a:rPr>
              <a:t>Unsplash</a:t>
            </a:r>
            <a:endParaRPr lang="it-IT" sz="1050" dirty="0">
              <a:solidFill>
                <a:schemeClr val="bg1">
                  <a:lumMod val="75000"/>
                </a:schemeClr>
              </a:solidFill>
            </a:endParaRPr>
          </a:p>
        </p:txBody>
      </p:sp>
    </p:spTree>
    <p:extLst>
      <p:ext uri="{BB962C8B-B14F-4D97-AF65-F5344CB8AC3E}">
        <p14:creationId xmlns:p14="http://schemas.microsoft.com/office/powerpoint/2010/main" val="180241572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sultato immagini per linux"/>
          <p:cNvPicPr>
            <a:picLocks noChangeAspect="1" noChangeArrowheads="1"/>
          </p:cNvPicPr>
          <p:nvPr/>
        </p:nvPicPr>
        <p:blipFill rotWithShape="1">
          <a:blip r:embed="rId2">
            <a:extLst>
              <a:ext uri="{28A0092B-C50C-407E-A947-70E740481C1C}">
                <a14:useLocalDpi xmlns:a14="http://schemas.microsoft.com/office/drawing/2010/main" val="0"/>
              </a:ext>
            </a:extLst>
          </a:blip>
          <a:srcRect l="9520" r="7146"/>
          <a:stretch/>
        </p:blipFill>
        <p:spPr bwMode="auto">
          <a:xfrm>
            <a:off x="0" y="544733"/>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8624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kinsta.com/it/wp-content/uploads/sites/2/2018/05/apache-1.png"/>
          <p:cNvPicPr>
            <a:picLocks noChangeAspect="1" noChangeArrowheads="1"/>
          </p:cNvPicPr>
          <p:nvPr/>
        </p:nvPicPr>
        <p:blipFill rotWithShape="1">
          <a:blip r:embed="rId2">
            <a:extLst>
              <a:ext uri="{28A0092B-C50C-407E-A947-70E740481C1C}">
                <a14:useLocalDpi xmlns:a14="http://schemas.microsoft.com/office/drawing/2010/main" val="0"/>
              </a:ext>
            </a:extLst>
          </a:blip>
          <a:srcRect l="8088" t="7613" r="9790"/>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5775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sultato immagini per mysq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3748" y="1916832"/>
            <a:ext cx="4844355" cy="2505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95450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isultato immagini per ph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3838" y="2510898"/>
            <a:ext cx="3100344" cy="1674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815819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977260" y="1012052"/>
            <a:ext cx="2154902" cy="857250"/>
          </a:xfrm>
        </p:spPr>
        <p:txBody>
          <a:bodyPr/>
          <a:lstStyle/>
          <a:p>
            <a:r>
              <a:rPr lang="it-IT" dirty="0">
                <a:solidFill>
                  <a:schemeClr val="accent2">
                    <a:lumMod val="75000"/>
                  </a:schemeClr>
                </a:solidFill>
              </a:rPr>
              <a:t>www</a:t>
            </a:r>
          </a:p>
        </p:txBody>
      </p:sp>
      <p:pic>
        <p:nvPicPr>
          <p:cNvPr id="5122" name="Picture 2" descr="isultato immagini per pc 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331" y="3311946"/>
            <a:ext cx="2615292" cy="208991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sultato immagini per browser 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592" y="2285026"/>
            <a:ext cx="2584682" cy="1453883"/>
          </a:xfrm>
          <a:prstGeom prst="rect">
            <a:avLst/>
          </a:prstGeom>
          <a:noFill/>
          <a:effectLst>
            <a:outerShdw blurRad="50800" dist="762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6" name="Immagin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2268" y="804097"/>
            <a:ext cx="2986262" cy="3111810"/>
          </a:xfrm>
          <a:prstGeom prst="rect">
            <a:avLst/>
          </a:prstGeom>
        </p:spPr>
      </p:pic>
      <p:pic>
        <p:nvPicPr>
          <p:cNvPr id="5136" name="Picture 16" descr="isultato immagini per web 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49003" y="1029180"/>
            <a:ext cx="901944" cy="901944"/>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Connettore 2 13"/>
          <p:cNvCxnSpPr/>
          <p:nvPr/>
        </p:nvCxnSpPr>
        <p:spPr>
          <a:xfrm flipV="1">
            <a:off x="3217408" y="2275272"/>
            <a:ext cx="1577564" cy="11689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Connettore 2 22"/>
          <p:cNvCxnSpPr/>
          <p:nvPr/>
        </p:nvCxnSpPr>
        <p:spPr>
          <a:xfrm flipH="1">
            <a:off x="3692043" y="2660162"/>
            <a:ext cx="1145330" cy="8666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6146" name="Picture 2" descr="Vivid Arts Playful Gnomes Gnome Son/Leafpad | Pet Connection">
            <a:extLst>
              <a:ext uri="{FF2B5EF4-FFF2-40B4-BE49-F238E27FC236}">
                <a16:creationId xmlns:a16="http://schemas.microsoft.com/office/drawing/2014/main" id="{721CC3EE-771F-0E46-ADBF-3519ED689E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71292" y="1910252"/>
            <a:ext cx="1459116" cy="182865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JeffCo Gardener: Garden Gnomes for Christmas">
            <a:extLst>
              <a:ext uri="{FF2B5EF4-FFF2-40B4-BE49-F238E27FC236}">
                <a16:creationId xmlns:a16="http://schemas.microsoft.com/office/drawing/2014/main" id="{8960C81E-987B-4E48-8EF1-516921F35E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63044" y="4166162"/>
            <a:ext cx="1745723" cy="174572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atabase | Bruker">
            <a:extLst>
              <a:ext uri="{FF2B5EF4-FFF2-40B4-BE49-F238E27FC236}">
                <a16:creationId xmlns:a16="http://schemas.microsoft.com/office/drawing/2014/main" id="{AA9ECE76-07A0-BD42-B0A9-37DEEEF8E287}"/>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1228"/>
          <a:stretch/>
        </p:blipFill>
        <p:spPr bwMode="auto">
          <a:xfrm>
            <a:off x="7336103" y="4008021"/>
            <a:ext cx="1745723" cy="196653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Nerdy Garden Gnome Statue with Computer Laptop: Amazon.in: Garden &amp; Outdoors">
            <a:extLst>
              <a:ext uri="{FF2B5EF4-FFF2-40B4-BE49-F238E27FC236}">
                <a16:creationId xmlns:a16="http://schemas.microsoft.com/office/drawing/2014/main" id="{E672D178-A7AA-C349-8A16-241483CBD4C7}"/>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7918" r="28582"/>
          <a:stretch/>
        </p:blipFill>
        <p:spPr bwMode="auto">
          <a:xfrm>
            <a:off x="4957951" y="3560000"/>
            <a:ext cx="1240292" cy="2129585"/>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Grotesque Zombie Gnomes : zombie garden Gnomes">
            <a:extLst>
              <a:ext uri="{FF2B5EF4-FFF2-40B4-BE49-F238E27FC236}">
                <a16:creationId xmlns:a16="http://schemas.microsoft.com/office/drawing/2014/main" id="{0E9DCDA4-6AB9-554B-BFBD-B237CB6424B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12546" y="3666521"/>
            <a:ext cx="1398938" cy="2235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3624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 CMS come Wordpress, Joomla! Drupal e l'ignoranza tecnica dilagante | Il  blog di Alessandro Stella">
            <a:extLst>
              <a:ext uri="{FF2B5EF4-FFF2-40B4-BE49-F238E27FC236}">
                <a16:creationId xmlns:a16="http://schemas.microsoft.com/office/drawing/2014/main" id="{EE72C8F3-925A-DC40-9FF0-9C0A4C8415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 name="Rettangolo 4">
            <a:extLst>
              <a:ext uri="{FF2B5EF4-FFF2-40B4-BE49-F238E27FC236}">
                <a16:creationId xmlns:a16="http://schemas.microsoft.com/office/drawing/2014/main" id="{26D2CEBA-3790-1C4D-8F5B-5BC3D806F8A6}"/>
              </a:ext>
            </a:extLst>
          </p:cNvPr>
          <p:cNvSpPr/>
          <p:nvPr/>
        </p:nvSpPr>
        <p:spPr>
          <a:xfrm>
            <a:off x="0" y="1065594"/>
            <a:ext cx="9144000" cy="623248"/>
          </a:xfrm>
          <a:prstGeom prst="rect">
            <a:avLst/>
          </a:prstGeom>
          <a:solidFill>
            <a:srgbClr val="FFFFFF">
              <a:alpha val="4392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350" dirty="0"/>
          </a:p>
        </p:txBody>
      </p:sp>
      <p:sp>
        <p:nvSpPr>
          <p:cNvPr id="4" name="CasellaDiTesto 3">
            <a:extLst>
              <a:ext uri="{FF2B5EF4-FFF2-40B4-BE49-F238E27FC236}">
                <a16:creationId xmlns:a16="http://schemas.microsoft.com/office/drawing/2014/main" id="{2B0F5326-5D34-9C48-827F-3CF225FDF617}"/>
              </a:ext>
            </a:extLst>
          </p:cNvPr>
          <p:cNvSpPr txBox="1"/>
          <p:nvPr/>
        </p:nvSpPr>
        <p:spPr>
          <a:xfrm>
            <a:off x="660208" y="1065595"/>
            <a:ext cx="7869783" cy="646331"/>
          </a:xfrm>
          <a:prstGeom prst="rect">
            <a:avLst/>
          </a:prstGeom>
          <a:noFill/>
        </p:spPr>
        <p:txBody>
          <a:bodyPr wrap="none" rtlCol="0">
            <a:spAutoFit/>
          </a:bodyPr>
          <a:lstStyle/>
          <a:p>
            <a:r>
              <a:rPr lang="it-IT" sz="3600" dirty="0">
                <a:solidFill>
                  <a:schemeClr val="accent1">
                    <a:lumMod val="50000"/>
                  </a:schemeClr>
                </a:solidFill>
              </a:rPr>
              <a:t>CMS = CONTENT MANAGEMENT SYSTEM</a:t>
            </a:r>
          </a:p>
        </p:txBody>
      </p:sp>
    </p:spTree>
    <p:extLst>
      <p:ext uri="{BB962C8B-B14F-4D97-AF65-F5344CB8AC3E}">
        <p14:creationId xmlns:p14="http://schemas.microsoft.com/office/powerpoint/2010/main" val="356245068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s://3oir7r2nmlvh155acn3mevs7-wpengine.netdna-ssl.com/wp-content/uploads/2016/02/Qk4eWxbTMu0rxnP1SYhq_Dictionary-Lady-Kripke-Hassan-2013-348-5.jpg"/>
          <p:cNvPicPr>
            <a:picLocks noChangeAspect="1" noChangeArrowheads="1"/>
          </p:cNvPicPr>
          <p:nvPr/>
        </p:nvPicPr>
        <p:blipFill rotWithShape="1">
          <a:blip r:embed="rId2">
            <a:extLst>
              <a:ext uri="{28A0092B-C50C-407E-A947-70E740481C1C}">
                <a14:useLocalDpi xmlns:a14="http://schemas.microsoft.com/office/drawing/2010/main" val="0"/>
              </a:ext>
            </a:extLst>
          </a:blip>
          <a:srcRect l="11146"/>
          <a:stretch/>
        </p:blipFill>
        <p:spPr bwMode="auto">
          <a:xfrm>
            <a:off x="0" y="1"/>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ttangolo 4"/>
          <p:cNvSpPr/>
          <p:nvPr/>
        </p:nvSpPr>
        <p:spPr>
          <a:xfrm>
            <a:off x="1531088" y="5358806"/>
            <a:ext cx="7612912" cy="1339703"/>
          </a:xfrm>
          <a:prstGeom prst="rect">
            <a:avLst/>
          </a:prstGeom>
          <a:solidFill>
            <a:srgbClr val="FFFFFF">
              <a:alpha val="6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p:cNvSpPr>
            <a:spLocks noGrp="1"/>
          </p:cNvSpPr>
          <p:nvPr>
            <p:ph type="title"/>
          </p:nvPr>
        </p:nvSpPr>
        <p:spPr>
          <a:xfrm>
            <a:off x="1531088" y="5323345"/>
            <a:ext cx="7474689" cy="1410623"/>
          </a:xfrm>
        </p:spPr>
        <p:txBody>
          <a:bodyPr>
            <a:normAutofit/>
          </a:bodyPr>
          <a:lstStyle/>
          <a:p>
            <a:pPr algn="r"/>
            <a:r>
              <a:rPr lang="it-IT" sz="2400" dirty="0"/>
              <a:t>“I </a:t>
            </a:r>
            <a:r>
              <a:rPr lang="it-IT" sz="2400" dirty="0" err="1"/>
              <a:t>realized</a:t>
            </a:r>
            <a:r>
              <a:rPr lang="it-IT" sz="2400" dirty="0"/>
              <a:t> </a:t>
            </a:r>
            <a:r>
              <a:rPr lang="it-IT" sz="2400" dirty="0" err="1"/>
              <a:t>that</a:t>
            </a:r>
            <a:r>
              <a:rPr lang="it-IT" sz="2400" dirty="0"/>
              <a:t> </a:t>
            </a:r>
            <a:r>
              <a:rPr lang="it-IT" sz="2400" dirty="0" err="1"/>
              <a:t>dictionaries</a:t>
            </a:r>
            <a:r>
              <a:rPr lang="it-IT" sz="2400" dirty="0"/>
              <a:t> </a:t>
            </a:r>
            <a:r>
              <a:rPr lang="it-IT" sz="2400" dirty="0" err="1"/>
              <a:t>were</a:t>
            </a:r>
            <a:r>
              <a:rPr lang="it-IT" sz="2400" dirty="0"/>
              <a:t> </a:t>
            </a:r>
            <a:r>
              <a:rPr lang="it-IT" sz="2400" dirty="0" err="1"/>
              <a:t>each</a:t>
            </a:r>
            <a:r>
              <a:rPr lang="it-IT" sz="2400" dirty="0"/>
              <a:t> </a:t>
            </a:r>
            <a:r>
              <a:rPr lang="it-IT" sz="2400" dirty="0" err="1"/>
              <a:t>infinitely</a:t>
            </a:r>
            <a:r>
              <a:rPr lang="it-IT" sz="2400" dirty="0"/>
              <a:t> </a:t>
            </a:r>
            <a:r>
              <a:rPr lang="it-IT" sz="2400" dirty="0" err="1"/>
              <a:t>explorable</a:t>
            </a:r>
            <a:r>
              <a:rPr lang="it-IT" sz="2400" dirty="0"/>
              <a:t>, so </a:t>
            </a:r>
            <a:r>
              <a:rPr lang="it-IT" sz="2400" dirty="0" err="1"/>
              <a:t>they</a:t>
            </a:r>
            <a:r>
              <a:rPr lang="it-IT" sz="2400" dirty="0"/>
              <a:t> </a:t>
            </a:r>
            <a:r>
              <a:rPr lang="it-IT" sz="2400" dirty="0" err="1"/>
              <a:t>opened</a:t>
            </a:r>
            <a:r>
              <a:rPr lang="it-IT" sz="2400" dirty="0"/>
              <a:t> me to new </a:t>
            </a:r>
            <a:r>
              <a:rPr lang="it-IT" sz="2400" dirty="0" err="1"/>
              <a:t>possibilities</a:t>
            </a:r>
            <a:r>
              <a:rPr lang="it-IT" sz="2400" dirty="0"/>
              <a:t> in a mix of </a:t>
            </a:r>
            <a:r>
              <a:rPr lang="it-IT" sz="2400" dirty="0" err="1"/>
              <a:t>serendipity</a:t>
            </a:r>
            <a:r>
              <a:rPr lang="it-IT" sz="2400" dirty="0"/>
              <a:t>, </a:t>
            </a:r>
            <a:r>
              <a:rPr lang="it-IT" sz="2400" dirty="0" err="1"/>
              <a:t>discovery</a:t>
            </a:r>
            <a:r>
              <a:rPr lang="it-IT" sz="2400" dirty="0"/>
              <a:t> and </a:t>
            </a:r>
            <a:r>
              <a:rPr lang="it-IT" sz="2400" dirty="0" err="1"/>
              <a:t>revelation</a:t>
            </a:r>
            <a:r>
              <a:rPr lang="it-IT" sz="2400" dirty="0"/>
              <a:t>” (Madeline </a:t>
            </a:r>
            <a:r>
              <a:rPr lang="it-IT" sz="2400" dirty="0" err="1"/>
              <a:t>Kripke</a:t>
            </a:r>
            <a:r>
              <a:rPr lang="it-IT" sz="2400" dirty="0"/>
              <a:t>)</a:t>
            </a:r>
          </a:p>
        </p:txBody>
      </p:sp>
    </p:spTree>
    <p:extLst>
      <p:ext uri="{BB962C8B-B14F-4D97-AF65-F5344CB8AC3E}">
        <p14:creationId xmlns:p14="http://schemas.microsoft.com/office/powerpoint/2010/main" val="317060556"/>
      </p:ext>
    </p:extLst>
  </p:cSld>
  <p:clrMapOvr>
    <a:masterClrMapping/>
  </p:clrMapOvr>
</p:sld>
</file>

<file path=ppt/theme/theme1.xml><?xml version="1.0" encoding="utf-8"?>
<a:theme xmlns:a="http://schemas.openxmlformats.org/drawingml/2006/main" name="Tema di Office">
  <a:themeElements>
    <a:clrScheme name="Tema di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i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i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26324</TotalTime>
  <Words>4021</Words>
  <Application>Microsoft Macintosh PowerPoint</Application>
  <PresentationFormat>Presentazione su schermo (4:3)</PresentationFormat>
  <Paragraphs>377</Paragraphs>
  <Slides>80</Slides>
  <Notes>8</Notes>
  <HiddenSlides>0</HiddenSlides>
  <MMClips>2</MMClips>
  <ScaleCrop>false</ScaleCrop>
  <HeadingPairs>
    <vt:vector size="6" baseType="variant">
      <vt:variant>
        <vt:lpstr>Caratteri utilizzati</vt:lpstr>
      </vt:variant>
      <vt:variant>
        <vt:i4>7</vt:i4>
      </vt:variant>
      <vt:variant>
        <vt:lpstr>Tema</vt:lpstr>
      </vt:variant>
      <vt:variant>
        <vt:i4>1</vt:i4>
      </vt:variant>
      <vt:variant>
        <vt:lpstr>Titoli diapositive</vt:lpstr>
      </vt:variant>
      <vt:variant>
        <vt:i4>80</vt:i4>
      </vt:variant>
    </vt:vector>
  </HeadingPairs>
  <TitlesOfParts>
    <vt:vector size="88" baseType="lpstr">
      <vt:lpstr>Arial</vt:lpstr>
      <vt:lpstr>Calibri</vt:lpstr>
      <vt:lpstr>Calibri Light</vt:lpstr>
      <vt:lpstr>Century Gothic</vt:lpstr>
      <vt:lpstr>Helvetica</vt:lpstr>
      <vt:lpstr>Josefin Sans</vt:lpstr>
      <vt:lpstr>Josefin Sans SemiBold</vt:lpstr>
      <vt:lpstr>Tema di Office</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«The roots of electronic lexicography» late 1950s / early 1960s (Granger)</vt:lpstr>
      <vt:lpstr>Presentazione standard di PowerPoint</vt:lpstr>
      <vt:lpstr>Presentazione standard di PowerPoint</vt:lpstr>
      <vt:lpstr>Presentazione standard di PowerPoint</vt:lpstr>
      <vt:lpstr>Presentazione standard di PowerPoint</vt:lpstr>
      <vt:lpstr>#presentation: CD ROM?</vt:lpstr>
      <vt:lpstr>Presentazione standard di PowerPoint</vt:lpstr>
      <vt:lpstr>Presentazione standard di PowerPoint</vt:lpstr>
      <vt:lpstr>Presentazione standard di PowerPoint</vt:lpstr>
      <vt:lpstr>Presentazione standard di PowerPoint</vt:lpstr>
      <vt:lpstr>EAGLES96</vt:lpstr>
      <vt:lpstr>Presentazione standard di PowerPoint</vt:lpstr>
      <vt:lpstr>Dictionary Database vs Lexical database?   Es. Jassen 2005: A lexical database […] is a lexical resource system meant primarily for computational exploitation. This can be the use in a search engine providing human users with lexical information, but also the use in NLP applications, computer aided language-learning systems, computer aided linguistic research, etc   The term dictionary database will be used in this article for a database whose primary function is the compilation of lexicographic products. This can either be simply a digital version of a paper dictionary, from which the printed version is generated (often called a machine readable dictionary), or it can be a complex system from which a wide range of monolingual and bilingual dictionaries are derived  (Janssen 2005) </vt:lpstr>
      <vt:lpstr>Presentazione standard di PowerPoint</vt:lpstr>
      <vt:lpstr>S. Granger, Electronic lexicography from challenge to opportunity</vt:lpstr>
      <vt:lpstr>Presentazione standard di PowerPoint</vt:lpstr>
      <vt:lpstr>Large-scale</vt:lpstr>
      <vt:lpstr>Large-scale</vt:lpstr>
      <vt:lpstr>Presentazione standard di PowerPoint</vt:lpstr>
      <vt:lpstr>Presentazione standard di PowerPoint</vt:lpstr>
      <vt:lpstr>Presentazione standard di PowerPoint</vt:lpstr>
      <vt:lpstr>De Mauro VdB</vt:lpstr>
      <vt:lpstr>De Mauro VdB</vt:lpstr>
      <vt:lpstr>De Mauro VdB</vt:lpstr>
      <vt:lpstr>De Mauro VdB</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Aspetti               qualitativi</vt:lpstr>
      <vt:lpstr>Presentazione standard di PowerPoint</vt:lpstr>
      <vt:lpstr>OVI / TLIO</vt:lpstr>
      <vt:lpstr>Presentazione standard di PowerPoint</vt:lpstr>
      <vt:lpstr>«A new version of an already existing language dictionary […] can be realised in between three and five years, a great historical dictionary requires at least thirty years, but can also take fifty if not more»   Beltrami (2013)  </vt:lpstr>
      <vt:lpstr>«I certainly do not know all lexicographic projects past and present; but of those I know not a single one was finished in  the time and for the money originally planned»  Zgusta's (1971: 348)  </vt:lpstr>
      <vt:lpstr> Zgusta (1971: 348) </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www</vt:lpstr>
      <vt:lpstr>Presentazione standard di PowerPoint</vt:lpstr>
      <vt:lpstr>“I realized that dictionaries were each infinitely explorable, so they opened me to new possibilities in a mix of serendipity, discovery and revelation” (Madeline Kripke)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 futura redazione del TLIO</dc:title>
  <dc:creator>Utente di Microsoft Office</dc:creator>
  <cp:lastModifiedBy>Salvatore Arcidiacono</cp:lastModifiedBy>
  <cp:revision>378</cp:revision>
  <dcterms:created xsi:type="dcterms:W3CDTF">2017-05-07T09:19:31Z</dcterms:created>
  <dcterms:modified xsi:type="dcterms:W3CDTF">2026-03-23T11:09:27Z</dcterms:modified>
</cp:coreProperties>
</file>