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6"/>
  </p:notesMasterIdLst>
  <p:sldIdLst>
    <p:sldId id="294" r:id="rId2"/>
    <p:sldId id="337" r:id="rId3"/>
    <p:sldId id="336" r:id="rId4"/>
    <p:sldId id="349" r:id="rId5"/>
    <p:sldId id="350" r:id="rId6"/>
    <p:sldId id="369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70" r:id="rId15"/>
    <p:sldId id="365" r:id="rId16"/>
    <p:sldId id="325" r:id="rId17"/>
    <p:sldId id="335" r:id="rId18"/>
    <p:sldId id="345" r:id="rId19"/>
    <p:sldId id="338" r:id="rId20"/>
    <p:sldId id="346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27" r:id="rId29"/>
    <p:sldId id="328" r:id="rId30"/>
    <p:sldId id="330" r:id="rId31"/>
    <p:sldId id="331" r:id="rId32"/>
    <p:sldId id="366" r:id="rId33"/>
    <p:sldId id="332" r:id="rId34"/>
    <p:sldId id="333" r:id="rId35"/>
    <p:sldId id="310" r:id="rId36"/>
    <p:sldId id="314" r:id="rId37"/>
    <p:sldId id="316" r:id="rId38"/>
    <p:sldId id="368" r:id="rId39"/>
    <p:sldId id="367" r:id="rId40"/>
    <p:sldId id="318" r:id="rId41"/>
    <p:sldId id="347" r:id="rId42"/>
    <p:sldId id="348" r:id="rId43"/>
    <p:sldId id="319" r:id="rId44"/>
    <p:sldId id="323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D2"/>
    <a:srgbClr val="A57055"/>
    <a:srgbClr val="3851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8"/>
    <p:restoredTop sz="94563"/>
  </p:normalViewPr>
  <p:slideViewPr>
    <p:cSldViewPr>
      <p:cViewPr>
        <p:scale>
          <a:sx n="150" d="100"/>
          <a:sy n="150" d="100"/>
        </p:scale>
        <p:origin x="3552" y="1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DF7D6-80D7-4B43-B424-D38E8873FA1A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D43E7-2887-C145-B1FC-9B6E76C682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769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D43E7-2887-C145-B1FC-9B6E76C682F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61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D43E7-2887-C145-B1FC-9B6E76C682F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46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09/10/24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reccani.it/enciclopedia/punteggiatura_(La-grammatica-italiana)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274638"/>
            <a:ext cx="9144000" cy="15533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Codifica di alto livello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96144"/>
            <a:ext cx="8229600" cy="82068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</a:rPr>
              <a:t>(i linguaggi di marcatura)</a:t>
            </a:r>
          </a:p>
        </p:txBody>
      </p:sp>
    </p:spTree>
    <p:extLst>
      <p:ext uri="{BB962C8B-B14F-4D97-AF65-F5344CB8AC3E}">
        <p14:creationId xmlns:p14="http://schemas.microsoft.com/office/powerpoint/2010/main" val="162062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5F8C77-155F-6B83-CAE2-8A9F21055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7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«Il dott. A. Rossi possiede un patrimonio che ammonta a circa 2.194.093€. È proprietario […] del 12.9% della Rossi &amp; Co. S.r.l.»</a:t>
            </a:r>
          </a:p>
        </p:txBody>
      </p:sp>
    </p:spTree>
    <p:extLst>
      <p:ext uri="{BB962C8B-B14F-4D97-AF65-F5344CB8AC3E}">
        <p14:creationId xmlns:p14="http://schemas.microsoft.com/office/powerpoint/2010/main" val="3443800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993BD-0437-FF56-EE29-56E7E3195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6C02E3-3A00-4937-18FB-C4AC2D991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7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«Il dott. A. Rossi possiede un patrimonio che ammonta a circa 2.194.093€. È proprietario […] del 12.9% della Rossi &amp; Co. S.r.l.»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E28504D1-F52C-58C4-F7A2-A9807AD8DDC9}"/>
              </a:ext>
            </a:extLst>
          </p:cNvPr>
          <p:cNvSpPr/>
          <p:nvPr/>
        </p:nvSpPr>
        <p:spPr>
          <a:xfrm>
            <a:off x="6948264" y="2334729"/>
            <a:ext cx="370128" cy="37012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FEE6FFB8-605E-F51D-2AE5-780122C25341}"/>
              </a:ext>
            </a:extLst>
          </p:cNvPr>
          <p:cNvSpPr/>
          <p:nvPr/>
        </p:nvSpPr>
        <p:spPr>
          <a:xfrm>
            <a:off x="1105528" y="3346904"/>
            <a:ext cx="226112" cy="226112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C2B8F59-2BFE-6254-845C-70D434BF4BC8}"/>
              </a:ext>
            </a:extLst>
          </p:cNvPr>
          <p:cNvSpPr/>
          <p:nvPr/>
        </p:nvSpPr>
        <p:spPr>
          <a:xfrm>
            <a:off x="1537576" y="3346904"/>
            <a:ext cx="226112" cy="226112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12141F4-6A31-80A2-9E17-1CCEB578EBA1}"/>
              </a:ext>
            </a:extLst>
          </p:cNvPr>
          <p:cNvSpPr/>
          <p:nvPr/>
        </p:nvSpPr>
        <p:spPr>
          <a:xfrm>
            <a:off x="1763688" y="3356992"/>
            <a:ext cx="226112" cy="226112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520CE9D-21CC-A6F9-E15C-53428BF20054}"/>
              </a:ext>
            </a:extLst>
          </p:cNvPr>
          <p:cNvSpPr/>
          <p:nvPr/>
        </p:nvSpPr>
        <p:spPr>
          <a:xfrm>
            <a:off x="1783355" y="1916832"/>
            <a:ext cx="226112" cy="226112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2EEF6F0-AAFF-CA5C-8783-19057679D7FF}"/>
              </a:ext>
            </a:extLst>
          </p:cNvPr>
          <p:cNvSpPr/>
          <p:nvPr/>
        </p:nvSpPr>
        <p:spPr>
          <a:xfrm>
            <a:off x="2339752" y="1916832"/>
            <a:ext cx="226112" cy="226112"/>
          </a:xfrm>
          <a:prstGeom prst="ellipse">
            <a:avLst/>
          </a:prstGeom>
          <a:noFill/>
          <a:ln w="444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CDE837E4-A4CA-BEB3-7D35-C629058472A2}"/>
              </a:ext>
            </a:extLst>
          </p:cNvPr>
          <p:cNvSpPr/>
          <p:nvPr/>
        </p:nvSpPr>
        <p:spPr>
          <a:xfrm>
            <a:off x="2915816" y="2927596"/>
            <a:ext cx="792088" cy="226112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7488D60F-2B54-7AC8-3DAB-27ECEB659DA5}"/>
              </a:ext>
            </a:extLst>
          </p:cNvPr>
          <p:cNvSpPr/>
          <p:nvPr/>
        </p:nvSpPr>
        <p:spPr>
          <a:xfrm>
            <a:off x="5971112" y="2406737"/>
            <a:ext cx="226112" cy="226112"/>
          </a:xfrm>
          <a:prstGeom prst="ellipse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F853AD30-E1F0-A1F8-D9C7-F2A81B282CC9}"/>
              </a:ext>
            </a:extLst>
          </p:cNvPr>
          <p:cNvSpPr/>
          <p:nvPr/>
        </p:nvSpPr>
        <p:spPr>
          <a:xfrm>
            <a:off x="4932040" y="2924944"/>
            <a:ext cx="226112" cy="226112"/>
          </a:xfrm>
          <a:prstGeom prst="ellipse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C21D89C3-0F95-5104-CBF6-A8DE907B6689}"/>
              </a:ext>
            </a:extLst>
          </p:cNvPr>
          <p:cNvSpPr/>
          <p:nvPr/>
        </p:nvSpPr>
        <p:spPr>
          <a:xfrm>
            <a:off x="5220072" y="2345716"/>
            <a:ext cx="226112" cy="226112"/>
          </a:xfrm>
          <a:prstGeom prst="ellipse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77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0479CF-95BE-DAB9-48E6-64795C98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Trattini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A5823F-98A2-5A8E-6E63-8A7371D52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>
              <a:buFontTx/>
              <a:buChar char="-"/>
            </a:pPr>
            <a:r>
              <a:rPr lang="it-IT" dirty="0"/>
              <a:t>Per un inciso</a:t>
            </a:r>
          </a:p>
          <a:p>
            <a:pPr>
              <a:buFontTx/>
              <a:buChar char="-"/>
            </a:pPr>
            <a:r>
              <a:rPr lang="it-IT" dirty="0"/>
              <a:t>Per il discorso diretto</a:t>
            </a:r>
          </a:p>
          <a:p>
            <a:pPr>
              <a:buFontTx/>
              <a:buChar char="-"/>
            </a:pPr>
            <a:r>
              <a:rPr lang="it-IT" dirty="0"/>
              <a:t>Per gli elementi di un elenco</a:t>
            </a:r>
          </a:p>
          <a:p>
            <a:pPr>
              <a:buFontTx/>
              <a:buChar char="-"/>
            </a:pPr>
            <a:r>
              <a:rPr lang="it-IT" dirty="0"/>
              <a:t>per dividere una parola in sillabe: </a:t>
            </a:r>
            <a:r>
              <a:rPr lang="it-IT" dirty="0" err="1"/>
              <a:t>lu</a:t>
            </a:r>
            <a:r>
              <a:rPr lang="it-IT" dirty="0"/>
              <a:t>-ma-ca;</a:t>
            </a:r>
          </a:p>
          <a:p>
            <a:pPr>
              <a:buFontTx/>
              <a:buChar char="-"/>
            </a:pPr>
            <a:r>
              <a:rPr lang="it-IT" dirty="0"/>
              <a:t>per separare due cifre (in alternanza con la sbarretta): il 7-8 (o il 7/8) novembre;</a:t>
            </a:r>
          </a:p>
          <a:p>
            <a:pPr>
              <a:buFontTx/>
              <a:buChar char="-"/>
            </a:pPr>
            <a:r>
              <a:rPr lang="it-IT" dirty="0"/>
              <a:t>per segnalare una relazione tra due nomi, perlopiù propri, per indicare un qualsiasi rapporto di relazione: il summit Reagan-Gorbaciov; o nomi geografici: Emilia-Romagna; nord-est, nord-ovest, sud-est, sud-ovest; e, specialmente nel linguaggio giornalistico, anche tra due nomi comuni in relazione reciproca: gli incontri governo-sindacati; le relazioni banca-impresa;</a:t>
            </a:r>
          </a:p>
          <a:p>
            <a:pPr>
              <a:buFontTx/>
              <a:buChar char="-"/>
            </a:pPr>
            <a:r>
              <a:rPr lang="it-IT" dirty="0"/>
              <a:t>per unire una coppia di aggettivi collegati: il primo termine è sempre al maschile, a volte può anche essere abbreviato: spazio-temporale; socio-educativo; </a:t>
            </a:r>
          </a:p>
        </p:txBody>
      </p:sp>
    </p:spTree>
    <p:extLst>
      <p:ext uri="{BB962C8B-B14F-4D97-AF65-F5344CB8AC3E}">
        <p14:creationId xmlns:p14="http://schemas.microsoft.com/office/powerpoint/2010/main" val="2028802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69557-uhd_4096_2160_25fps">
            <a:hlinkClick r:id="" action="ppaction://media"/>
            <a:extLst>
              <a:ext uri="{FF2B5EF4-FFF2-40B4-BE49-F238E27FC236}">
                <a16:creationId xmlns:a16="http://schemas.microsoft.com/office/drawing/2014/main" id="{CA3E5278-9F0E-2382-4CA6-748577E4C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52736" y="4763"/>
            <a:ext cx="12993629" cy="685323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C0E57CF-785F-46B0-6372-A76B3B413A26}"/>
              </a:ext>
            </a:extLst>
          </p:cNvPr>
          <p:cNvSpPr/>
          <p:nvPr/>
        </p:nvSpPr>
        <p:spPr>
          <a:xfrm>
            <a:off x="1763688" y="1412776"/>
            <a:ext cx="3168352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000000"/>
                </a:solidFill>
                <a:effectLst/>
                <a:latin typeface="GeoSlab703 Md BT Medium" panose="02060603020205020403" pitchFamily="18" charset="0"/>
              </a:rPr>
              <a:t>(2) </a:t>
            </a:r>
            <a:r>
              <a:rPr lang="it-IT" sz="3200" dirty="0" err="1">
                <a:solidFill>
                  <a:srgbClr val="000000"/>
                </a:solidFill>
                <a:effectLst/>
                <a:latin typeface="GeoSlab703 Md BT Medium" panose="02060603020205020403" pitchFamily="18" charset="0"/>
              </a:rPr>
              <a:t>Highlighting</a:t>
            </a:r>
            <a:endParaRPr lang="it-IT" dirty="0">
              <a:solidFill>
                <a:srgbClr val="000000"/>
              </a:solidFill>
              <a:effectLst/>
              <a:latin typeface="GeoSlab703 Md BT Medium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3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932AFE-BA04-C9AC-88E4-85E8FB41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dirty="0" err="1">
                <a:effectLst/>
                <a:latin typeface="LinLibertineOI-Identity-H"/>
              </a:rPr>
              <a:t>Highlighting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164D80-47D5-CFDC-ECBB-4C22E55BD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4116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it-IT" dirty="0">
                <a:latin typeface="LinLibertineO-Identity-H"/>
              </a:rPr>
              <a:t>A</a:t>
            </a:r>
            <a:r>
              <a:rPr lang="it-IT" dirty="0">
                <a:effectLst/>
                <a:latin typeface="LinLibertineO-Identity-H"/>
              </a:rPr>
              <a:t> </a:t>
            </a:r>
            <a:r>
              <a:rPr lang="it-IT" dirty="0" err="1">
                <a:effectLst/>
                <a:latin typeface="LinLibertineO-Identity-H"/>
              </a:rPr>
              <a:t>variety</a:t>
            </a:r>
            <a:r>
              <a:rPr lang="it-IT" dirty="0">
                <a:effectLst/>
                <a:latin typeface="LinLibertineO-Identity-H"/>
              </a:rPr>
              <a:t> of </a:t>
            </a:r>
            <a:r>
              <a:rPr lang="it-IT" dirty="0" err="1">
                <a:effectLst/>
                <a:latin typeface="LinLibertineO-Identity-H"/>
              </a:rPr>
              <a:t>textual</a:t>
            </a:r>
            <a:r>
              <a:rPr lang="it-IT" dirty="0">
                <a:effectLst/>
                <a:latin typeface="LinLibertineO-Identity-H"/>
              </a:rPr>
              <a:t> features, </a:t>
            </a:r>
            <a:r>
              <a:rPr lang="it-IT" dirty="0" err="1">
                <a:effectLst/>
                <a:latin typeface="LinLibertineO-Identity-H"/>
              </a:rPr>
              <a:t>all</a:t>
            </a:r>
            <a:r>
              <a:rPr lang="it-IT" dirty="0">
                <a:effectLst/>
                <a:latin typeface="LinLibertineO-Identity-H"/>
              </a:rPr>
              <a:t> of </a:t>
            </a:r>
            <a:r>
              <a:rPr lang="it-IT" dirty="0" err="1">
                <a:effectLst/>
                <a:latin typeface="LinLibertineO-Identity-H"/>
              </a:rPr>
              <a:t>which</a:t>
            </a:r>
            <a:r>
              <a:rPr lang="it-IT" dirty="0">
                <a:effectLst/>
                <a:latin typeface="LinLibertineO-Identity-H"/>
              </a:rPr>
              <a:t> </a:t>
            </a:r>
            <a:r>
              <a:rPr lang="it-IT" dirty="0" err="1">
                <a:effectLst/>
                <a:latin typeface="LinLibertineO-Identity-H"/>
              </a:rPr>
              <a:t>have</a:t>
            </a:r>
            <a:r>
              <a:rPr lang="it-IT" dirty="0">
                <a:effectLst/>
                <a:latin typeface="LinLibertineO-Identity-H"/>
              </a:rPr>
              <a:t> in common </a:t>
            </a:r>
            <a:r>
              <a:rPr lang="it-IT" dirty="0" err="1">
                <a:effectLst/>
                <a:latin typeface="LinLibertineO-Identity-H"/>
              </a:rPr>
              <a:t>that</a:t>
            </a:r>
            <a:r>
              <a:rPr lang="it-IT" dirty="0">
                <a:effectLst/>
                <a:latin typeface="LinLibertineO-Identity-H"/>
              </a:rPr>
              <a:t> </a:t>
            </a:r>
            <a:r>
              <a:rPr lang="it-IT" dirty="0" err="1">
                <a:effectLst/>
                <a:latin typeface="LinLibertineO-Identity-H"/>
              </a:rPr>
              <a:t>they</a:t>
            </a:r>
            <a:r>
              <a:rPr lang="it-IT" dirty="0">
                <a:effectLst/>
                <a:latin typeface="LinLibertineO-Identity-H"/>
              </a:rPr>
              <a:t> are </a:t>
            </a:r>
            <a:r>
              <a:rPr lang="it-IT" dirty="0" err="1">
                <a:effectLst/>
                <a:latin typeface="LinLibertineO-Identity-H"/>
              </a:rPr>
              <a:t>frequently</a:t>
            </a:r>
            <a:r>
              <a:rPr lang="it-IT" dirty="0">
                <a:effectLst/>
                <a:latin typeface="LinLibertineO-Identity-H"/>
              </a:rPr>
              <a:t> </a:t>
            </a:r>
            <a:r>
              <a:rPr lang="it-IT" dirty="0" err="1">
                <a:effectLst/>
                <a:latin typeface="LinLibertineO-Identity-H"/>
              </a:rPr>
              <a:t>realized</a:t>
            </a:r>
            <a:r>
              <a:rPr lang="it-IT" dirty="0">
                <a:effectLst/>
                <a:latin typeface="LinLibertineO-Identity-H"/>
              </a:rPr>
              <a:t> in </a:t>
            </a:r>
            <a:r>
              <a:rPr lang="it-IT" dirty="0" err="1">
                <a:effectLst/>
                <a:latin typeface="LinLibertineO-Identity-H"/>
              </a:rPr>
              <a:t>conventional</a:t>
            </a:r>
            <a:r>
              <a:rPr lang="it-IT" dirty="0">
                <a:effectLst/>
                <a:latin typeface="LinLibertineO-Identity-H"/>
              </a:rPr>
              <a:t> printing practice by the use of </a:t>
            </a:r>
            <a:r>
              <a:rPr lang="it-IT" dirty="0" err="1">
                <a:effectLst/>
                <a:latin typeface="LinLibertineO-Identity-H"/>
              </a:rPr>
              <a:t>such</a:t>
            </a:r>
            <a:r>
              <a:rPr lang="it-IT" dirty="0">
                <a:effectLst/>
                <a:latin typeface="LinLibertineO-Identity-H"/>
              </a:rPr>
              <a:t> features </a:t>
            </a:r>
            <a:r>
              <a:rPr lang="it-IT" dirty="0" err="1">
                <a:effectLst/>
                <a:latin typeface="LinLibertineO-Identity-H"/>
              </a:rPr>
              <a:t>as</a:t>
            </a:r>
            <a:r>
              <a:rPr lang="it-IT" dirty="0">
                <a:effectLst/>
                <a:latin typeface="LinLibertineO-Identity-H"/>
              </a:rPr>
              <a:t> </a:t>
            </a:r>
            <a:r>
              <a:rPr lang="it-IT" dirty="0" err="1">
                <a:effectLst/>
                <a:latin typeface="LinLibertineO-Identity-H"/>
              </a:rPr>
              <a:t>underlining</a:t>
            </a:r>
            <a:r>
              <a:rPr lang="it-IT" dirty="0">
                <a:effectLst/>
                <a:latin typeface="LinLibertineO-Identity-H"/>
              </a:rPr>
              <a:t>, </a:t>
            </a:r>
            <a:r>
              <a:rPr lang="it-IT" dirty="0" err="1">
                <a:effectLst/>
                <a:latin typeface="LinLibertineO-Identity-H"/>
              </a:rPr>
              <a:t>italic</a:t>
            </a:r>
            <a:r>
              <a:rPr lang="it-IT" dirty="0">
                <a:effectLst/>
                <a:latin typeface="LinLibertineO-Identity-H"/>
              </a:rPr>
              <a:t> fonts, or </a:t>
            </a:r>
            <a:r>
              <a:rPr lang="it-IT" dirty="0" err="1">
                <a:effectLst/>
                <a:latin typeface="LinLibertineO-Identity-H"/>
              </a:rPr>
              <a:t>quotation</a:t>
            </a:r>
            <a:r>
              <a:rPr lang="it-IT" dirty="0">
                <a:effectLst/>
                <a:latin typeface="LinLibertineO-Identity-H"/>
              </a:rPr>
              <a:t> </a:t>
            </a:r>
            <a:r>
              <a:rPr lang="it-IT" dirty="0" err="1">
                <a:effectLst/>
                <a:latin typeface="LinLibertineO-Identity-H"/>
              </a:rPr>
              <a:t>marks</a:t>
            </a:r>
            <a:r>
              <a:rPr lang="it-IT" dirty="0">
                <a:effectLst/>
                <a:latin typeface="LinLibertineO-Identity-H"/>
              </a:rPr>
              <a:t>, </a:t>
            </a:r>
            <a:r>
              <a:rPr lang="it-IT" dirty="0" err="1">
                <a:effectLst/>
                <a:latin typeface="LinLibertineO-Identity-H"/>
              </a:rPr>
              <a:t>collectively</a:t>
            </a:r>
            <a:r>
              <a:rPr lang="it-IT" dirty="0">
                <a:effectLst/>
                <a:latin typeface="LinLibertineO-Identity-H"/>
              </a:rPr>
              <a:t> </a:t>
            </a:r>
            <a:r>
              <a:rPr lang="it-IT" dirty="0" err="1">
                <a:effectLst/>
                <a:latin typeface="LinLibertineO-Identity-H"/>
              </a:rPr>
              <a:t>referred</a:t>
            </a:r>
            <a:r>
              <a:rPr lang="it-IT" dirty="0">
                <a:effectLst/>
                <a:latin typeface="LinLibertineO-Identity-H"/>
              </a:rPr>
              <a:t> to </a:t>
            </a:r>
            <a:r>
              <a:rPr lang="it-IT" dirty="0" err="1">
                <a:effectLst/>
                <a:latin typeface="LinLibertineO-Identity-H"/>
              </a:rPr>
              <a:t>here</a:t>
            </a:r>
            <a:r>
              <a:rPr lang="it-IT" dirty="0">
                <a:effectLst/>
                <a:latin typeface="LinLibertineO-Identity-H"/>
              </a:rPr>
              <a:t> </a:t>
            </a:r>
            <a:r>
              <a:rPr lang="it-IT" dirty="0" err="1">
                <a:effectLst/>
                <a:latin typeface="LinLibertineO-Identity-H"/>
              </a:rPr>
              <a:t>as</a:t>
            </a:r>
            <a:r>
              <a:rPr lang="it-IT" dirty="0">
                <a:effectLst/>
                <a:latin typeface="LinLibertineO-Identity-H"/>
              </a:rPr>
              <a:t> </a:t>
            </a:r>
            <a:r>
              <a:rPr lang="it-IT" dirty="0" err="1">
                <a:effectLst/>
                <a:latin typeface="LinLibertineOI-Identity-H"/>
              </a:rPr>
              <a:t>highlighting</a:t>
            </a:r>
            <a:r>
              <a:rPr lang="it-IT" dirty="0">
                <a:latin typeface="LinLibertineO-Identity-H"/>
              </a:rPr>
              <a:t> </a:t>
            </a: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900" dirty="0" err="1">
                <a:effectLst/>
                <a:latin typeface="LinLibertineO-Identity-H"/>
              </a:rPr>
              <a:t>distinct</a:t>
            </a:r>
            <a:r>
              <a:rPr lang="it-IT" sz="2900" dirty="0">
                <a:effectLst/>
                <a:latin typeface="LinLibertineO-Identity-H"/>
              </a:rPr>
              <a:t> in some way—</a:t>
            </a:r>
            <a:r>
              <a:rPr lang="it-IT" sz="2900" dirty="0" err="1">
                <a:effectLst/>
                <a:latin typeface="LinLibertineO-Identity-H"/>
              </a:rPr>
              <a:t>as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foreign</a:t>
            </a:r>
            <a:r>
              <a:rPr lang="it-IT" sz="2900" dirty="0">
                <a:effectLst/>
                <a:latin typeface="LinLibertineO-Identity-H"/>
              </a:rPr>
              <a:t>, </a:t>
            </a:r>
            <a:r>
              <a:rPr lang="it-IT" sz="2900" dirty="0" err="1">
                <a:effectLst/>
                <a:latin typeface="LinLibertineO-Identity-H"/>
              </a:rPr>
              <a:t>dialectal</a:t>
            </a:r>
            <a:r>
              <a:rPr lang="it-IT" sz="2900" dirty="0">
                <a:effectLst/>
                <a:latin typeface="LinLibertineO-Identity-H"/>
              </a:rPr>
              <a:t>, </a:t>
            </a:r>
            <a:r>
              <a:rPr lang="it-IT" sz="2900" dirty="0" err="1">
                <a:effectLst/>
                <a:latin typeface="LinLibertineO-Identity-H"/>
              </a:rPr>
              <a:t>archaic</a:t>
            </a:r>
            <a:r>
              <a:rPr lang="it-IT" sz="2900" dirty="0">
                <a:effectLst/>
                <a:latin typeface="LinLibertineO-Identity-H"/>
              </a:rPr>
              <a:t>, technical, etc.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900" dirty="0" err="1">
                <a:effectLst/>
                <a:latin typeface="LinLibertineO-Identity-H"/>
              </a:rPr>
              <a:t>emphatic</a:t>
            </a:r>
            <a:r>
              <a:rPr lang="it-IT" sz="2900" dirty="0">
                <a:effectLst/>
                <a:latin typeface="LinLibertineO-Identity-H"/>
              </a:rPr>
              <a:t>, and </a:t>
            </a:r>
            <a:r>
              <a:rPr lang="it-IT" sz="2900" dirty="0" err="1">
                <a:effectLst/>
                <a:latin typeface="LinLibertineO-Identity-H"/>
              </a:rPr>
              <a:t>which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would</a:t>
            </a:r>
            <a:r>
              <a:rPr lang="it-IT" sz="2900" dirty="0">
                <a:effectLst/>
                <a:latin typeface="LinLibertineO-Identity-H"/>
              </a:rPr>
              <a:t> for </a:t>
            </a:r>
            <a:r>
              <a:rPr lang="it-IT" sz="2900" dirty="0" err="1">
                <a:effectLst/>
                <a:latin typeface="LinLibertineO-Identity-H"/>
              </a:rPr>
              <a:t>example</a:t>
            </a:r>
            <a:r>
              <a:rPr lang="it-IT" sz="2900" dirty="0">
                <a:effectLst/>
                <a:latin typeface="LinLibertineO-Identity-H"/>
              </a:rPr>
              <a:t> be </a:t>
            </a:r>
            <a:r>
              <a:rPr lang="it-IT" sz="2900" dirty="0" err="1">
                <a:effectLst/>
                <a:latin typeface="LinLibertineO-Identity-H"/>
              </a:rPr>
              <a:t>stressed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when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spoken</a:t>
            </a:r>
            <a:r>
              <a:rPr lang="it-IT" sz="2900" dirty="0">
                <a:effectLst/>
                <a:latin typeface="LinLibertineO-Identity-H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900" dirty="0" err="1">
                <a:effectLst/>
                <a:latin typeface="LinLibertineO-Identity-H"/>
              </a:rPr>
              <a:t>not</a:t>
            </a:r>
            <a:r>
              <a:rPr lang="it-IT" sz="2900" dirty="0">
                <a:effectLst/>
                <a:latin typeface="LinLibertineO-Identity-H"/>
              </a:rPr>
              <a:t> part of the body of the text, for </a:t>
            </a:r>
            <a:r>
              <a:rPr lang="it-IT" sz="2900" dirty="0" err="1">
                <a:effectLst/>
                <a:latin typeface="LinLibertineO-Identity-H"/>
              </a:rPr>
              <a:t>example</a:t>
            </a:r>
            <a:r>
              <a:rPr lang="it-IT" sz="2900" dirty="0">
                <a:effectLst/>
                <a:latin typeface="LinLibertineO-Identity-H"/>
              </a:rPr>
              <a:t> cross-</a:t>
            </a:r>
            <a:r>
              <a:rPr lang="it-IT" sz="2900" dirty="0" err="1">
                <a:effectLst/>
                <a:latin typeface="LinLibertineO-Identity-H"/>
              </a:rPr>
              <a:t>references</a:t>
            </a:r>
            <a:r>
              <a:rPr lang="it-IT" sz="2900" dirty="0">
                <a:effectLst/>
                <a:latin typeface="LinLibertineO-Identity-H"/>
              </a:rPr>
              <a:t>, </a:t>
            </a:r>
            <a:r>
              <a:rPr lang="it-IT" sz="2900" dirty="0" err="1">
                <a:effectLst/>
                <a:latin typeface="LinLibertineO-Identity-H"/>
              </a:rPr>
              <a:t>titles</a:t>
            </a:r>
            <a:r>
              <a:rPr lang="it-IT" sz="2900" dirty="0">
                <a:effectLst/>
                <a:latin typeface="LinLibertineO-Identity-H"/>
              </a:rPr>
              <a:t>, </a:t>
            </a:r>
            <a:r>
              <a:rPr lang="it-IT" sz="2900" dirty="0" err="1">
                <a:effectLst/>
                <a:latin typeface="LinLibertineO-Identity-H"/>
              </a:rPr>
              <a:t>headings</a:t>
            </a:r>
            <a:r>
              <a:rPr lang="it-IT" sz="2900" dirty="0">
                <a:effectLst/>
                <a:latin typeface="LinLibertineO-Identity-H"/>
              </a:rPr>
              <a:t>, labels, etc.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900" dirty="0" err="1">
                <a:effectLst/>
                <a:latin typeface="LinLibertineO-Identity-H"/>
              </a:rPr>
              <a:t>identified</a:t>
            </a:r>
            <a:r>
              <a:rPr lang="it-IT" sz="2900" dirty="0">
                <a:effectLst/>
                <a:latin typeface="LinLibertineO-Identity-H"/>
              </a:rPr>
              <a:t> with a </a:t>
            </a:r>
            <a:r>
              <a:rPr lang="it-IT" sz="2900" dirty="0" err="1">
                <a:effectLst/>
                <a:latin typeface="LinLibertineO-Identity-H"/>
              </a:rPr>
              <a:t>distinct</a:t>
            </a:r>
            <a:r>
              <a:rPr lang="it-IT" sz="2900" dirty="0">
                <a:effectLst/>
                <a:latin typeface="LinLibertineO-Identity-H"/>
              </a:rPr>
              <a:t> narrative stream, for </a:t>
            </a:r>
            <a:r>
              <a:rPr lang="it-IT" sz="2900" dirty="0" err="1">
                <a:effectLst/>
                <a:latin typeface="LinLibertineO-Identity-H"/>
              </a:rPr>
              <a:t>example</a:t>
            </a:r>
            <a:r>
              <a:rPr lang="it-IT" sz="2900" dirty="0">
                <a:effectLst/>
                <a:latin typeface="LinLibertineO-Identity-H"/>
              </a:rPr>
              <a:t> an </a:t>
            </a:r>
            <a:r>
              <a:rPr lang="it-IT" sz="2900" dirty="0" err="1">
                <a:effectLst/>
                <a:latin typeface="LinLibertineO-Identity-H"/>
              </a:rPr>
              <a:t>internal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monologue</a:t>
            </a:r>
            <a:r>
              <a:rPr lang="it-IT" sz="2900" dirty="0">
                <a:effectLst/>
                <a:latin typeface="LinLibertineO-Identity-H"/>
              </a:rPr>
              <a:t> or </a:t>
            </a:r>
            <a:r>
              <a:rPr lang="it-IT" sz="2900" dirty="0" err="1">
                <a:effectLst/>
                <a:latin typeface="LinLibertineO-Identity-H"/>
              </a:rPr>
              <a:t>commentary</a:t>
            </a:r>
            <a:r>
              <a:rPr lang="it-IT" sz="2900" dirty="0">
                <a:effectLst/>
                <a:latin typeface="LinLibertineO-Identity-H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900" dirty="0" err="1">
                <a:effectLst/>
                <a:latin typeface="LinLibertineO-Identity-H"/>
              </a:rPr>
              <a:t>attributed</a:t>
            </a:r>
            <a:r>
              <a:rPr lang="it-IT" sz="2900" dirty="0">
                <a:effectLst/>
                <a:latin typeface="LinLibertineO-Identity-H"/>
              </a:rPr>
              <a:t> by the narrator to some </a:t>
            </a:r>
            <a:r>
              <a:rPr lang="it-IT" sz="2900" dirty="0" err="1">
                <a:effectLst/>
                <a:latin typeface="LinLibertineO-Identity-H"/>
              </a:rPr>
              <a:t>other</a:t>
            </a:r>
            <a:r>
              <a:rPr lang="it-IT" sz="2900" dirty="0">
                <a:effectLst/>
                <a:latin typeface="LinLibertineO-Identity-H"/>
              </a:rPr>
              <a:t> agency, </a:t>
            </a:r>
            <a:r>
              <a:rPr lang="it-IT" sz="2900" dirty="0" err="1">
                <a:effectLst/>
                <a:latin typeface="LinLibertineO-Identity-H"/>
              </a:rPr>
              <a:t>either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within</a:t>
            </a:r>
            <a:r>
              <a:rPr lang="it-IT" sz="2900" dirty="0">
                <a:effectLst/>
                <a:latin typeface="LinLibertineO-Identity-H"/>
              </a:rPr>
              <a:t> the text or </a:t>
            </a:r>
            <a:r>
              <a:rPr lang="it-IT" sz="2900" dirty="0" err="1">
                <a:effectLst/>
                <a:latin typeface="LinLibertineO-Identity-H"/>
              </a:rPr>
              <a:t>outside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it</a:t>
            </a:r>
            <a:r>
              <a:rPr lang="it-IT" sz="2900" dirty="0">
                <a:effectLst/>
                <a:latin typeface="LinLibertineO-Identity-H"/>
              </a:rPr>
              <a:t>: for </a:t>
            </a:r>
            <a:r>
              <a:rPr lang="it-IT" sz="2900" dirty="0" err="1">
                <a:effectLst/>
                <a:latin typeface="LinLibertineO-Identity-H"/>
              </a:rPr>
              <a:t>example</a:t>
            </a:r>
            <a:r>
              <a:rPr lang="it-IT" sz="2900" dirty="0">
                <a:effectLst/>
                <a:latin typeface="LinLibertineO-Identity-H"/>
              </a:rPr>
              <a:t>, </a:t>
            </a:r>
            <a:r>
              <a:rPr lang="it-IT" sz="2900" dirty="0" err="1">
                <a:effectLst/>
                <a:latin typeface="LinLibertineO-Identity-H"/>
              </a:rPr>
              <a:t>direct</a:t>
            </a:r>
            <a:r>
              <a:rPr lang="it-IT" sz="2900" dirty="0">
                <a:effectLst/>
                <a:latin typeface="LinLibertineO-Identity-H"/>
              </a:rPr>
              <a:t> speech or </a:t>
            </a:r>
            <a:r>
              <a:rPr lang="it-IT" sz="2900" dirty="0" err="1">
                <a:effectLst/>
                <a:latin typeface="LinLibertineO-Identity-H"/>
              </a:rPr>
              <a:t>quotation</a:t>
            </a:r>
            <a:r>
              <a:rPr lang="it-IT" sz="2900" dirty="0">
                <a:effectLst/>
                <a:latin typeface="LinLibertineO-Identity-H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900" dirty="0">
                <a:effectLst/>
                <a:latin typeface="LinLibertineO-Identity-H"/>
              </a:rPr>
              <a:t>set </a:t>
            </a:r>
            <a:r>
              <a:rPr lang="it-IT" sz="2900" dirty="0" err="1">
                <a:effectLst/>
                <a:latin typeface="LinLibertineO-Identity-H"/>
              </a:rPr>
              <a:t>apart</a:t>
            </a:r>
            <a:r>
              <a:rPr lang="it-IT" sz="2900" dirty="0">
                <a:effectLst/>
                <a:latin typeface="LinLibertineO-Identity-H"/>
              </a:rPr>
              <a:t> from the text in some </a:t>
            </a:r>
            <a:r>
              <a:rPr lang="it-IT" sz="2900" dirty="0" err="1">
                <a:effectLst/>
                <a:latin typeface="LinLibertineO-Identity-H"/>
              </a:rPr>
              <a:t>other</a:t>
            </a:r>
            <a:r>
              <a:rPr lang="it-IT" sz="2900" dirty="0">
                <a:effectLst/>
                <a:latin typeface="LinLibertineO-Identity-H"/>
              </a:rPr>
              <a:t> way: for </a:t>
            </a:r>
            <a:r>
              <a:rPr lang="it-IT" sz="2900" dirty="0" err="1">
                <a:effectLst/>
                <a:latin typeface="LinLibertineO-Identity-H"/>
              </a:rPr>
              <a:t>example</a:t>
            </a:r>
            <a:r>
              <a:rPr lang="it-IT" sz="2900" dirty="0">
                <a:effectLst/>
                <a:latin typeface="LinLibertineO-Identity-H"/>
              </a:rPr>
              <a:t>, </a:t>
            </a:r>
            <a:r>
              <a:rPr lang="it-IT" sz="2900" dirty="0" err="1">
                <a:effectLst/>
                <a:latin typeface="LinLibertineO-Identity-H"/>
              </a:rPr>
              <a:t>proverbial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phrases</a:t>
            </a:r>
            <a:r>
              <a:rPr lang="it-IT" sz="2900" dirty="0">
                <a:effectLst/>
                <a:latin typeface="LinLibertineO-Identity-H"/>
              </a:rPr>
              <a:t>, words </a:t>
            </a:r>
            <a:r>
              <a:rPr lang="it-IT" sz="2900" dirty="0" err="1">
                <a:effectLst/>
                <a:latin typeface="LinLibertineO-Identity-H"/>
              </a:rPr>
              <a:t>mentioned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but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not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used</a:t>
            </a:r>
            <a:r>
              <a:rPr lang="it-IT" sz="2900" dirty="0">
                <a:effectLst/>
                <a:latin typeface="LinLibertineO-Identity-H"/>
              </a:rPr>
              <a:t>, names of </a:t>
            </a:r>
            <a:r>
              <a:rPr lang="it-IT" sz="2900" dirty="0" err="1">
                <a:effectLst/>
                <a:latin typeface="LinLibertineO-Identity-H"/>
              </a:rPr>
              <a:t>persons</a:t>
            </a:r>
            <a:r>
              <a:rPr lang="it-IT" sz="2900" dirty="0">
                <a:effectLst/>
                <a:latin typeface="LinLibertineO-Identity-H"/>
              </a:rPr>
              <a:t> and places in </a:t>
            </a:r>
            <a:r>
              <a:rPr lang="it-IT" sz="2900" dirty="0" err="1">
                <a:effectLst/>
                <a:latin typeface="LinLibertineO-Identity-H"/>
              </a:rPr>
              <a:t>older</a:t>
            </a:r>
            <a:r>
              <a:rPr lang="it-IT" sz="2900" dirty="0">
                <a:effectLst/>
                <a:latin typeface="LinLibertineO-Identity-H"/>
              </a:rPr>
              <a:t> texts, </a:t>
            </a:r>
            <a:r>
              <a:rPr lang="it-IT" sz="2900" dirty="0" err="1">
                <a:effectLst/>
                <a:latin typeface="LinLibertineO-Identity-H"/>
              </a:rPr>
              <a:t>editorial</a:t>
            </a:r>
            <a:r>
              <a:rPr lang="it-IT" sz="2900" dirty="0">
                <a:effectLst/>
                <a:latin typeface="LinLibertineO-Identity-H"/>
              </a:rPr>
              <a:t> </a:t>
            </a:r>
            <a:r>
              <a:rPr lang="it-IT" sz="2900" dirty="0" err="1">
                <a:effectLst/>
                <a:latin typeface="LinLibertineO-Identity-H"/>
              </a:rPr>
              <a:t>corrections</a:t>
            </a:r>
            <a:r>
              <a:rPr lang="it-IT" sz="2900" dirty="0">
                <a:effectLst/>
                <a:latin typeface="LinLibertineO-Identity-H"/>
              </a:rPr>
              <a:t> or </a:t>
            </a:r>
            <a:r>
              <a:rPr lang="it-IT" sz="2900" dirty="0" err="1">
                <a:effectLst/>
                <a:latin typeface="LinLibertineO-Identity-H"/>
              </a:rPr>
              <a:t>additions</a:t>
            </a:r>
            <a:r>
              <a:rPr lang="it-IT" sz="2900" dirty="0">
                <a:effectLst/>
                <a:latin typeface="LinLibertineO-Identity-H"/>
              </a:rPr>
              <a:t>, etc.</a:t>
            </a:r>
            <a:br>
              <a:rPr lang="it-IT" sz="1800" dirty="0">
                <a:effectLst/>
                <a:latin typeface="LinLibertineO-Identity-H"/>
              </a:rPr>
            </a:b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r>
              <a:rPr lang="it-IT" sz="1800" dirty="0">
                <a:latin typeface="LinLibertineO-Identity-H"/>
              </a:rPr>
              <a:t>(TEI </a:t>
            </a:r>
            <a:r>
              <a:rPr lang="it-IT" sz="1800" dirty="0" err="1">
                <a:latin typeface="LinLibertineO-Identity-H"/>
              </a:rPr>
              <a:t>Guidelines</a:t>
            </a:r>
            <a:r>
              <a:rPr lang="it-IT" sz="1800" dirty="0">
                <a:latin typeface="LinLibertineO-Identity-H"/>
              </a:rPr>
              <a:t> p. 78).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6550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975D3-FF43-0439-78F2-B73A776A8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6DA24C-96B7-0082-D331-291BF3FC0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dirty="0" err="1">
                <a:effectLst/>
                <a:latin typeface="LinLibertineOI-Identity-H"/>
              </a:rPr>
              <a:t>Highlighting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58E152-D582-2CB2-CD0B-53D25FFFD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1800" dirty="0" err="1">
                <a:effectLst/>
                <a:latin typeface="LinLibertineO-Identity-H"/>
              </a:rPr>
              <a:t>Where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it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is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both</a:t>
            </a:r>
            <a:r>
              <a:rPr lang="it-IT" sz="1800" dirty="0">
                <a:effectLst/>
                <a:latin typeface="LinLibertineO-Identity-H"/>
              </a:rPr>
              <a:t> appropriate and </a:t>
            </a:r>
            <a:r>
              <a:rPr lang="it-IT" sz="1800" dirty="0" err="1">
                <a:effectLst/>
                <a:latin typeface="LinLibertineO-Identity-H"/>
              </a:rPr>
              <a:t>feasible</a:t>
            </a:r>
            <a:r>
              <a:rPr lang="it-IT" sz="1800" dirty="0">
                <a:effectLst/>
                <a:latin typeface="LinLibertineO-Identity-H"/>
              </a:rPr>
              <a:t>, </a:t>
            </a:r>
            <a:r>
              <a:rPr lang="it-IT" sz="1800" dirty="0" err="1">
                <a:effectLst/>
                <a:latin typeface="LinLibertineO-Identity-H"/>
              </a:rPr>
              <a:t>these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i="1" dirty="0" err="1">
                <a:effectLst/>
                <a:latin typeface="LinLibertineO-Identity-H"/>
              </a:rPr>
              <a:t>Guidelines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recommend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that</a:t>
            </a:r>
            <a:r>
              <a:rPr lang="it-IT" sz="1800" dirty="0">
                <a:effectLst/>
                <a:latin typeface="LinLibertineO-Identity-H"/>
              </a:rPr>
              <a:t> the </a:t>
            </a:r>
            <a:r>
              <a:rPr lang="it-IT" sz="1800" dirty="0" err="1">
                <a:effectLst/>
                <a:latin typeface="LinLibertineO-Identity-H"/>
              </a:rPr>
              <a:t>textual</a:t>
            </a:r>
            <a:r>
              <a:rPr lang="it-IT" sz="1800" dirty="0">
                <a:effectLst/>
                <a:latin typeface="LinLibertineO-Identity-H"/>
              </a:rPr>
              <a:t> feature </a:t>
            </a:r>
            <a:r>
              <a:rPr lang="it-IT" sz="1800" dirty="0" err="1">
                <a:effectLst/>
                <a:latin typeface="LinLibertineO-Identity-H"/>
              </a:rPr>
              <a:t>marked</a:t>
            </a:r>
            <a:r>
              <a:rPr lang="it-IT" sz="1800" dirty="0">
                <a:effectLst/>
                <a:latin typeface="LinLibertineO-Identity-H"/>
              </a:rPr>
              <a:t> by the </a:t>
            </a:r>
            <a:r>
              <a:rPr lang="it-IT" sz="1800" dirty="0" err="1">
                <a:effectLst/>
                <a:latin typeface="LinLibertineO-Identity-H"/>
              </a:rPr>
              <a:t>highlighting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should</a:t>
            </a:r>
            <a:r>
              <a:rPr lang="it-IT" sz="1800" dirty="0">
                <a:effectLst/>
                <a:latin typeface="LinLibertineO-Identity-H"/>
              </a:rPr>
              <a:t> be </a:t>
            </a:r>
            <a:r>
              <a:rPr lang="it-IT" sz="1800" dirty="0" err="1">
                <a:effectLst/>
                <a:latin typeface="LinLibertineO-Identity-H"/>
              </a:rPr>
              <a:t>encoded</a:t>
            </a:r>
            <a:r>
              <a:rPr lang="it-IT" sz="1800" dirty="0">
                <a:effectLst/>
                <a:latin typeface="LinLibertineO-Identity-H"/>
              </a:rPr>
              <a:t>, </a:t>
            </a:r>
            <a:r>
              <a:rPr lang="it-IT" sz="1800" dirty="0" err="1">
                <a:effectLst/>
                <a:latin typeface="LinLibertineO-Identity-H"/>
              </a:rPr>
              <a:t>rather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than</a:t>
            </a:r>
            <a:r>
              <a:rPr lang="it-IT" sz="1800" dirty="0">
                <a:effectLst/>
                <a:latin typeface="LinLibertineO-Identity-H"/>
              </a:rPr>
              <a:t> just the </a:t>
            </a:r>
            <a:r>
              <a:rPr lang="it-IT" sz="1800" dirty="0" err="1">
                <a:effectLst/>
                <a:latin typeface="LinLibertineO-Identity-H"/>
              </a:rPr>
              <a:t>simple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fact</a:t>
            </a:r>
            <a:r>
              <a:rPr lang="it-IT" sz="1800" dirty="0">
                <a:effectLst/>
                <a:latin typeface="LinLibertineO-Identity-H"/>
              </a:rPr>
              <a:t> of the </a:t>
            </a:r>
            <a:r>
              <a:rPr lang="it-IT" sz="1800" dirty="0" err="1">
                <a:effectLst/>
                <a:latin typeface="LinLibertineO-Identity-H"/>
              </a:rPr>
              <a:t>highlighting</a:t>
            </a:r>
            <a:r>
              <a:rPr lang="it-IT" sz="1800" dirty="0">
                <a:effectLst/>
                <a:latin typeface="LinLibertineO-Identity-H"/>
              </a:rPr>
              <a:t>. </a:t>
            </a:r>
          </a:p>
          <a:p>
            <a:pPr marL="0" indent="0">
              <a:buNone/>
            </a:pPr>
            <a:endParaRPr lang="it-IT" sz="1800" dirty="0">
              <a:effectLst/>
              <a:latin typeface="LinLibertineO-Identity-H"/>
            </a:endParaRPr>
          </a:p>
          <a:p>
            <a:pPr marL="0" indent="0">
              <a:buNone/>
            </a:pPr>
            <a:r>
              <a:rPr lang="it-IT" sz="1800" dirty="0" err="1">
                <a:effectLst/>
                <a:latin typeface="LinLibertineO-Identity-H"/>
              </a:rPr>
              <a:t>This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is</a:t>
            </a:r>
            <a:r>
              <a:rPr lang="it-IT" sz="1800" dirty="0">
                <a:effectLst/>
                <a:latin typeface="LinLibertineO-Identity-H"/>
              </a:rPr>
              <a:t> for the following </a:t>
            </a:r>
            <a:r>
              <a:rPr lang="it-IT" sz="1800" dirty="0" err="1">
                <a:effectLst/>
                <a:latin typeface="LinLibertineO-Identity-H"/>
              </a:rPr>
              <a:t>reasons</a:t>
            </a:r>
            <a:r>
              <a:rPr lang="it-IT" sz="1800" dirty="0">
                <a:effectLst/>
                <a:latin typeface="LinLibertineO-Identity-H"/>
              </a:rPr>
              <a:t>: </a:t>
            </a:r>
            <a:endParaRPr lang="it-IT" sz="1100" dirty="0"/>
          </a:p>
          <a:p>
            <a:endParaRPr lang="it-IT" sz="1800" dirty="0">
              <a:effectLst/>
              <a:latin typeface="LinLibertineO-Identity-H"/>
            </a:endParaRPr>
          </a:p>
          <a:p>
            <a:r>
              <a:rPr lang="it-IT" sz="1800" dirty="0">
                <a:effectLst/>
                <a:latin typeface="LinLibertineO-Identity-H"/>
              </a:rPr>
              <a:t>the </a:t>
            </a:r>
            <a:r>
              <a:rPr lang="it-IT" sz="1800" dirty="0" err="1">
                <a:effectLst/>
                <a:latin typeface="LinLibertineO-Identity-H"/>
              </a:rPr>
              <a:t>same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kind</a:t>
            </a:r>
            <a:r>
              <a:rPr lang="it-IT" sz="1800" dirty="0">
                <a:effectLst/>
                <a:latin typeface="LinLibertineO-Identity-H"/>
              </a:rPr>
              <a:t> of </a:t>
            </a:r>
            <a:r>
              <a:rPr lang="it-IT" sz="1800" dirty="0" err="1">
                <a:effectLst/>
                <a:latin typeface="LinLibertineO-Identity-H"/>
              </a:rPr>
              <a:t>highlighting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may</a:t>
            </a:r>
            <a:r>
              <a:rPr lang="it-IT" sz="1800" dirty="0">
                <a:effectLst/>
                <a:latin typeface="LinLibertineO-Identity-H"/>
              </a:rPr>
              <a:t> be </a:t>
            </a:r>
            <a:r>
              <a:rPr lang="it-IT" sz="1800" dirty="0" err="1">
                <a:effectLst/>
                <a:latin typeface="LinLibertineO-Identity-H"/>
              </a:rPr>
              <a:t>used</a:t>
            </a:r>
            <a:r>
              <a:rPr lang="it-IT" sz="1800" dirty="0">
                <a:effectLst/>
                <a:latin typeface="LinLibertineO-Identity-H"/>
              </a:rPr>
              <a:t> for </a:t>
            </a:r>
            <a:r>
              <a:rPr lang="it-IT" sz="1800" dirty="0" err="1">
                <a:effectLst/>
                <a:latin typeface="LinLibertineO-Identity-H"/>
              </a:rPr>
              <a:t>different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purposes</a:t>
            </a:r>
            <a:r>
              <a:rPr lang="it-IT" sz="1800" dirty="0">
                <a:effectLst/>
                <a:latin typeface="LinLibertineO-Identity-H"/>
              </a:rPr>
              <a:t> in </a:t>
            </a:r>
            <a:r>
              <a:rPr lang="it-IT" sz="1800" dirty="0" err="1">
                <a:effectLst/>
                <a:latin typeface="LinLibertineO-Identity-H"/>
              </a:rPr>
              <a:t>different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contexts</a:t>
            </a:r>
            <a:r>
              <a:rPr lang="it-IT" sz="1800" dirty="0">
                <a:effectLst/>
                <a:latin typeface="LinLibertineO-Identity-H"/>
              </a:rPr>
              <a:t> </a:t>
            </a:r>
            <a:endParaRPr lang="it-IT" sz="1100" dirty="0"/>
          </a:p>
          <a:p>
            <a:r>
              <a:rPr lang="it-IT" sz="1800" dirty="0">
                <a:effectLst/>
                <a:latin typeface="LinLibertineO-Identity-H"/>
              </a:rPr>
              <a:t>the </a:t>
            </a:r>
            <a:r>
              <a:rPr lang="it-IT" sz="1800" dirty="0" err="1">
                <a:effectLst/>
                <a:latin typeface="LinLibertineO-Identity-H"/>
              </a:rPr>
              <a:t>same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textual</a:t>
            </a:r>
            <a:r>
              <a:rPr lang="it-IT" sz="1800" dirty="0">
                <a:effectLst/>
                <a:latin typeface="LinLibertineO-Identity-H"/>
              </a:rPr>
              <a:t> function </a:t>
            </a:r>
            <a:r>
              <a:rPr lang="it-IT" sz="1800" dirty="0" err="1">
                <a:effectLst/>
                <a:latin typeface="LinLibertineO-Identity-H"/>
              </a:rPr>
              <a:t>may</a:t>
            </a:r>
            <a:r>
              <a:rPr lang="it-IT" sz="1800" dirty="0">
                <a:effectLst/>
                <a:latin typeface="LinLibertineO-Identity-H"/>
              </a:rPr>
              <a:t> be </a:t>
            </a:r>
            <a:r>
              <a:rPr lang="it-IT" sz="1800" dirty="0" err="1">
                <a:effectLst/>
                <a:latin typeface="LinLibertineO-Identity-H"/>
              </a:rPr>
              <a:t>highlighted</a:t>
            </a:r>
            <a:r>
              <a:rPr lang="it-IT" sz="1800" dirty="0">
                <a:effectLst/>
                <a:latin typeface="LinLibertineO-Identity-H"/>
              </a:rPr>
              <a:t> in </a:t>
            </a:r>
            <a:r>
              <a:rPr lang="it-IT" sz="1800" dirty="0" err="1">
                <a:effectLst/>
                <a:latin typeface="LinLibertineO-Identity-H"/>
              </a:rPr>
              <a:t>different</a:t>
            </a:r>
            <a:r>
              <a:rPr lang="it-IT" sz="1800" dirty="0">
                <a:effectLst/>
                <a:latin typeface="LinLibertineO-Identity-H"/>
              </a:rPr>
              <a:t> ways in </a:t>
            </a:r>
            <a:r>
              <a:rPr lang="it-IT" sz="1800" dirty="0" err="1">
                <a:effectLst/>
                <a:latin typeface="LinLibertineO-Identity-H"/>
              </a:rPr>
              <a:t>different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contexts</a:t>
            </a:r>
            <a:r>
              <a:rPr lang="it-IT" sz="1800" dirty="0">
                <a:effectLst/>
                <a:latin typeface="LinLibertineO-Identity-H"/>
              </a:rPr>
              <a:t> </a:t>
            </a:r>
            <a:endParaRPr lang="it-IT" sz="1100" dirty="0"/>
          </a:p>
          <a:p>
            <a:r>
              <a:rPr lang="it-IT" sz="1800" dirty="0">
                <a:effectLst/>
                <a:latin typeface="LinLibertineO-Identity-H"/>
              </a:rPr>
              <a:t>for </a:t>
            </a:r>
            <a:r>
              <a:rPr lang="it-IT" sz="1800" dirty="0" err="1">
                <a:effectLst/>
                <a:latin typeface="LinLibertineO-Identity-H"/>
              </a:rPr>
              <a:t>analytic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purposes</a:t>
            </a:r>
            <a:r>
              <a:rPr lang="it-IT" sz="1800" dirty="0">
                <a:effectLst/>
                <a:latin typeface="LinLibertineO-Identity-H"/>
              </a:rPr>
              <a:t>, </a:t>
            </a:r>
            <a:r>
              <a:rPr lang="it-IT" sz="1800" dirty="0" err="1">
                <a:effectLst/>
                <a:latin typeface="LinLibertineO-Identity-H"/>
              </a:rPr>
              <a:t>it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is</a:t>
            </a:r>
            <a:r>
              <a:rPr lang="it-IT" sz="1800" dirty="0">
                <a:effectLst/>
                <a:latin typeface="LinLibertineO-Identity-H"/>
              </a:rPr>
              <a:t> in general more </a:t>
            </a:r>
            <a:r>
              <a:rPr lang="it-IT" sz="1800" dirty="0" err="1">
                <a:effectLst/>
                <a:latin typeface="LinLibertineO-Identity-H"/>
              </a:rPr>
              <a:t>useful</a:t>
            </a:r>
            <a:r>
              <a:rPr lang="it-IT" sz="1800" dirty="0">
                <a:effectLst/>
                <a:latin typeface="LinLibertineO-Identity-H"/>
              </a:rPr>
              <a:t> to know the </a:t>
            </a:r>
            <a:r>
              <a:rPr lang="it-IT" sz="1800" dirty="0" err="1">
                <a:effectLst/>
                <a:latin typeface="LinLibertineO-Identity-H"/>
              </a:rPr>
              <a:t>intended</a:t>
            </a:r>
            <a:r>
              <a:rPr lang="it-IT" sz="1800" dirty="0">
                <a:effectLst/>
                <a:latin typeface="LinLibertineO-Identity-H"/>
              </a:rPr>
              <a:t> function of a </a:t>
            </a:r>
            <a:r>
              <a:rPr lang="it-IT" sz="1800" dirty="0" err="1">
                <a:effectLst/>
                <a:latin typeface="LinLibertineO-Identity-H"/>
              </a:rPr>
              <a:t>highlighted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phrase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than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simply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that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it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is</a:t>
            </a:r>
            <a:r>
              <a:rPr lang="it-IT" sz="1800" dirty="0">
                <a:effectLst/>
                <a:latin typeface="LinLibertineO-Identity-H"/>
              </a:rPr>
              <a:t> </a:t>
            </a:r>
            <a:r>
              <a:rPr lang="it-IT" sz="1800" dirty="0" err="1">
                <a:effectLst/>
                <a:latin typeface="LinLibertineO-Identity-H"/>
              </a:rPr>
              <a:t>distinct</a:t>
            </a:r>
            <a:r>
              <a:rPr lang="it-IT" sz="1800" dirty="0">
                <a:effectLst/>
                <a:latin typeface="LinLibertineO-Identity-H"/>
              </a:rPr>
              <a:t>.</a:t>
            </a:r>
            <a:br>
              <a:rPr lang="it-IT" sz="1800" dirty="0">
                <a:effectLst/>
                <a:latin typeface="LinLibertineO-Identity-H"/>
              </a:rPr>
            </a:br>
            <a:endParaRPr lang="it-IT" sz="1100" dirty="0"/>
          </a:p>
          <a:p>
            <a:pPr marL="0" indent="0">
              <a:buNone/>
            </a:pPr>
            <a:br>
              <a:rPr lang="it-IT" sz="1800" dirty="0">
                <a:effectLst/>
                <a:latin typeface="LinLibertineO-Identity-H"/>
              </a:rPr>
            </a:b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endParaRPr lang="it-IT" sz="1800" dirty="0">
              <a:latin typeface="LinLibertineO-Identity-H"/>
            </a:endParaRPr>
          </a:p>
          <a:p>
            <a:pPr marL="0" indent="0">
              <a:buNone/>
            </a:pPr>
            <a:r>
              <a:rPr lang="it-IT" sz="1800" dirty="0">
                <a:latin typeface="LinLibertineO-Identity-H"/>
              </a:rPr>
              <a:t>(TEI </a:t>
            </a:r>
            <a:r>
              <a:rPr lang="it-IT" sz="1800" dirty="0" err="1">
                <a:latin typeface="LinLibertineO-Identity-H"/>
              </a:rPr>
              <a:t>Guidelines</a:t>
            </a:r>
            <a:r>
              <a:rPr lang="it-IT" sz="1800" dirty="0">
                <a:latin typeface="LinLibertineO-Identity-H"/>
              </a:rPr>
              <a:t> p. 79).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3000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 b="3492"/>
          <a:stretch/>
        </p:blipFill>
        <p:spPr>
          <a:xfrm>
            <a:off x="0" y="4564"/>
            <a:ext cx="9144001" cy="685343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935596" y="908720"/>
            <a:ext cx="72728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Codifica di alto livello</a:t>
            </a:r>
            <a:r>
              <a:rPr lang="it-IT" sz="2800" dirty="0"/>
              <a:t>: </a:t>
            </a:r>
            <a:br>
              <a:rPr lang="it-IT" sz="2800" dirty="0"/>
            </a:br>
            <a:br>
              <a:rPr lang="it-IT" sz="2800" dirty="0"/>
            </a:br>
            <a:r>
              <a:rPr lang="it-IT" sz="2800" dirty="0"/>
              <a:t>“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much</a:t>
            </a:r>
            <a:r>
              <a:rPr lang="it-IT" sz="2800" dirty="0"/>
              <a:t> </a:t>
            </a:r>
            <a:r>
              <a:rPr lang="it-IT" sz="2800" dirty="0" err="1"/>
              <a:t>easier</a:t>
            </a:r>
            <a:r>
              <a:rPr lang="it-IT" sz="2800" dirty="0"/>
              <a:t> and more </a:t>
            </a:r>
            <a:r>
              <a:rPr lang="it-IT" sz="2800" dirty="0" err="1"/>
              <a:t>sensible</a:t>
            </a:r>
            <a:r>
              <a:rPr lang="it-IT" sz="2800" dirty="0"/>
              <a:t> to put intelligence in the text in the </a:t>
            </a:r>
            <a:r>
              <a:rPr lang="it-IT" sz="2800" dirty="0" err="1"/>
              <a:t>form</a:t>
            </a:r>
            <a:r>
              <a:rPr lang="it-IT" sz="2800" dirty="0"/>
              <a:t> of </a:t>
            </a:r>
            <a:r>
              <a:rPr lang="it-IT" sz="2800" dirty="0" err="1"/>
              <a:t>encoding</a:t>
            </a:r>
            <a:r>
              <a:rPr lang="it-IT" sz="2800" dirty="0"/>
              <a:t> </a:t>
            </a:r>
            <a:r>
              <a:rPr lang="it-IT" sz="2800" dirty="0" err="1"/>
              <a:t>than</a:t>
            </a:r>
            <a:r>
              <a:rPr lang="it-IT" sz="2800" dirty="0"/>
              <a:t> 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o </a:t>
            </a:r>
            <a:r>
              <a:rPr lang="it-IT" sz="2800" dirty="0" err="1"/>
              <a:t>build</a:t>
            </a:r>
            <a:r>
              <a:rPr lang="it-IT" sz="2800" dirty="0"/>
              <a:t> sophisticated intelligence </a:t>
            </a:r>
            <a:r>
              <a:rPr lang="it-IT" sz="2800" dirty="0" err="1"/>
              <a:t>into</a:t>
            </a:r>
            <a:r>
              <a:rPr lang="it-IT" sz="2800" dirty="0"/>
              <a:t> computer </a:t>
            </a:r>
            <a:r>
              <a:rPr lang="it-IT" sz="2800" dirty="0" err="1"/>
              <a:t>programs</a:t>
            </a:r>
            <a:r>
              <a:rPr lang="it-IT" sz="2800" dirty="0"/>
              <a:t>. </a:t>
            </a:r>
            <a:r>
              <a:rPr lang="it-IT" sz="2800" dirty="0" err="1"/>
              <a:t>Encoding</a:t>
            </a:r>
            <a:r>
              <a:rPr lang="it-IT" sz="2800" dirty="0"/>
              <a:t> an </a:t>
            </a:r>
            <a:r>
              <a:rPr lang="it-IT" sz="2800" dirty="0" err="1"/>
              <a:t>electronic</a:t>
            </a:r>
            <a:r>
              <a:rPr lang="it-IT" sz="2800" dirty="0"/>
              <a:t> text </a:t>
            </a:r>
            <a:r>
              <a:rPr lang="it-IT" sz="2800" dirty="0" err="1"/>
              <a:t>is</a:t>
            </a:r>
            <a:r>
              <a:rPr lang="it-IT" sz="2800" dirty="0"/>
              <a:t> an </a:t>
            </a:r>
            <a:r>
              <a:rPr lang="it-IT" sz="2800" dirty="0" err="1"/>
              <a:t>act</a:t>
            </a:r>
            <a:r>
              <a:rPr lang="it-IT" sz="2800" dirty="0"/>
              <a:t> of </a:t>
            </a:r>
            <a:r>
              <a:rPr lang="it-IT" sz="2800" dirty="0" err="1"/>
              <a:t>interpretation</a:t>
            </a:r>
            <a:r>
              <a:rPr lang="it-IT" sz="2800" dirty="0"/>
              <a:t>” </a:t>
            </a:r>
            <a:br>
              <a:rPr lang="it-IT" sz="2800" dirty="0"/>
            </a:br>
            <a:r>
              <a:rPr lang="it-IT" sz="2800" dirty="0"/>
              <a:t>(Hockey 2000: 5)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3921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 b="3492"/>
          <a:stretch/>
        </p:blipFill>
        <p:spPr>
          <a:xfrm>
            <a:off x="0" y="4564"/>
            <a:ext cx="9144001" cy="685343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553744" y="476672"/>
            <a:ext cx="43924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Codifica di alto livello</a:t>
            </a:r>
          </a:p>
          <a:p>
            <a:endParaRPr lang="it-IT" sz="2000" dirty="0"/>
          </a:p>
          <a:p>
            <a:r>
              <a:rPr lang="it-IT" sz="2000" dirty="0"/>
              <a:t>contiene tipicamente due tipi di informazioni sul documento:</a:t>
            </a:r>
          </a:p>
          <a:p>
            <a:br>
              <a:rPr lang="it-IT" sz="2000" dirty="0"/>
            </a:br>
            <a:r>
              <a:rPr lang="it-IT" sz="2000" dirty="0"/>
              <a:t>- aspetto (font, colore e dimensione dei caratteri, allineamento dei paragrafi, ecc.)</a:t>
            </a:r>
          </a:p>
          <a:p>
            <a:endParaRPr lang="it-IT" sz="2000" dirty="0"/>
          </a:p>
          <a:p>
            <a:r>
              <a:rPr lang="it-IT" sz="2000" dirty="0"/>
              <a:t>- struttura logica (organizzazione dei blocchi di testo)</a:t>
            </a:r>
          </a:p>
          <a:p>
            <a:pPr marL="1430338" indent="-1419225">
              <a:buFontTx/>
              <a:buChar char="-"/>
            </a:pPr>
            <a:endParaRPr lang="it-IT" sz="2000" dirty="0"/>
          </a:p>
          <a:p>
            <a:pPr marL="1430338" indent="-1419225">
              <a:buFontTx/>
              <a:buChar char="-"/>
            </a:pPr>
            <a:endParaRPr lang="it-IT" sz="2000" dirty="0"/>
          </a:p>
          <a:p>
            <a:endParaRPr lang="it-IT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EAE577-DE75-A7B3-E685-73C8FD62B123}"/>
              </a:ext>
            </a:extLst>
          </p:cNvPr>
          <p:cNvSpPr txBox="1"/>
          <p:nvPr/>
        </p:nvSpPr>
        <p:spPr>
          <a:xfrm>
            <a:off x="179512" y="476672"/>
            <a:ext cx="41764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Codifica di basso livello</a:t>
            </a:r>
          </a:p>
          <a:p>
            <a:pPr marL="342900" indent="-342900">
              <a:buFontTx/>
              <a:buChar char="-"/>
            </a:pPr>
            <a:endParaRPr lang="it-IT" sz="2000" dirty="0"/>
          </a:p>
          <a:p>
            <a:pPr marL="342900" indent="-342900">
              <a:buFontTx/>
              <a:buChar char="-"/>
            </a:pPr>
            <a:r>
              <a:rPr lang="it-IT" sz="2000" dirty="0"/>
              <a:t>produce una sequenza di lettere e caratteri (file di puro testo)</a:t>
            </a:r>
          </a:p>
          <a:p>
            <a:endParaRPr lang="it-IT" sz="2000" dirty="0"/>
          </a:p>
          <a:p>
            <a:pPr marL="342900" indent="-342900">
              <a:buFontTx/>
              <a:buChar char="-"/>
            </a:pPr>
            <a:r>
              <a:rPr lang="it-IT" sz="2000" dirty="0"/>
              <a:t>permette alcune ricerche e manipolazioni di base</a:t>
            </a:r>
          </a:p>
          <a:p>
            <a:endParaRPr lang="it-IT" sz="2000" dirty="0"/>
          </a:p>
          <a:p>
            <a:pPr marL="342900" indent="-342900">
              <a:buFontTx/>
              <a:buChar char="-"/>
            </a:pPr>
            <a:r>
              <a:rPr lang="it-IT" sz="2000" dirty="0"/>
              <a:t>non consente di rappresentare altre informazioni rilevanti</a:t>
            </a:r>
          </a:p>
          <a:p>
            <a:pPr marL="342900" indent="-342900">
              <a:buFontTx/>
              <a:buChar char="-"/>
            </a:pPr>
            <a:endParaRPr lang="it-IT" sz="2000" dirty="0"/>
          </a:p>
          <a:p>
            <a:pPr marL="342900" indent="-342900">
              <a:buFontTx/>
              <a:buChar char="-"/>
            </a:pPr>
            <a:r>
              <a:rPr lang="it-IT" sz="2000" dirty="0"/>
              <a:t>Favoriscono l’indipendenza dei dati e la portabilità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374083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erson typing on Apple keyboard">
            <a:extLst>
              <a:ext uri="{FF2B5EF4-FFF2-40B4-BE49-F238E27FC236}">
                <a16:creationId xmlns:a16="http://schemas.microsoft.com/office/drawing/2014/main" id="{BEA1B22E-4C61-E842-BDCF-ECA66EEB6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44778"/>
            <a:ext cx="9144000" cy="69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8F2EB91-DED3-9744-B560-C4667C28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41168"/>
            <a:ext cx="8229600" cy="1143000"/>
          </a:xfrm>
        </p:spPr>
        <p:txBody>
          <a:bodyPr/>
          <a:lstStyle/>
          <a:p>
            <a:r>
              <a:rPr lang="it-IT" b="1" dirty="0"/>
              <a:t>Linguaggi di </a:t>
            </a:r>
            <a:r>
              <a:rPr lang="it-IT" b="1" i="1" dirty="0"/>
              <a:t>markup</a:t>
            </a:r>
          </a:p>
        </p:txBody>
      </p:sp>
    </p:spTree>
    <p:extLst>
      <p:ext uri="{BB962C8B-B14F-4D97-AF65-F5344CB8AC3E}">
        <p14:creationId xmlns:p14="http://schemas.microsoft.com/office/powerpoint/2010/main" val="498984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9882F4E-D399-AB42-A35C-AE16D503C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Caratteristiche della codifica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Sistemi proprietari e non </a:t>
            </a:r>
          </a:p>
          <a:p>
            <a:r>
              <a:rPr lang="it-IT" dirty="0"/>
              <a:t>Leggibile e non leggibile (formato binario)</a:t>
            </a:r>
          </a:p>
          <a:p>
            <a:r>
              <a:rPr lang="it-IT" dirty="0"/>
              <a:t>Standard</a:t>
            </a:r>
          </a:p>
        </p:txBody>
      </p:sp>
    </p:spTree>
    <p:extLst>
      <p:ext uri="{BB962C8B-B14F-4D97-AF65-F5344CB8AC3E}">
        <p14:creationId xmlns:p14="http://schemas.microsoft.com/office/powerpoint/2010/main" val="298456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uter screen showing UNK UNK">
            <a:extLst>
              <a:ext uri="{FF2B5EF4-FFF2-40B4-BE49-F238E27FC236}">
                <a16:creationId xmlns:a16="http://schemas.microsoft.com/office/drawing/2014/main" id="{EFC62654-F28B-F540-A60E-2C788B314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384" r="11413" b="5962"/>
          <a:stretch/>
        </p:blipFill>
        <p:spPr bwMode="auto">
          <a:xfrm>
            <a:off x="-15010" y="-70792"/>
            <a:ext cx="9159010" cy="69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929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7610C33-0F03-8949-9EB9-951D3D699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44778"/>
            <a:ext cx="9144000" cy="69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156E65-7920-E346-94F3-69033EB8AF85}"/>
              </a:ext>
            </a:extLst>
          </p:cNvPr>
          <p:cNvSpPr txBox="1"/>
          <p:nvPr/>
        </p:nvSpPr>
        <p:spPr>
          <a:xfrm>
            <a:off x="539553" y="1628800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Linguaggi procedurali (specifici) </a:t>
            </a:r>
            <a:r>
              <a:rPr lang="it-IT" dirty="0"/>
              <a:t>codificano le operazioni che un programma deve effettuare per produrre un determinato </a:t>
            </a:r>
            <a:r>
              <a:rPr lang="it-IT" dirty="0" err="1"/>
              <a:t>ouput</a:t>
            </a:r>
            <a:endParaRPr lang="it-IT" dirty="0"/>
          </a:p>
          <a:p>
            <a:endParaRPr lang="it-IT" dirty="0"/>
          </a:p>
          <a:p>
            <a:r>
              <a:rPr lang="it-IT" b="1" dirty="0"/>
              <a:t>Linguaggi dichiarativi (generici) </a:t>
            </a:r>
            <a:r>
              <a:rPr lang="it-IT" dirty="0"/>
              <a:t>codifica la descrizione di caratteristiche testuali.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r>
              <a:rPr lang="it-IT" b="1" dirty="0"/>
              <a:t>Linguaggi </a:t>
            </a:r>
            <a:r>
              <a:rPr lang="it-IT" b="1" dirty="0" err="1"/>
              <a:t>presentazionali</a:t>
            </a:r>
            <a:r>
              <a:rPr lang="it-IT" b="1" dirty="0"/>
              <a:t>: </a:t>
            </a:r>
            <a:r>
              <a:rPr lang="it-IT" dirty="0"/>
              <a:t>fanno riferimento all’aspetto percettivo</a:t>
            </a:r>
          </a:p>
          <a:p>
            <a:endParaRPr lang="it-IT" dirty="0"/>
          </a:p>
          <a:p>
            <a:r>
              <a:rPr lang="it-IT" b="1" dirty="0"/>
              <a:t>Linguaggi analitici o descrittivi</a:t>
            </a:r>
            <a:r>
              <a:rPr lang="it-IT" dirty="0"/>
              <a:t>: si concentrano sulle proprietà logiche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26801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7610C33-0F03-8949-9EB9-951D3D699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44778"/>
            <a:ext cx="9144000" cy="69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156E65-7920-E346-94F3-69033EB8AF85}"/>
              </a:ext>
            </a:extLst>
          </p:cNvPr>
          <p:cNvSpPr txBox="1"/>
          <p:nvPr/>
        </p:nvSpPr>
        <p:spPr>
          <a:xfrm>
            <a:off x="503548" y="590455"/>
            <a:ext cx="8136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XML: principi di base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Metalinguaggio da SGML (nessuna informazione sui marcatori e sulla loro semantica). Fornisce solo le regole sintattiche di base.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Per definire il linguaggio ci si serve della </a:t>
            </a:r>
            <a:r>
              <a:rPr lang="it-IT" sz="2400" i="1" dirty="0"/>
              <a:t>definizione di tipo di documento </a:t>
            </a:r>
            <a:r>
              <a:rPr lang="it-IT" sz="2400" dirty="0"/>
              <a:t>(classe di testi)</a:t>
            </a:r>
            <a:endParaRPr lang="it-IT" sz="2400" i="1" dirty="0"/>
          </a:p>
          <a:p>
            <a:pPr marL="285750" indent="-285750">
              <a:buFontTx/>
              <a:buChar char="-"/>
            </a:pPr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Dichiarativo (non fornisce indicazioni grafiche e tipografiche)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Strutturato e organizzato gerarchicamente (organizzazione testuale OHCO)</a:t>
            </a:r>
          </a:p>
          <a:p>
            <a:endParaRPr lang="it-IT" sz="2400" b="1" dirty="0"/>
          </a:p>
          <a:p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92331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156E65-7920-E346-94F3-69033EB8AF85}"/>
              </a:ext>
            </a:extLst>
          </p:cNvPr>
          <p:cNvSpPr txBox="1"/>
          <p:nvPr/>
        </p:nvSpPr>
        <p:spPr>
          <a:xfrm>
            <a:off x="539553" y="1628800"/>
            <a:ext cx="8136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XML: costituenti di base</a:t>
            </a:r>
          </a:p>
          <a:p>
            <a:endParaRPr lang="it-IT" sz="2400" dirty="0"/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Elementi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Attributi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Riferimenti a entità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Commenti &lt;!-- no </a:t>
            </a:r>
            <a:r>
              <a:rPr lang="it-IT" sz="2400" dirty="0" err="1"/>
              <a:t>comment</a:t>
            </a:r>
            <a:r>
              <a:rPr lang="it-IT" sz="2400" dirty="0"/>
              <a:t> --&gt;</a:t>
            </a:r>
          </a:p>
          <a:p>
            <a:endParaRPr lang="it-IT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88C47-6581-18FA-7805-01957566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44778"/>
            <a:ext cx="9144000" cy="69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740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88C47-6581-18FA-7805-01957566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44778"/>
            <a:ext cx="9144000" cy="69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156E65-7920-E346-94F3-69033EB8AF85}"/>
              </a:ext>
            </a:extLst>
          </p:cNvPr>
          <p:cNvSpPr txBox="1"/>
          <p:nvPr/>
        </p:nvSpPr>
        <p:spPr>
          <a:xfrm>
            <a:off x="539553" y="1628800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Elementi XML</a:t>
            </a:r>
          </a:p>
          <a:p>
            <a:endParaRPr lang="it-IT" sz="2400" dirty="0"/>
          </a:p>
          <a:p>
            <a:r>
              <a:rPr lang="it-IT" sz="2400" dirty="0"/>
              <a:t>&lt;esercizio&gt;Distinguere l’elemento, il tag e il nome dell’elemento (identificatore generico)&lt;/esercizio&gt;</a:t>
            </a:r>
          </a:p>
          <a:p>
            <a:r>
              <a:rPr lang="it-IT" sz="2400" dirty="0"/>
              <a:t>&lt;nota&gt;XML è case sensitive&lt;/nota&gt;</a:t>
            </a:r>
          </a:p>
        </p:txBody>
      </p:sp>
    </p:spTree>
    <p:extLst>
      <p:ext uri="{BB962C8B-B14F-4D97-AF65-F5344CB8AC3E}">
        <p14:creationId xmlns:p14="http://schemas.microsoft.com/office/powerpoint/2010/main" val="2483278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88C47-6581-18FA-7805-01957566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44778"/>
            <a:ext cx="9144000" cy="69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156E65-7920-E346-94F3-69033EB8AF85}"/>
              </a:ext>
            </a:extLst>
          </p:cNvPr>
          <p:cNvSpPr txBox="1"/>
          <p:nvPr/>
        </p:nvSpPr>
        <p:spPr>
          <a:xfrm>
            <a:off x="503548" y="692696"/>
            <a:ext cx="81369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Elementi XML</a:t>
            </a:r>
          </a:p>
          <a:p>
            <a:endParaRPr lang="it-IT" sz="2400" dirty="0"/>
          </a:p>
          <a:p>
            <a:r>
              <a:rPr lang="it-IT" sz="2400" dirty="0"/>
              <a:t>&lt;esercizio&gt;Distinguere l’elemento, il tag e il nome dell’elemento (identificatore generico)&lt;/esercizio&gt;</a:t>
            </a:r>
          </a:p>
          <a:p>
            <a:endParaRPr lang="it-IT" sz="2400" dirty="0"/>
          </a:p>
          <a:p>
            <a:r>
              <a:rPr lang="it-IT" sz="2400" dirty="0"/>
              <a:t>&lt;nota&gt;XML è case sensitive&lt;/nota&gt;</a:t>
            </a:r>
          </a:p>
          <a:p>
            <a:r>
              <a:rPr lang="it-IT" sz="2400" dirty="0"/>
              <a:t>&lt;div class="organico riferimento "&gt;i GI non devono cominciare con numeri o underscore&lt;/nota&gt;</a:t>
            </a:r>
          </a:p>
          <a:p>
            <a:r>
              <a:rPr lang="it-IT" sz="2400" dirty="0"/>
              <a:t>&lt;nota&gt;il tag non può cominciare con xml (o XML, Xml, ecc.)&lt;/nota&gt;</a:t>
            </a:r>
          </a:p>
          <a:p>
            <a:endParaRPr lang="it-IT" sz="2400" dirty="0"/>
          </a:p>
          <a:p>
            <a:r>
              <a:rPr lang="it-IT" sz="2400" dirty="0"/>
              <a:t>&lt;attenzione&gt;Il contenuto può essere costituito da testo, elementi e entità&lt;/attenzione&gt;</a:t>
            </a:r>
          </a:p>
          <a:p>
            <a:endParaRPr lang="it-IT" sz="2400" dirty="0"/>
          </a:p>
          <a:p>
            <a:r>
              <a:rPr lang="it-IT" sz="2400" dirty="0"/>
              <a:t>&lt;</a:t>
            </a:r>
            <a:r>
              <a:rPr lang="it-IT" sz="2400" dirty="0" err="1"/>
              <a:t>elemento_vuoto</a:t>
            </a:r>
            <a:r>
              <a:rPr lang="it-IT" sz="2400" dirty="0"/>
              <a:t>/&gt; 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684396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88C47-6581-18FA-7805-01957566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44778"/>
            <a:ext cx="9144000" cy="69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156E65-7920-E346-94F3-69033EB8AF85}"/>
              </a:ext>
            </a:extLst>
          </p:cNvPr>
          <p:cNvSpPr txBox="1"/>
          <p:nvPr/>
        </p:nvSpPr>
        <p:spPr>
          <a:xfrm>
            <a:off x="503548" y="116632"/>
            <a:ext cx="81369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Annidamento</a:t>
            </a:r>
          </a:p>
          <a:p>
            <a:endParaRPr lang="it-IT" sz="2400" dirty="0"/>
          </a:p>
          <a:p>
            <a:r>
              <a:rPr lang="it-IT" sz="2400" dirty="0"/>
              <a:t>&lt;esercizi&gt;</a:t>
            </a:r>
          </a:p>
          <a:p>
            <a:r>
              <a:rPr lang="it-IT" sz="2400" dirty="0"/>
              <a:t>	&lt;esercizio1&gt;</a:t>
            </a:r>
          </a:p>
          <a:p>
            <a:r>
              <a:rPr lang="it-IT" sz="2400" dirty="0"/>
              <a:t>		Riconoscere padri, figli, fratelli e 			discendenti</a:t>
            </a:r>
          </a:p>
          <a:p>
            <a:r>
              <a:rPr lang="it-IT" sz="2400" dirty="0"/>
              <a:t>		&lt;regola&gt;</a:t>
            </a:r>
          </a:p>
          <a:p>
            <a:r>
              <a:rPr lang="it-IT" sz="2400" dirty="0"/>
              <a:t>			non è consentita sovrapposizione 			tra gli elementi</a:t>
            </a:r>
          </a:p>
          <a:p>
            <a:r>
              <a:rPr lang="it-IT" sz="2400" dirty="0"/>
              <a:t>		&lt;/regola&gt;</a:t>
            </a:r>
          </a:p>
          <a:p>
            <a:r>
              <a:rPr lang="it-IT" sz="2400" dirty="0"/>
              <a:t> 	&lt;/esercizio1&gt;</a:t>
            </a:r>
          </a:p>
          <a:p>
            <a:r>
              <a:rPr lang="it-IT" sz="2400" dirty="0"/>
              <a:t>	&lt;esercizio2&gt;</a:t>
            </a:r>
          </a:p>
          <a:p>
            <a:r>
              <a:rPr lang="it-IT" sz="2400" dirty="0"/>
              <a:t>		Riconoscere l’elemento radice</a:t>
            </a:r>
          </a:p>
          <a:p>
            <a:r>
              <a:rPr lang="it-IT" sz="2400" dirty="0"/>
              <a:t>		&lt;regola&gt;</a:t>
            </a:r>
          </a:p>
          <a:p>
            <a:r>
              <a:rPr lang="it-IT" sz="2400" dirty="0"/>
              <a:t>			Deve esistere un elemento 				radice</a:t>
            </a:r>
          </a:p>
          <a:p>
            <a:r>
              <a:rPr lang="it-IT" sz="2400" dirty="0"/>
              <a:t>		&lt;/regola&gt;</a:t>
            </a:r>
          </a:p>
          <a:p>
            <a:r>
              <a:rPr lang="it-IT" sz="2400" dirty="0"/>
              <a:t>&lt;esercizi&gt;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2388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88C47-6581-18FA-7805-01957566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44778"/>
            <a:ext cx="9144000" cy="69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156E65-7920-E346-94F3-69033EB8AF85}"/>
              </a:ext>
            </a:extLst>
          </p:cNvPr>
          <p:cNvSpPr txBox="1"/>
          <p:nvPr/>
        </p:nvSpPr>
        <p:spPr>
          <a:xfrm>
            <a:off x="503548" y="116632"/>
            <a:ext cx="813690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Attributi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Non possono contenere spazio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Non possono essere duplicati all’interno di un tag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L’ordine non è significativo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Tag o attributi?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dirty="0"/>
              <a:t>	es. &lt;persona nome="Salvatore"&gt;</a:t>
            </a:r>
          </a:p>
          <a:p>
            <a:r>
              <a:rPr lang="it-IT" sz="2400" dirty="0"/>
              <a:t>		&lt;indirizzo&gt; … &lt;/indirizzo&gt;</a:t>
            </a:r>
          </a:p>
          <a:p>
            <a:r>
              <a:rPr lang="it-IT" sz="2400" dirty="0"/>
              <a:t>		&lt;telefono&gt;…&lt;/telefono&gt;</a:t>
            </a:r>
          </a:p>
          <a:p>
            <a:r>
              <a:rPr lang="it-IT" sz="2400" dirty="0"/>
              <a:t>	      &lt;/persona&gt;</a:t>
            </a:r>
          </a:p>
          <a:p>
            <a:r>
              <a:rPr lang="it-IT" sz="2400" dirty="0"/>
              <a:t>	     </a:t>
            </a:r>
          </a:p>
          <a:p>
            <a:r>
              <a:rPr lang="it-IT" sz="2400"/>
              <a:t>                &lt;persona</a:t>
            </a:r>
            <a:r>
              <a:rPr lang="it-IT" sz="2400" dirty="0"/>
              <a:t>&gt;</a:t>
            </a:r>
          </a:p>
          <a:p>
            <a:r>
              <a:rPr lang="it-IT" sz="2400" dirty="0"/>
              <a:t>		&lt;nome&gt;…&lt;/nome&gt;</a:t>
            </a:r>
          </a:p>
          <a:p>
            <a:r>
              <a:rPr lang="it-IT" sz="2400" dirty="0"/>
              <a:t>		&lt;indirizzo&gt; … &lt;/indirizzo&gt;</a:t>
            </a:r>
          </a:p>
          <a:p>
            <a:r>
              <a:rPr lang="it-IT" sz="2400" dirty="0"/>
              <a:t>		&lt;telefono&gt;…&lt;/telefono&gt;</a:t>
            </a:r>
          </a:p>
          <a:p>
            <a:r>
              <a:rPr lang="it-IT" sz="2400" dirty="0"/>
              <a:t>                &lt;/persona&gt;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71212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88C47-6581-18FA-7805-01957566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44778"/>
            <a:ext cx="9144000" cy="69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156E65-7920-E346-94F3-69033EB8AF85}"/>
              </a:ext>
            </a:extLst>
          </p:cNvPr>
          <p:cNvSpPr txBox="1"/>
          <p:nvPr/>
        </p:nvSpPr>
        <p:spPr>
          <a:xfrm>
            <a:off x="503548" y="116632"/>
            <a:ext cx="8136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Riferimenti</a:t>
            </a:r>
          </a:p>
          <a:p>
            <a:endParaRPr lang="it-IT" sz="2400" dirty="0"/>
          </a:p>
          <a:p>
            <a:r>
              <a:rPr lang="it-IT" sz="2400" dirty="0"/>
              <a:t>Per comodità o per tutto quello che supera ASCII, si usano le entità (generali; le parametriche si usano nella DTD)</a:t>
            </a:r>
          </a:p>
          <a:p>
            <a:endParaRPr lang="it-IT" sz="2400" dirty="0"/>
          </a:p>
          <a:p>
            <a:r>
              <a:rPr lang="it-IT" sz="2400" dirty="0"/>
              <a:t>&amp;#</a:t>
            </a:r>
            <a:r>
              <a:rPr lang="it-IT" sz="2400" dirty="0" err="1"/>
              <a:t>codice_esadecimale</a:t>
            </a:r>
            <a:r>
              <a:rPr lang="it-IT" sz="2400" dirty="0"/>
              <a:t>;</a:t>
            </a:r>
          </a:p>
          <a:p>
            <a:r>
              <a:rPr lang="it-IT" sz="2400" dirty="0"/>
              <a:t>&amp;</a:t>
            </a:r>
            <a:r>
              <a:rPr lang="it-IT" sz="2400" dirty="0" err="1"/>
              <a:t>nome_mnemonico</a:t>
            </a:r>
            <a:r>
              <a:rPr lang="it-IT" sz="2400" dirty="0"/>
              <a:t>;</a:t>
            </a:r>
          </a:p>
          <a:p>
            <a:endParaRPr lang="it-IT" sz="2400" dirty="0"/>
          </a:p>
          <a:p>
            <a:r>
              <a:rPr lang="it-IT" sz="2400" dirty="0"/>
              <a:t>Predefinite</a:t>
            </a:r>
          </a:p>
          <a:p>
            <a:pPr lvl="1"/>
            <a:r>
              <a:rPr lang="it-IT" sz="2400" dirty="0"/>
              <a:t>&amp;</a:t>
            </a:r>
            <a:r>
              <a:rPr lang="it-IT" sz="2400" dirty="0" err="1"/>
              <a:t>amp</a:t>
            </a:r>
            <a:r>
              <a:rPr lang="it-IT" sz="2400" dirty="0"/>
              <a:t>;</a:t>
            </a:r>
          </a:p>
          <a:p>
            <a:pPr lvl="1"/>
            <a:r>
              <a:rPr lang="it-IT" sz="2400" dirty="0"/>
              <a:t>&amp;lt;</a:t>
            </a:r>
          </a:p>
          <a:p>
            <a:pPr lvl="1"/>
            <a:r>
              <a:rPr lang="it-IT" sz="2400" dirty="0"/>
              <a:t>&amp;</a:t>
            </a:r>
            <a:r>
              <a:rPr lang="it-IT" sz="2400" dirty="0" err="1"/>
              <a:t>gt</a:t>
            </a:r>
            <a:r>
              <a:rPr lang="it-IT" sz="2400" dirty="0"/>
              <a:t>;</a:t>
            </a:r>
          </a:p>
          <a:p>
            <a:pPr lvl="1"/>
            <a:r>
              <a:rPr lang="it-IT" sz="2400" dirty="0"/>
              <a:t>&amp;</a:t>
            </a:r>
            <a:r>
              <a:rPr lang="it-IT" sz="2400" dirty="0" err="1"/>
              <a:t>quot</a:t>
            </a:r>
            <a:r>
              <a:rPr lang="it-IT" sz="2400" dirty="0"/>
              <a:t>;</a:t>
            </a:r>
          </a:p>
          <a:p>
            <a:pPr lvl="1"/>
            <a:r>
              <a:rPr lang="it-IT" sz="2400" dirty="0"/>
              <a:t>&amp;</a:t>
            </a:r>
            <a:r>
              <a:rPr lang="it-IT" sz="2400" dirty="0" err="1"/>
              <a:t>apos</a:t>
            </a:r>
            <a:r>
              <a:rPr lang="it-IT" sz="2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922653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5569"/>
          <a:stretch/>
        </p:blipFill>
        <p:spPr>
          <a:xfrm>
            <a:off x="0" y="-170456"/>
            <a:ext cx="9144000" cy="702845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lang="it-IT" dirty="0"/>
              <a:t>Cosa codificare?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1196752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La codifica è un metodo</a:t>
            </a:r>
          </a:p>
          <a:p>
            <a:pPr algn="ctr"/>
            <a:r>
              <a:rPr lang="it-IT" sz="2400" dirty="0"/>
              <a:t>La marcatura XML è il mezzo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Codifica della struttura testuale</a:t>
            </a:r>
          </a:p>
          <a:p>
            <a:pPr algn="ctr"/>
            <a:r>
              <a:rPr lang="it-IT" sz="2400" dirty="0"/>
              <a:t>Annotazione linguistica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Dai dati alle informazioni</a:t>
            </a:r>
          </a:p>
        </p:txBody>
      </p:sp>
    </p:spTree>
    <p:extLst>
      <p:ext uri="{BB962C8B-B14F-4D97-AF65-F5344CB8AC3E}">
        <p14:creationId xmlns:p14="http://schemas.microsoft.com/office/powerpoint/2010/main" val="1330934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t="113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03848" y="582067"/>
            <a:ext cx="57606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5">
                    <a:lumMod val="75000"/>
                  </a:schemeClr>
                </a:solidFill>
              </a:rPr>
              <a:t>Annotazione linguistica</a:t>
            </a:r>
          </a:p>
          <a:p>
            <a:endParaRPr lang="it-IT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 dell’insieme dei marcatori utilizzati per annotare i fenomeni di interesse</a:t>
            </a:r>
          </a:p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 di regole univoche che consentano una marcatura coerente e univoca</a:t>
            </a:r>
          </a:p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Preservare la compatibilità e la coerenza con altri livelli di analisi</a:t>
            </a:r>
          </a:p>
        </p:txBody>
      </p:sp>
    </p:spTree>
    <p:extLst>
      <p:ext uri="{BB962C8B-B14F-4D97-AF65-F5344CB8AC3E}">
        <p14:creationId xmlns:p14="http://schemas.microsoft.com/office/powerpoint/2010/main" val="1770521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2773E-5A41-1F4E-AB67-38148EA7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15" y="116632"/>
            <a:ext cx="8229600" cy="1143000"/>
          </a:xfrm>
        </p:spPr>
        <p:txBody>
          <a:bodyPr/>
          <a:lstStyle/>
          <a:p>
            <a:r>
              <a:rPr lang="it-IT" dirty="0"/>
              <a:t>Gli editor WYSIWYG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A5D29D-5109-FF4C-B1BF-113A7301C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76683"/>
            <a:ext cx="8229600" cy="3600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/>
              <a:t>Tramite un’interfaccia grafica consentono di creare e visualizzare il testo nel suo aspetto finale</a:t>
            </a:r>
            <a:br>
              <a:rPr lang="it-IT" sz="2800" dirty="0"/>
            </a:br>
            <a:endParaRPr lang="it-IT" sz="2800" dirty="0"/>
          </a:p>
          <a:p>
            <a:pPr marL="0" indent="0">
              <a:buNone/>
            </a:pPr>
            <a:r>
              <a:rPr lang="it-IT" sz="2800" dirty="0"/>
              <a:t>Impiegano caratteri di controllo invisibili</a:t>
            </a:r>
          </a:p>
          <a:p>
            <a:pPr marL="0" indent="0">
              <a:buNone/>
            </a:pPr>
            <a:endParaRPr lang="it-IT" sz="2800" dirty="0"/>
          </a:p>
          <a:p>
            <a:pPr marL="0" indent="0">
              <a:buNone/>
            </a:pPr>
            <a:r>
              <a:rPr lang="it-IT" sz="2800" dirty="0"/>
              <a:t>Tendono a limitare  la portabilità e la riusabilità</a:t>
            </a:r>
          </a:p>
        </p:txBody>
      </p:sp>
      <p:pic>
        <p:nvPicPr>
          <p:cNvPr id="6146" name="Picture 2" descr="Microsoft Word 2019 Icona - Download gratuito, PNG e vettoriale">
            <a:extLst>
              <a:ext uri="{FF2B5EF4-FFF2-40B4-BE49-F238E27FC236}">
                <a16:creationId xmlns:a16="http://schemas.microsoft.com/office/drawing/2014/main" id="{B41A22FE-5F94-514F-9DFD-AC42B978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34909"/>
            <a:ext cx="1460429" cy="146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hy Apache OpenOffice">
            <a:extLst>
              <a:ext uri="{FF2B5EF4-FFF2-40B4-BE49-F238E27FC236}">
                <a16:creationId xmlns:a16="http://schemas.microsoft.com/office/drawing/2014/main" id="{F239AF33-6C71-1D47-B781-492B12FED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63" y="1259632"/>
            <a:ext cx="1377281" cy="13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734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t="113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03848" y="582067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5">
                    <a:lumMod val="75000"/>
                  </a:schemeClr>
                </a:solidFill>
              </a:rPr>
              <a:t>Annotazione morfo-sintattica</a:t>
            </a:r>
          </a:p>
          <a:p>
            <a:endParaRPr lang="it-IT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Annotazione della categoria grammaticale o analisi più granulari (persona, genere, numero, ecc.)</a:t>
            </a:r>
          </a:p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Problema della lemmatizzazione</a:t>
            </a:r>
          </a:p>
        </p:txBody>
      </p:sp>
    </p:spTree>
    <p:extLst>
      <p:ext uri="{BB962C8B-B14F-4D97-AF65-F5344CB8AC3E}">
        <p14:creationId xmlns:p14="http://schemas.microsoft.com/office/powerpoint/2010/main" val="565612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t="113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83360" y="2090172"/>
            <a:ext cx="4789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5">
                    <a:lumMod val="75000"/>
                  </a:schemeClr>
                </a:solidFill>
              </a:rPr>
              <a:t>Annotazione sintattica</a:t>
            </a:r>
          </a:p>
          <a:p>
            <a:endParaRPr lang="it-IT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sz="2800" b="1" dirty="0">
                <a:solidFill>
                  <a:schemeClr val="accent5">
                    <a:lumMod val="75000"/>
                  </a:schemeClr>
                </a:solidFill>
              </a:rPr>
              <a:t>Annotazione semantica</a:t>
            </a:r>
          </a:p>
          <a:p>
            <a:endParaRPr lang="it-IT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sz="2800" b="1" dirty="0">
                <a:solidFill>
                  <a:schemeClr val="accent5">
                    <a:lumMod val="75000"/>
                  </a:schemeClr>
                </a:solidFill>
              </a:rPr>
              <a:t>Annotazione pragmatica</a:t>
            </a:r>
          </a:p>
          <a:p>
            <a:endParaRPr lang="it-IT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99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5611D8-2C45-E0D4-24EC-567467EAC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codifica è sempre un’interpretazione</a:t>
            </a:r>
          </a:p>
        </p:txBody>
      </p:sp>
    </p:spTree>
    <p:extLst>
      <p:ext uri="{BB962C8B-B14F-4D97-AF65-F5344CB8AC3E}">
        <p14:creationId xmlns:p14="http://schemas.microsoft.com/office/powerpoint/2010/main" val="1211229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Formularità</a:t>
            </a:r>
            <a:r>
              <a:rPr lang="it-IT" dirty="0"/>
              <a:t> latina in GATTO</a:t>
            </a:r>
          </a:p>
        </p:txBody>
      </p:sp>
      <p:pic>
        <p:nvPicPr>
          <p:cNvPr id="1026" name="Picture 2" descr="oman Cartoons: immagini, foto stock e grafica vettorial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0"/>
          <a:stretch/>
        </p:blipFill>
        <p:spPr bwMode="auto">
          <a:xfrm>
            <a:off x="428660" y="2493491"/>
            <a:ext cx="2592288" cy="43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270126" y="2673535"/>
            <a:ext cx="5382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%</a:t>
            </a:r>
          </a:p>
          <a:p>
            <a:r>
              <a:rPr lang="it-IT" dirty="0"/>
              <a:t>$110$#Carissime </a:t>
            </a:r>
            <a:r>
              <a:rPr lang="it-IT" dirty="0" err="1"/>
              <a:t>ta&amp;Km&amp;kq&amp;Kuam&amp;k</a:t>
            </a:r>
            <a:r>
              <a:rPr lang="it-IT" dirty="0"/>
              <a:t> </a:t>
            </a:r>
            <a:r>
              <a:rPr lang="it-IT" dirty="0" err="1"/>
              <a:t>pat&amp;Ker&amp;k</a:t>
            </a:r>
            <a:r>
              <a:rPr lang="it-IT" dirty="0"/>
              <a:t>,@ </a:t>
            </a:r>
            <a:r>
              <a:rPr lang="it-IT" dirty="0" err="1"/>
              <a:t>nui</a:t>
            </a:r>
            <a:r>
              <a:rPr lang="it-IT" dirty="0"/>
              <a:t> vi </a:t>
            </a:r>
            <a:r>
              <a:rPr lang="it-IT" dirty="0" err="1"/>
              <a:t>scripsimu</a:t>
            </a:r>
            <a:r>
              <a:rPr lang="it-IT" dirty="0"/>
              <a:t> </a:t>
            </a:r>
            <a:r>
              <a:rPr lang="it-IT" dirty="0" err="1"/>
              <a:t>pridie</a:t>
            </a:r>
            <a:r>
              <a:rPr lang="it-IT" dirty="0"/>
              <a:t> </a:t>
            </a:r>
            <a:r>
              <a:rPr lang="it-IT" dirty="0" err="1"/>
              <a:t>p&amp;Ker&amp;k</a:t>
            </a:r>
            <a:endParaRPr lang="it-IT" dirty="0"/>
          </a:p>
          <a:p>
            <a:r>
              <a:rPr lang="it-IT" dirty="0"/>
              <a:t>altri </a:t>
            </a:r>
            <a:r>
              <a:rPr lang="it-IT" dirty="0" err="1"/>
              <a:t>lict&amp;Ker&amp;ki</a:t>
            </a:r>
            <a:r>
              <a:rPr lang="it-IT" dirty="0"/>
              <a:t> ad </a:t>
            </a:r>
            <a:r>
              <a:rPr lang="it-IT" dirty="0" err="1"/>
              <a:t>petic&amp;Ki&amp;ko&amp;Kn&amp;ke&amp;Km&amp;k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9202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12093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"Traduzione» in TEI</a:t>
            </a:r>
          </a:p>
        </p:txBody>
      </p:sp>
      <p:pic>
        <p:nvPicPr>
          <p:cNvPr id="1026" name="Picture 2" descr="oman Cartoons: immagini, foto stock e grafica vettorial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0"/>
          <a:stretch/>
        </p:blipFill>
        <p:spPr bwMode="auto">
          <a:xfrm>
            <a:off x="428660" y="2493491"/>
            <a:ext cx="2592288" cy="43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270126" y="2673535"/>
            <a:ext cx="5382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%</a:t>
            </a:r>
          </a:p>
          <a:p>
            <a:r>
              <a:rPr lang="it-IT" dirty="0"/>
              <a:t>$110</a:t>
            </a:r>
            <a:r>
              <a:rPr lang="it-IT" b="1" dirty="0"/>
              <a:t>$#Carissime </a:t>
            </a:r>
            <a:r>
              <a:rPr lang="it-IT" b="1" dirty="0" err="1"/>
              <a:t>ta&amp;Km&amp;kq&amp;Kuam&amp;k</a:t>
            </a:r>
            <a:r>
              <a:rPr lang="it-IT" b="1" dirty="0"/>
              <a:t> </a:t>
            </a:r>
            <a:r>
              <a:rPr lang="it-IT" b="1" dirty="0" err="1"/>
              <a:t>pat&amp;Ker&amp;k</a:t>
            </a:r>
            <a:r>
              <a:rPr lang="it-IT" b="1" dirty="0"/>
              <a:t>,@</a:t>
            </a:r>
            <a:r>
              <a:rPr lang="it-IT" dirty="0"/>
              <a:t> </a:t>
            </a:r>
            <a:r>
              <a:rPr lang="it-IT" dirty="0" err="1"/>
              <a:t>nui</a:t>
            </a:r>
            <a:r>
              <a:rPr lang="it-IT" dirty="0"/>
              <a:t> vi </a:t>
            </a:r>
            <a:r>
              <a:rPr lang="it-IT" dirty="0" err="1"/>
              <a:t>scripsimu</a:t>
            </a:r>
            <a:r>
              <a:rPr lang="it-IT" dirty="0"/>
              <a:t> </a:t>
            </a:r>
            <a:r>
              <a:rPr lang="it-IT" dirty="0" err="1"/>
              <a:t>pridie</a:t>
            </a:r>
            <a:r>
              <a:rPr lang="it-IT" dirty="0"/>
              <a:t> </a:t>
            </a:r>
            <a:r>
              <a:rPr lang="it-IT" dirty="0" err="1"/>
              <a:t>p&amp;Ker&amp;k</a:t>
            </a:r>
            <a:endParaRPr lang="it-IT" dirty="0"/>
          </a:p>
          <a:p>
            <a:r>
              <a:rPr lang="it-IT" dirty="0"/>
              <a:t>altri </a:t>
            </a:r>
            <a:r>
              <a:rPr lang="it-IT" dirty="0" err="1"/>
              <a:t>lict&amp;Ker&amp;ki</a:t>
            </a:r>
            <a:r>
              <a:rPr lang="it-IT" dirty="0"/>
              <a:t> ad </a:t>
            </a:r>
            <a:r>
              <a:rPr lang="it-IT" dirty="0" err="1"/>
              <a:t>petic&amp;Ki&amp;ko&amp;Kn&amp;ke&amp;Km&amp;k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9202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7" name="Rettangolo 6"/>
          <p:cNvSpPr/>
          <p:nvPr/>
        </p:nvSpPr>
        <p:spPr>
          <a:xfrm>
            <a:off x="3304466" y="4323542"/>
            <a:ext cx="5382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&lt;</a:t>
            </a:r>
            <a:r>
              <a:rPr lang="it-IT" b="1" dirty="0" err="1"/>
              <a:t>foreign</a:t>
            </a:r>
            <a:r>
              <a:rPr lang="it-IT" b="1" dirty="0"/>
              <a:t> </a:t>
            </a:r>
            <a:r>
              <a:rPr lang="it-IT" b="1" dirty="0" err="1"/>
              <a:t>xml:lang</a:t>
            </a:r>
            <a:r>
              <a:rPr lang="it-IT" b="1" dirty="0"/>
              <a:t>=“</a:t>
            </a:r>
            <a:r>
              <a:rPr lang="it-IT" b="1" dirty="0" err="1"/>
              <a:t>lat</a:t>
            </a:r>
            <a:r>
              <a:rPr lang="it-IT" b="1" dirty="0"/>
              <a:t>”&gt;</a:t>
            </a:r>
            <a:r>
              <a:rPr lang="it-IT" dirty="0"/>
              <a:t>Carissime </a:t>
            </a:r>
            <a:r>
              <a:rPr lang="it-IT" dirty="0" err="1"/>
              <a:t>tamquam</a:t>
            </a:r>
            <a:r>
              <a:rPr lang="it-IT" dirty="0"/>
              <a:t> pater</a:t>
            </a:r>
            <a:r>
              <a:rPr lang="it-IT" b="1" dirty="0"/>
              <a:t>&lt;/</a:t>
            </a:r>
            <a:r>
              <a:rPr lang="it-IT" b="1" dirty="0" err="1"/>
              <a:t>foreign</a:t>
            </a:r>
            <a:r>
              <a:rPr lang="it-IT" b="1" dirty="0"/>
              <a:t>&gt;, </a:t>
            </a:r>
            <a:r>
              <a:rPr lang="it-IT" dirty="0" err="1"/>
              <a:t>nui</a:t>
            </a:r>
            <a:r>
              <a:rPr lang="it-IT" dirty="0"/>
              <a:t> vi </a:t>
            </a:r>
            <a:r>
              <a:rPr lang="it-IT" dirty="0" err="1"/>
              <a:t>scripsimu</a:t>
            </a:r>
            <a:r>
              <a:rPr lang="it-IT" dirty="0"/>
              <a:t> </a:t>
            </a:r>
            <a:r>
              <a:rPr lang="it-IT" dirty="0" err="1"/>
              <a:t>pridie</a:t>
            </a:r>
            <a:r>
              <a:rPr lang="it-IT" dirty="0"/>
              <a:t> per altri </a:t>
            </a:r>
            <a:r>
              <a:rPr lang="it-IT" dirty="0" err="1"/>
              <a:t>licteri</a:t>
            </a:r>
            <a:r>
              <a:rPr lang="it-IT" dirty="0"/>
              <a:t> ad </a:t>
            </a:r>
            <a:r>
              <a:rPr lang="it-IT" dirty="0" err="1"/>
              <a:t>peticionem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6052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1769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https://images.jg-cdn.com/image/faf1f73b-45ea-4163-9e59-f9fae583233b.jpg?template=fundraisingpagegalleryx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b="48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057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>
          <a:xfrm>
            <a:off x="3635896" y="476672"/>
            <a:ext cx="5287565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&lt;</a:t>
            </a:r>
            <a:r>
              <a:rPr lang="it-IT" b="1" dirty="0" err="1"/>
              <a:t>foreign</a:t>
            </a:r>
            <a:r>
              <a:rPr lang="it-IT" b="1" dirty="0"/>
              <a:t> </a:t>
            </a:r>
            <a:r>
              <a:rPr lang="it-IT" b="1" dirty="0" err="1"/>
              <a:t>xml:id</a:t>
            </a:r>
            <a:r>
              <a:rPr lang="it-IT" b="1" dirty="0"/>
              <a:t>=“w10” </a:t>
            </a:r>
            <a:r>
              <a:rPr lang="it-IT" b="1" dirty="0" err="1"/>
              <a:t>xml:lang</a:t>
            </a:r>
            <a:r>
              <a:rPr lang="it-IT" b="1" dirty="0"/>
              <a:t>="</a:t>
            </a:r>
            <a:r>
              <a:rPr lang="it-IT" b="1" dirty="0" err="1"/>
              <a:t>fr</a:t>
            </a:r>
            <a:r>
              <a:rPr lang="it-IT" b="1" dirty="0"/>
              <a:t>"&gt;</a:t>
            </a:r>
            <a:r>
              <a:rPr lang="it-IT" dirty="0" err="1"/>
              <a:t>pain</a:t>
            </a:r>
            <a:r>
              <a:rPr lang="it-IT" b="1" dirty="0"/>
              <a:t>&lt;/</a:t>
            </a:r>
            <a:r>
              <a:rPr lang="it-IT" b="1" dirty="0" err="1"/>
              <a:t>foreign</a:t>
            </a:r>
            <a:r>
              <a:rPr lang="it-IT" b="1" dirty="0"/>
              <a:t>&gt;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just a </a:t>
            </a:r>
            <a:r>
              <a:rPr lang="it-IT" dirty="0" err="1"/>
              <a:t>french</a:t>
            </a:r>
            <a:r>
              <a:rPr lang="it-IT" dirty="0"/>
              <a:t> word to </a:t>
            </a:r>
            <a:r>
              <a:rPr lang="it-IT" dirty="0" err="1"/>
              <a:t>say</a:t>
            </a:r>
            <a:r>
              <a:rPr lang="it-IT" dirty="0"/>
              <a:t> </a:t>
            </a:r>
            <a:r>
              <a:rPr lang="it-IT" dirty="0" err="1"/>
              <a:t>bread</a:t>
            </a:r>
            <a:endParaRPr lang="it-IT" dirty="0"/>
          </a:p>
        </p:txBody>
      </p:sp>
      <p:pic>
        <p:nvPicPr>
          <p:cNvPr id="3076" name="Picture 4" descr="artire alla grande — Ep #1 come trovare la tua nuova idea di busin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7" r="35798"/>
          <a:stretch/>
        </p:blipFill>
        <p:spPr bwMode="auto">
          <a:xfrm>
            <a:off x="-2231" y="764704"/>
            <a:ext cx="352286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443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ake Hotline Bling Meme Generator - Imgf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495"/>
            <a:ext cx="640871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3635896" y="476672"/>
            <a:ext cx="5287565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&lt;</a:t>
            </a:r>
            <a:r>
              <a:rPr lang="it-IT" b="1" dirty="0" err="1"/>
              <a:t>foreign</a:t>
            </a:r>
            <a:r>
              <a:rPr lang="it-IT" b="1" dirty="0"/>
              <a:t> </a:t>
            </a:r>
            <a:r>
              <a:rPr lang="it-IT" b="1" dirty="0" err="1"/>
              <a:t>xml:id</a:t>
            </a:r>
            <a:r>
              <a:rPr lang="it-IT" b="1" dirty="0"/>
              <a:t>=“w10” </a:t>
            </a:r>
            <a:r>
              <a:rPr lang="it-IT" b="1" dirty="0" err="1"/>
              <a:t>xml:lang</a:t>
            </a:r>
            <a:r>
              <a:rPr lang="it-IT" b="1" dirty="0"/>
              <a:t>="</a:t>
            </a:r>
            <a:r>
              <a:rPr lang="it-IT" b="1" dirty="0" err="1"/>
              <a:t>fr</a:t>
            </a:r>
            <a:r>
              <a:rPr lang="it-IT" b="1" dirty="0"/>
              <a:t>"&gt;</a:t>
            </a:r>
            <a:r>
              <a:rPr lang="it-IT" dirty="0" err="1"/>
              <a:t>pain</a:t>
            </a:r>
            <a:r>
              <a:rPr lang="it-IT" b="1" dirty="0"/>
              <a:t>&lt;/</a:t>
            </a:r>
            <a:r>
              <a:rPr lang="it-IT" b="1" dirty="0" err="1"/>
              <a:t>foreign</a:t>
            </a:r>
            <a:r>
              <a:rPr lang="it-IT" b="1" dirty="0"/>
              <a:t>&gt;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just a </a:t>
            </a:r>
            <a:r>
              <a:rPr lang="it-IT" dirty="0" err="1"/>
              <a:t>french</a:t>
            </a:r>
            <a:r>
              <a:rPr lang="it-IT" dirty="0"/>
              <a:t> word to </a:t>
            </a:r>
            <a:r>
              <a:rPr lang="it-IT" dirty="0" err="1"/>
              <a:t>say</a:t>
            </a:r>
            <a:r>
              <a:rPr lang="it-IT" dirty="0"/>
              <a:t> </a:t>
            </a:r>
            <a:r>
              <a:rPr lang="it-IT" dirty="0" err="1"/>
              <a:t>bread</a:t>
            </a:r>
            <a:endParaRPr lang="it-IT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3636099" y="3861048"/>
            <a:ext cx="5287565" cy="216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&lt;</a:t>
            </a:r>
            <a:r>
              <a:rPr lang="it-IT" b="1" dirty="0" err="1"/>
              <a:t>mentioned</a:t>
            </a:r>
            <a:r>
              <a:rPr lang="it-IT" b="1" dirty="0"/>
              <a:t> </a:t>
            </a:r>
            <a:r>
              <a:rPr lang="it-IT" b="1" dirty="0" err="1"/>
              <a:t>xml:id</a:t>
            </a:r>
            <a:r>
              <a:rPr lang="it-IT" b="1" dirty="0"/>
              <a:t>=“w10” </a:t>
            </a:r>
            <a:r>
              <a:rPr lang="it-IT" b="1" dirty="0" err="1"/>
              <a:t>xml:lang</a:t>
            </a:r>
            <a:r>
              <a:rPr lang="it-IT" b="1" dirty="0"/>
              <a:t>="</a:t>
            </a:r>
            <a:r>
              <a:rPr lang="it-IT" b="1" dirty="0" err="1"/>
              <a:t>fr</a:t>
            </a:r>
            <a:r>
              <a:rPr lang="it-IT" b="1" dirty="0"/>
              <a:t>"&gt;</a:t>
            </a:r>
            <a:r>
              <a:rPr lang="it-IT" dirty="0" err="1"/>
              <a:t>pain</a:t>
            </a:r>
            <a:r>
              <a:rPr lang="it-IT" b="1" dirty="0"/>
              <a:t>&lt;/</a:t>
            </a:r>
            <a:r>
              <a:rPr lang="it-IT" b="1" dirty="0" err="1"/>
              <a:t>mentioned</a:t>
            </a:r>
            <a:r>
              <a:rPr lang="it-IT" b="1" dirty="0"/>
              <a:t>&gt;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just a </a:t>
            </a:r>
            <a:r>
              <a:rPr lang="it-IT" b="1" dirty="0"/>
              <a:t>&lt;</a:t>
            </a:r>
            <a:r>
              <a:rPr lang="it-IT" b="1" dirty="0" err="1"/>
              <a:t>gloss</a:t>
            </a:r>
            <a:r>
              <a:rPr lang="it-IT" b="1" dirty="0"/>
              <a:t> target=“#w10”&gt;</a:t>
            </a:r>
            <a:r>
              <a:rPr lang="it-IT" dirty="0" err="1"/>
              <a:t>french</a:t>
            </a:r>
            <a:r>
              <a:rPr lang="it-IT" dirty="0"/>
              <a:t> word to </a:t>
            </a:r>
            <a:r>
              <a:rPr lang="it-IT" dirty="0" err="1"/>
              <a:t>say</a:t>
            </a:r>
            <a:r>
              <a:rPr lang="it-IT" dirty="0"/>
              <a:t> </a:t>
            </a:r>
            <a:r>
              <a:rPr lang="it-IT" dirty="0" err="1"/>
              <a:t>bread</a:t>
            </a:r>
            <a:r>
              <a:rPr lang="it-IT" b="1" dirty="0"/>
              <a:t>&lt;/</a:t>
            </a:r>
            <a:r>
              <a:rPr lang="it-IT" b="1" dirty="0" err="1"/>
              <a:t>gloss</a:t>
            </a:r>
            <a:r>
              <a:rPr lang="it-IT" b="1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73314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6BB5297-16BE-80DB-651B-E249A4CF9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7772400" cy="41509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18FD39-E968-69FF-0F3E-C6FC9CE6818F}"/>
              </a:ext>
            </a:extLst>
          </p:cNvPr>
          <p:cNvSpPr txBox="1"/>
          <p:nvPr/>
        </p:nvSpPr>
        <p:spPr>
          <a:xfrm>
            <a:off x="539552" y="5157192"/>
            <a:ext cx="77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&lt;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mentioned</a:t>
            </a:r>
            <a:r>
              <a:rPr lang="it-IT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&gt; 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marks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words or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phrases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mentioned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not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used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endParaRPr lang="it-IT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it-IT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&lt;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term</a:t>
            </a:r>
            <a:r>
              <a:rPr lang="it-IT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&gt; 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term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contains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 single-word, multi-word, or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symbolic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designation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which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is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regarded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as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 technical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term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4819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A90BC8-5E71-048A-53A4-7B9998303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u="sng" dirty="0">
                <a:solidFill>
                  <a:srgbClr val="0E0E0E"/>
                </a:solidFill>
                <a:effectLst/>
                <a:latin typeface=".SF NS"/>
              </a:rPr>
              <a:t>Quando la parola o la frase in questione è già distinta dal resto del testo in virtù della sua funzione</a:t>
            </a:r>
            <a:r>
              <a:rPr lang="it-IT" dirty="0">
                <a:solidFill>
                  <a:srgbClr val="0E0E0E"/>
                </a:solidFill>
                <a:effectLst/>
                <a:latin typeface=".SF NS"/>
              </a:rPr>
              <a:t> (ad esempio, perché è un nome, un termine tecnico, una citazione, una parola menzionata, ecc.), </a:t>
            </a:r>
            <a:r>
              <a:rPr lang="it-IT" u="sng" dirty="0">
                <a:solidFill>
                  <a:srgbClr val="0E0E0E"/>
                </a:solidFill>
                <a:effectLst/>
                <a:latin typeface=".SF NS"/>
              </a:rPr>
              <a:t>l’attributo globale </a:t>
            </a:r>
            <a:r>
              <a:rPr lang="it-IT" i="1" u="sng" dirty="0" err="1">
                <a:solidFill>
                  <a:srgbClr val="0E0E0E"/>
                </a:solidFill>
                <a:effectLst/>
                <a:latin typeface=".SF NS"/>
              </a:rPr>
              <a:t>xml:lang</a:t>
            </a:r>
            <a:r>
              <a:rPr lang="it-IT" u="sng" dirty="0">
                <a:solidFill>
                  <a:srgbClr val="0E0E0E"/>
                </a:solidFill>
                <a:effectLst/>
                <a:latin typeface=".SF NS"/>
              </a:rPr>
              <a:t> dovrebbe essere utilizzato per specificare ulteriormente che la sua lingua la distingue dal testo circostante</a:t>
            </a:r>
            <a:r>
              <a:rPr lang="it-IT" dirty="0">
                <a:solidFill>
                  <a:srgbClr val="0E0E0E"/>
                </a:solidFill>
                <a:effectLst/>
                <a:latin typeface=".SF NS"/>
              </a:rPr>
              <a:t>. </a:t>
            </a:r>
          </a:p>
          <a:p>
            <a:pPr marL="0" indent="0">
              <a:buNone/>
            </a:pPr>
            <a:endParaRPr lang="it-IT" dirty="0">
              <a:solidFill>
                <a:srgbClr val="0E0E0E"/>
              </a:solidFill>
              <a:latin typeface=".SF NS"/>
            </a:endParaRPr>
          </a:p>
          <a:p>
            <a:pPr marL="0" indent="0">
              <a:buNone/>
            </a:pPr>
            <a:r>
              <a:rPr lang="it-IT" dirty="0">
                <a:solidFill>
                  <a:srgbClr val="0E0E0E"/>
                </a:solidFill>
                <a:effectLst/>
                <a:latin typeface=".SF NS"/>
              </a:rPr>
              <a:t>Laddove non ci sia un altro elemento applicabile, l’elemento </a:t>
            </a:r>
            <a:r>
              <a:rPr lang="it-IT" dirty="0">
                <a:solidFill>
                  <a:srgbClr val="0E0E0E"/>
                </a:solidFill>
                <a:effectLst/>
                <a:latin typeface=".AppleSystemUIFontMonospaced"/>
              </a:rPr>
              <a:t>&lt;</a:t>
            </a:r>
            <a:r>
              <a:rPr lang="it-IT" dirty="0" err="1">
                <a:solidFill>
                  <a:srgbClr val="0E0E0E"/>
                </a:solidFill>
                <a:effectLst/>
                <a:latin typeface=".AppleSystemUIFontMonospaced"/>
              </a:rPr>
              <a:t>foreign</a:t>
            </a:r>
            <a:r>
              <a:rPr lang="it-IT" dirty="0">
                <a:solidFill>
                  <a:srgbClr val="0E0E0E"/>
                </a:solidFill>
                <a:effectLst/>
                <a:latin typeface=".AppleSystemUIFontMonospaced"/>
              </a:rPr>
              <a:t>&gt;</a:t>
            </a:r>
            <a:r>
              <a:rPr lang="it-IT" dirty="0">
                <a:solidFill>
                  <a:srgbClr val="0E0E0E"/>
                </a:solidFill>
                <a:effectLst/>
                <a:latin typeface=".SF NS"/>
              </a:rPr>
              <a:t> può essere utilizzato come supporto su cui agganciare l’attributo </a:t>
            </a:r>
            <a:r>
              <a:rPr lang="it-IT" i="1" dirty="0" err="1">
                <a:solidFill>
                  <a:srgbClr val="0E0E0E"/>
                </a:solidFill>
                <a:effectLst/>
                <a:latin typeface=".SF NS"/>
              </a:rPr>
              <a:t>xml:lang</a:t>
            </a:r>
            <a:r>
              <a:rPr lang="it-IT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pPr marL="0" indent="0">
              <a:buNone/>
            </a:pPr>
            <a:endParaRPr lang="it-IT" dirty="0">
              <a:solidFill>
                <a:srgbClr val="0E0E0E"/>
              </a:solidFill>
              <a:effectLst/>
              <a:latin typeface=".SF NS"/>
            </a:endParaRPr>
          </a:p>
          <a:p>
            <a:pPr marL="0" indent="0">
              <a:buNone/>
            </a:pPr>
            <a:r>
              <a:rPr lang="it-IT" dirty="0"/>
              <a:t>Nota: </a:t>
            </a:r>
            <a:r>
              <a:rPr lang="it-IT" dirty="0">
                <a:solidFill>
                  <a:srgbClr val="0E0E0E"/>
                </a:solidFill>
                <a:effectLst/>
                <a:latin typeface=".SF NS"/>
              </a:rPr>
              <a:t>Qualsiasi elemento nello schema TEI può prendere un attributo </a:t>
            </a:r>
            <a:r>
              <a:rPr lang="it-IT" i="1" dirty="0" err="1">
                <a:solidFill>
                  <a:srgbClr val="0E0E0E"/>
                </a:solidFill>
                <a:effectLst/>
                <a:latin typeface=".SF NS"/>
              </a:rPr>
              <a:t>xml:lang</a:t>
            </a:r>
            <a:r>
              <a:rPr lang="it-IT" dirty="0">
                <a:solidFill>
                  <a:srgbClr val="0E0E0E"/>
                </a:solidFill>
                <a:effectLst/>
                <a:latin typeface=".SF NS"/>
              </a:rPr>
              <a:t>, che specifica sia il sistema di scrittura sia la lingua utilizzata nel suo contenuto (vedi le sezioni 1.3.1.1.2. Language </a:t>
            </a:r>
            <a:r>
              <a:rPr lang="it-IT" dirty="0" err="1">
                <a:solidFill>
                  <a:srgbClr val="0E0E0E"/>
                </a:solidFill>
                <a:effectLst/>
                <a:latin typeface=".SF NS"/>
              </a:rPr>
              <a:t>Indicators</a:t>
            </a:r>
            <a:r>
              <a:rPr lang="it-IT" dirty="0">
                <a:solidFill>
                  <a:srgbClr val="0E0E0E"/>
                </a:solidFill>
                <a:effectLst/>
                <a:latin typeface=".SF NS"/>
              </a:rPr>
              <a:t> e vi.1 Language </a:t>
            </a:r>
            <a:r>
              <a:rPr lang="it-IT" dirty="0" err="1">
                <a:solidFill>
                  <a:srgbClr val="0E0E0E"/>
                </a:solidFill>
                <a:effectLst/>
                <a:latin typeface=".SF NS"/>
              </a:rPr>
              <a:t>Identification</a:t>
            </a:r>
            <a:r>
              <a:rPr lang="it-IT" dirty="0">
                <a:solidFill>
                  <a:srgbClr val="0E0E0E"/>
                </a:solidFill>
                <a:effectLst/>
                <a:latin typeface=".SF NS"/>
              </a:rPr>
              <a:t> per una discussione di questo attributo e dei suoi valori).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630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62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ipt del computer su uno schermo">
            <a:extLst>
              <a:ext uri="{FF2B5EF4-FFF2-40B4-BE49-F238E27FC236}">
                <a16:creationId xmlns:a16="http://schemas.microsoft.com/office/drawing/2014/main" id="{F04471B5-4569-08B5-AF9D-423E11A4F7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4" r="47636" b="-2"/>
          <a:stretch/>
        </p:blipFill>
        <p:spPr>
          <a:xfrm>
            <a:off x="20" y="-2"/>
            <a:ext cx="4571980" cy="685800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47D6B6-669E-0A41-8F42-A40FD9333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8" y="0"/>
            <a:ext cx="3121799" cy="594928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t-IT" sz="2000" dirty="0"/>
              <a:t>Distingueremo </a:t>
            </a:r>
          </a:p>
          <a:p>
            <a:pPr marL="0" indent="0">
              <a:buNone/>
            </a:pPr>
            <a:endParaRPr lang="it-IT" sz="2000" dirty="0"/>
          </a:p>
          <a:p>
            <a:pPr marL="0" indent="0" algn="just">
              <a:buNone/>
            </a:pPr>
            <a:r>
              <a:rPr lang="it-IT" sz="2000" dirty="0"/>
              <a:t>la codifica di «basso livello» (per replicare il termine utilizzato per il linguaggio macchina) o </a:t>
            </a:r>
            <a:r>
              <a:rPr lang="it-IT" sz="2000" b="1" dirty="0"/>
              <a:t>codifica dei dati elementari</a:t>
            </a:r>
            <a:r>
              <a:rPr lang="it-IT" sz="2000" dirty="0"/>
              <a:t> </a:t>
            </a:r>
          </a:p>
          <a:p>
            <a:pPr marL="0" indent="0">
              <a:buNone/>
            </a:pPr>
            <a:endParaRPr lang="it-IT" sz="2000" dirty="0"/>
          </a:p>
          <a:p>
            <a:pPr marL="0" indent="0" algn="ctr">
              <a:buNone/>
            </a:pPr>
            <a:r>
              <a:rPr lang="it-IT" sz="2000" dirty="0"/>
              <a:t>da una </a:t>
            </a:r>
          </a:p>
          <a:p>
            <a:pPr marL="0" indent="0">
              <a:buNone/>
            </a:pPr>
            <a:endParaRPr lang="it-IT" sz="2000" dirty="0"/>
          </a:p>
          <a:p>
            <a:pPr marL="0" indent="0" algn="just">
              <a:buNone/>
            </a:pPr>
            <a:r>
              <a:rPr lang="it-IT" sz="2000" dirty="0"/>
              <a:t>codifica di «alto livello» o rappresentazione dei dati a livello di «strutture intermedie» che chiamiamo </a:t>
            </a:r>
            <a:r>
              <a:rPr lang="it-IT" sz="2000" b="1" dirty="0"/>
              <a:t>markup </a:t>
            </a:r>
          </a:p>
          <a:p>
            <a:pPr marL="0" indent="0" algn="just">
              <a:buNone/>
            </a:pPr>
            <a:endParaRPr lang="it-IT" sz="2000" b="1" dirty="0"/>
          </a:p>
          <a:p>
            <a:pPr marL="0" indent="0">
              <a:buNone/>
            </a:pPr>
            <a:r>
              <a:rPr lang="it-IT" sz="2000" dirty="0"/>
              <a:t>Tomasi (2012: 103) </a:t>
            </a:r>
          </a:p>
        </p:txBody>
      </p:sp>
    </p:spTree>
    <p:extLst>
      <p:ext uri="{BB962C8B-B14F-4D97-AF65-F5344CB8AC3E}">
        <p14:creationId xmlns:p14="http://schemas.microsoft.com/office/powerpoint/2010/main" val="495423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ake Hotline Bling Meme Generator - Imgf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495"/>
            <a:ext cx="640871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3635896" y="476672"/>
            <a:ext cx="5287565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&lt;</a:t>
            </a:r>
            <a:r>
              <a:rPr lang="it-IT" b="1" dirty="0" err="1"/>
              <a:t>foreign</a:t>
            </a:r>
            <a:r>
              <a:rPr lang="it-IT" b="1" dirty="0"/>
              <a:t> </a:t>
            </a:r>
            <a:r>
              <a:rPr lang="it-IT" b="1" dirty="0" err="1"/>
              <a:t>xml:id</a:t>
            </a:r>
            <a:r>
              <a:rPr lang="it-IT" b="1" dirty="0"/>
              <a:t>=“w10” </a:t>
            </a:r>
            <a:r>
              <a:rPr lang="it-IT" b="1" dirty="0" err="1"/>
              <a:t>xml:lang</a:t>
            </a:r>
            <a:r>
              <a:rPr lang="it-IT" b="1" dirty="0"/>
              <a:t>="</a:t>
            </a:r>
            <a:r>
              <a:rPr lang="it-IT" b="1" dirty="0" err="1"/>
              <a:t>fr</a:t>
            </a:r>
            <a:r>
              <a:rPr lang="it-IT" b="1" dirty="0"/>
              <a:t>"&gt;</a:t>
            </a:r>
            <a:r>
              <a:rPr lang="it-IT" dirty="0" err="1"/>
              <a:t>pain</a:t>
            </a:r>
            <a:r>
              <a:rPr lang="it-IT" b="1" dirty="0"/>
              <a:t>&lt;/</a:t>
            </a:r>
            <a:r>
              <a:rPr lang="it-IT" b="1" dirty="0" err="1"/>
              <a:t>foreign</a:t>
            </a:r>
            <a:r>
              <a:rPr lang="it-IT" b="1" dirty="0"/>
              <a:t>&gt;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just a </a:t>
            </a:r>
            <a:r>
              <a:rPr lang="it-IT" dirty="0" err="1"/>
              <a:t>french</a:t>
            </a:r>
            <a:r>
              <a:rPr lang="it-IT" dirty="0"/>
              <a:t> word to </a:t>
            </a:r>
            <a:r>
              <a:rPr lang="it-IT" dirty="0" err="1"/>
              <a:t>say</a:t>
            </a:r>
            <a:r>
              <a:rPr lang="it-IT" dirty="0"/>
              <a:t> </a:t>
            </a:r>
            <a:r>
              <a:rPr lang="it-IT" dirty="0" err="1"/>
              <a:t>bread</a:t>
            </a:r>
            <a:endParaRPr lang="it-IT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3636099" y="3861048"/>
            <a:ext cx="5287565" cy="216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&lt;</a:t>
            </a:r>
            <a:r>
              <a:rPr lang="it-IT" b="1" dirty="0" err="1"/>
              <a:t>mentioned</a:t>
            </a:r>
            <a:r>
              <a:rPr lang="it-IT" b="1" dirty="0"/>
              <a:t> </a:t>
            </a:r>
            <a:r>
              <a:rPr lang="it-IT" b="1" dirty="0" err="1"/>
              <a:t>xml:id</a:t>
            </a:r>
            <a:r>
              <a:rPr lang="it-IT" b="1" dirty="0"/>
              <a:t>=“w10” </a:t>
            </a:r>
            <a:r>
              <a:rPr lang="it-IT" b="1" dirty="0" err="1"/>
              <a:t>xml:lang</a:t>
            </a:r>
            <a:r>
              <a:rPr lang="it-IT" b="1" dirty="0"/>
              <a:t>="</a:t>
            </a:r>
            <a:r>
              <a:rPr lang="it-IT" b="1" dirty="0" err="1"/>
              <a:t>fr</a:t>
            </a:r>
            <a:r>
              <a:rPr lang="it-IT" b="1" dirty="0"/>
              <a:t>"&gt;</a:t>
            </a:r>
            <a:r>
              <a:rPr lang="it-IT" dirty="0" err="1"/>
              <a:t>pain</a:t>
            </a:r>
            <a:r>
              <a:rPr lang="it-IT" b="1" dirty="0"/>
              <a:t>&lt;/</a:t>
            </a:r>
            <a:r>
              <a:rPr lang="it-IT" b="1" dirty="0" err="1"/>
              <a:t>mentioned</a:t>
            </a:r>
            <a:r>
              <a:rPr lang="it-IT" b="1" dirty="0"/>
              <a:t>&gt;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just a </a:t>
            </a:r>
            <a:r>
              <a:rPr lang="it-IT" b="1" dirty="0"/>
              <a:t>&lt;</a:t>
            </a:r>
            <a:r>
              <a:rPr lang="it-IT" b="1" dirty="0" err="1"/>
              <a:t>gloss</a:t>
            </a:r>
            <a:r>
              <a:rPr lang="it-IT" b="1" dirty="0"/>
              <a:t> target=“#w10”&gt;</a:t>
            </a:r>
            <a:r>
              <a:rPr lang="it-IT" dirty="0" err="1"/>
              <a:t>french</a:t>
            </a:r>
            <a:r>
              <a:rPr lang="it-IT" dirty="0"/>
              <a:t> word to </a:t>
            </a:r>
            <a:r>
              <a:rPr lang="it-IT" dirty="0" err="1"/>
              <a:t>say</a:t>
            </a:r>
            <a:r>
              <a:rPr lang="it-IT" dirty="0"/>
              <a:t> </a:t>
            </a:r>
            <a:r>
              <a:rPr lang="it-IT" dirty="0" err="1"/>
              <a:t>bread</a:t>
            </a:r>
            <a:r>
              <a:rPr lang="it-IT" b="1" dirty="0"/>
              <a:t>&lt;/</a:t>
            </a:r>
            <a:r>
              <a:rPr lang="it-IT" b="1" dirty="0" err="1"/>
              <a:t>gloss</a:t>
            </a:r>
            <a:r>
              <a:rPr lang="it-IT" b="1" dirty="0"/>
              <a:t>&gt;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/>
          <a:stretch/>
        </p:blipFill>
        <p:spPr>
          <a:xfrm>
            <a:off x="575555" y="2195421"/>
            <a:ext cx="7992889" cy="1608880"/>
          </a:xfrm>
          <a:prstGeom prst="rect">
            <a:avLst/>
          </a:prstGeom>
          <a:effectLst>
            <a:outerShdw blurRad="368300" dist="127000" dir="5400000" sx="105000" sy="105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832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BBDCD8-7CD0-504A-8D29-BA37696EB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476672"/>
            <a:ext cx="8363272" cy="590465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it-IT" dirty="0"/>
              <a:t>La TEI non risolve del tutto il problema perché spesso permette la scelta di più di un marcatore per segnalare un determinato fenomeno.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Es. «La TEI offre almeno cinque diversi modi per sciogliere le abbreviazioni, ognuna delle quali ha funzionalità leggermente diverse. 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In ogni caso la risposta in merito a quale di questi modi adottare dipenderà dall’obiettivo del progetto, dalla quantità di materiale da codificare, dal tempo  a disposizione per tale operazione» </a:t>
            </a:r>
          </a:p>
          <a:p>
            <a:pPr marL="0" indent="0" algn="just">
              <a:buNone/>
            </a:pPr>
            <a:r>
              <a:rPr lang="it-IT" sz="2400" dirty="0"/>
              <a:t>(</a:t>
            </a:r>
            <a:r>
              <a:rPr lang="it-IT" sz="2400" dirty="0" err="1"/>
              <a:t>Pierazzo</a:t>
            </a:r>
            <a:r>
              <a:rPr lang="it-IT" sz="2400" dirty="0"/>
              <a:t>/Mancinelli 2020: 92)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8242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393271-F3D6-A044-A2E6-113A1A8F0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«Come si vede, la scelta di come codificare ogni singolo fenomeno trascende il fenomeno stesso e va pensata all’interno di un sistema organico di scelte che nel loro complesso siano in grado di dar conto delle finalità scientifiche dell’edizione, oltre a quelle di rappresentazione sul Web o </a:t>
            </a:r>
            <a:r>
              <a:rPr lang="it-IT" dirty="0" err="1"/>
              <a:t>s</a:t>
            </a:r>
            <a:r>
              <a:rPr lang="it-IT" dirty="0"/>
              <a:t> carta, a seconda del tipo di </a:t>
            </a:r>
            <a:r>
              <a:rPr lang="it-IT" i="1" dirty="0"/>
              <a:t>output </a:t>
            </a:r>
            <a:r>
              <a:rPr lang="it-IT" dirty="0"/>
              <a:t>previsto»</a:t>
            </a:r>
            <a:br>
              <a:rPr lang="it-IT" dirty="0"/>
            </a:br>
            <a:r>
              <a:rPr lang="it-IT" sz="2000" dirty="0"/>
              <a:t>(</a:t>
            </a:r>
            <a:r>
              <a:rPr lang="it-IT" sz="2000" i="1" dirty="0"/>
              <a:t>Ibidem</a:t>
            </a:r>
            <a:r>
              <a:rPr lang="it-IT" sz="2000" dirty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6119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15616" y="1158999"/>
            <a:ext cx="70567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&lt;voce id="001262"&gt;</a:t>
            </a:r>
          </a:p>
          <a:p>
            <a:pPr lvl="1"/>
            <a:r>
              <a:rPr lang="it-IT" dirty="0"/>
              <a:t>&lt;entrata&gt;</a:t>
            </a:r>
          </a:p>
          <a:p>
            <a:pPr lvl="2"/>
            <a:r>
              <a:rPr lang="it-IT" dirty="0"/>
              <a:t>&lt;lemma&gt;AFFERANTE&lt;/lemma&gt;</a:t>
            </a:r>
          </a:p>
          <a:p>
            <a:pPr lvl="2"/>
            <a:r>
              <a:rPr lang="it-IT" dirty="0"/>
              <a:t>&lt;</a:t>
            </a:r>
            <a:r>
              <a:rPr lang="it-IT" dirty="0" err="1"/>
              <a:t>catgr</a:t>
            </a:r>
            <a:r>
              <a:rPr lang="it-IT" dirty="0"/>
              <a:t>&gt;</a:t>
            </a:r>
            <a:r>
              <a:rPr lang="it-IT" dirty="0" err="1"/>
              <a:t>agg</a:t>
            </a:r>
            <a:r>
              <a:rPr lang="it-IT" dirty="0"/>
              <a:t>.&lt;/</a:t>
            </a:r>
            <a:r>
              <a:rPr lang="it-IT" dirty="0" err="1"/>
              <a:t>catgr</a:t>
            </a:r>
            <a:r>
              <a:rPr lang="it-IT" dirty="0"/>
              <a:t>&gt;</a:t>
            </a:r>
          </a:p>
          <a:p>
            <a:pPr lvl="1"/>
            <a:r>
              <a:rPr lang="it-IT" dirty="0"/>
              <a:t>&lt;/entrata&gt;</a:t>
            </a:r>
          </a:p>
          <a:p>
            <a:pPr lvl="1"/>
            <a:r>
              <a:rPr lang="it-IT" dirty="0"/>
              <a:t>&lt;forme&gt;</a:t>
            </a:r>
          </a:p>
          <a:p>
            <a:pPr lvl="2"/>
            <a:r>
              <a:rPr lang="it-IT" dirty="0"/>
              <a:t>&lt;</a:t>
            </a:r>
            <a:r>
              <a:rPr lang="it-IT" dirty="0" err="1"/>
              <a:t>c_forme</a:t>
            </a:r>
            <a:r>
              <a:rPr lang="it-IT" dirty="0"/>
              <a:t>&gt;</a:t>
            </a:r>
          </a:p>
          <a:p>
            <a:pPr lvl="3"/>
            <a:r>
              <a:rPr lang="it-IT" dirty="0"/>
              <a:t>&lt;forma&gt;</a:t>
            </a:r>
            <a:r>
              <a:rPr lang="it-IT" dirty="0" err="1"/>
              <a:t>afferante</a:t>
            </a:r>
            <a:r>
              <a:rPr lang="it-IT" dirty="0"/>
              <a:t>&lt;/forma&gt;</a:t>
            </a:r>
          </a:p>
          <a:p>
            <a:pPr lvl="3"/>
            <a:r>
              <a:rPr lang="it-IT" dirty="0"/>
              <a:t>&lt;forma&gt;</a:t>
            </a:r>
            <a:r>
              <a:rPr lang="it-IT" dirty="0" err="1"/>
              <a:t>afferanti</a:t>
            </a:r>
            <a:r>
              <a:rPr lang="it-IT" dirty="0"/>
              <a:t>&lt;/forma&gt;</a:t>
            </a:r>
          </a:p>
          <a:p>
            <a:pPr lvl="2"/>
            <a:r>
              <a:rPr lang="it-IT" dirty="0"/>
              <a:t>&lt;/</a:t>
            </a:r>
            <a:r>
              <a:rPr lang="it-IT" dirty="0" err="1"/>
              <a:t>c_forme</a:t>
            </a:r>
            <a:r>
              <a:rPr lang="it-IT" dirty="0"/>
              <a:t>&gt;</a:t>
            </a:r>
          </a:p>
          <a:p>
            <a:pPr lvl="2"/>
            <a:r>
              <a:rPr lang="it-IT" dirty="0"/>
              <a:t>&lt;</a:t>
            </a:r>
            <a:r>
              <a:rPr lang="it-IT" dirty="0" err="1"/>
              <a:t>f_forme</a:t>
            </a:r>
            <a:r>
              <a:rPr lang="it-IT" dirty="0"/>
              <a:t>/&gt;</a:t>
            </a:r>
          </a:p>
          <a:p>
            <a:pPr lvl="2"/>
            <a:r>
              <a:rPr lang="it-IT" dirty="0"/>
              <a:t>&lt;</a:t>
            </a:r>
            <a:r>
              <a:rPr lang="it-IT" dirty="0" err="1"/>
              <a:t>x_forme</a:t>
            </a:r>
            <a:r>
              <a:rPr lang="it-IT" dirty="0"/>
              <a:t>/&gt;</a:t>
            </a:r>
          </a:p>
          <a:p>
            <a:pPr marL="498475" lvl="2"/>
            <a:r>
              <a:rPr lang="it-IT" dirty="0"/>
              <a:t>&lt;/forme&gt;</a:t>
            </a:r>
          </a:p>
          <a:p>
            <a:pPr marL="542925" lvl="2"/>
            <a:r>
              <a:rPr lang="it-IT" dirty="0"/>
              <a:t>&lt;</a:t>
            </a:r>
            <a:r>
              <a:rPr lang="it-IT" dirty="0" err="1"/>
              <a:t>notetimo</a:t>
            </a:r>
            <a:r>
              <a:rPr lang="it-IT" dirty="0"/>
              <a:t>&gt;</a:t>
            </a:r>
          </a:p>
          <a:p>
            <a:pPr marL="1000125" lvl="3"/>
            <a:r>
              <a:rPr lang="it-IT" dirty="0"/>
              <a:t>&lt;testo&gt; V. &lt;i&gt;afferire&lt;/i&gt;.&lt;/testo&gt;</a:t>
            </a:r>
          </a:p>
          <a:p>
            <a:pPr marL="1000125" lvl="3"/>
            <a:r>
              <a:rPr lang="it-IT" dirty="0"/>
              <a:t>&lt;etimo </a:t>
            </a:r>
            <a:r>
              <a:rPr lang="it-IT" dirty="0" err="1"/>
              <a:t>codetimo</a:t>
            </a:r>
            <a:r>
              <a:rPr lang="it-IT" dirty="0"/>
              <a:t>="IT"&gt;afferire&lt;/etimo&gt;</a:t>
            </a:r>
          </a:p>
          <a:p>
            <a:pPr marL="542925" lvl="2"/>
            <a:r>
              <a:rPr lang="it-IT" dirty="0"/>
              <a:t>&lt;/</a:t>
            </a:r>
            <a:r>
              <a:rPr lang="it-IT" dirty="0" err="1"/>
              <a:t>notetimo</a:t>
            </a:r>
            <a:r>
              <a:rPr lang="it-IT" dirty="0"/>
              <a:t>&gt;</a:t>
            </a:r>
          </a:p>
          <a:p>
            <a:pPr marL="542925" lvl="2"/>
            <a:r>
              <a:rPr lang="it-IT" dirty="0"/>
              <a:t>&lt;</a:t>
            </a:r>
            <a:r>
              <a:rPr lang="it-IT" dirty="0" err="1"/>
              <a:t>att_assolute</a:t>
            </a:r>
            <a:r>
              <a:rPr lang="it-IT" dirty="0"/>
              <a:t>&gt;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15616" y="404664"/>
            <a:ext cx="242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STRUTTURA</a:t>
            </a:r>
          </a:p>
        </p:txBody>
      </p:sp>
    </p:spTree>
    <p:extLst>
      <p:ext uri="{BB962C8B-B14F-4D97-AF65-F5344CB8AC3E}">
        <p14:creationId xmlns:p14="http://schemas.microsoft.com/office/powerpoint/2010/main" val="1984260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r="8422"/>
          <a:stretch/>
        </p:blipFill>
        <p:spPr>
          <a:xfrm>
            <a:off x="0" y="0"/>
            <a:ext cx="9144000" cy="69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7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62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Script del computer su uno schermo">
            <a:extLst>
              <a:ext uri="{FF2B5EF4-FFF2-40B4-BE49-F238E27FC236}">
                <a16:creationId xmlns:a16="http://schemas.microsoft.com/office/drawing/2014/main" id="{E5B4469C-C2A4-5646-5335-E739CC30F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4" r="47636" b="-2"/>
          <a:stretch/>
        </p:blipFill>
        <p:spPr>
          <a:xfrm>
            <a:off x="20" y="-2"/>
            <a:ext cx="4571980" cy="6858002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6373704-8EB0-4949-A128-BDE5AB9E9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56" y="764704"/>
            <a:ext cx="3240360" cy="597666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800" dirty="0"/>
              <a:t>Oltre la formattazione</a:t>
            </a:r>
          </a:p>
          <a:p>
            <a:pPr marL="0" indent="0">
              <a:buNone/>
            </a:pPr>
            <a:endParaRPr lang="it-IT" sz="1700" dirty="0"/>
          </a:p>
          <a:p>
            <a:pPr marL="0" indent="0">
              <a:buNone/>
            </a:pPr>
            <a:r>
              <a:rPr lang="it-IT" sz="1700" dirty="0"/>
              <a:t>«La codifica di alto livello rende appunto esplicita l’informazione relativa ad aspetti specifici di un testo, la sua struttura linguistico-testuale così come l’informazione interpretativa da affiancare a porzioni di esso» (Lenci / Montemagni / </a:t>
            </a:r>
            <a:r>
              <a:rPr lang="it-IT" sz="1700" dirty="0" err="1"/>
              <a:t>Pirrelli</a:t>
            </a:r>
            <a:r>
              <a:rPr lang="it-IT" sz="1700" dirty="0"/>
              <a:t> 63)</a:t>
            </a:r>
          </a:p>
        </p:txBody>
      </p:sp>
    </p:spTree>
    <p:extLst>
      <p:ext uri="{BB962C8B-B14F-4D97-AF65-F5344CB8AC3E}">
        <p14:creationId xmlns:p14="http://schemas.microsoft.com/office/powerpoint/2010/main" val="380379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52237-hd_1920_1080_30fps">
            <a:hlinkClick r:id="" action="ppaction://media"/>
            <a:extLst>
              <a:ext uri="{FF2B5EF4-FFF2-40B4-BE49-F238E27FC236}">
                <a16:creationId xmlns:a16="http://schemas.microsoft.com/office/drawing/2014/main" id="{F235E372-A645-19A0-34E7-06C9161A1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14500"/>
            <a:ext cx="9148018" cy="51435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64688A7-778D-91D2-7FA8-9BD1A604975E}"/>
              </a:ext>
            </a:extLst>
          </p:cNvPr>
          <p:cNvSpPr/>
          <p:nvPr/>
        </p:nvSpPr>
        <p:spPr>
          <a:xfrm>
            <a:off x="0" y="0"/>
            <a:ext cx="9144000" cy="2708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DCFBD7-B274-4255-ECFE-2564582A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04056"/>
            <a:ext cx="8229600" cy="237687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sz="4000" dirty="0">
                <a:solidFill>
                  <a:schemeClr val="bg1"/>
                </a:solidFill>
              </a:rPr>
              <a:t>La codifica deve essere adatta a rendere esplicito ciò che è congetturale o implicito in un testo</a:t>
            </a:r>
          </a:p>
          <a:p>
            <a:pPr marL="0" indent="0" algn="ctr">
              <a:buNone/>
            </a:pPr>
            <a:endParaRPr lang="it-IT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sz="4000" dirty="0">
                <a:solidFill>
                  <a:srgbClr val="FFFF00"/>
                </a:solidFill>
              </a:rPr>
              <a:t>Due esempi…</a:t>
            </a:r>
          </a:p>
          <a:p>
            <a:pPr marL="0" indent="0">
              <a:buNone/>
            </a:pP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1614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98432F-E2D8-9AD5-C552-6D8D0DFBB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674" y="1844824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(1) Il punto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8D645C-4A4B-D1E1-F94A-8CD6FA28A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1" t="30155" r="24228"/>
          <a:stretch/>
        </p:blipFill>
        <p:spPr bwMode="auto">
          <a:xfrm>
            <a:off x="2987824" y="2420888"/>
            <a:ext cx="3384376" cy="35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58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3458B-C252-A3CF-F67E-D8B5DCFDA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E830B5-1D29-D63D-D151-3AEAFDCC4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dirty="0"/>
              <a:t>PUNTO</a:t>
            </a:r>
            <a:endParaRPr lang="it-IT" sz="1400" dirty="0"/>
          </a:p>
          <a:p>
            <a:pPr marL="0" indent="0" algn="ctr">
              <a:buNone/>
            </a:pPr>
            <a:endParaRPr lang="it-IT" sz="2000" dirty="0"/>
          </a:p>
          <a:p>
            <a:pPr marL="0" indent="0" algn="ctr">
              <a:buNone/>
            </a:pPr>
            <a:r>
              <a:rPr lang="it-IT" sz="2000" dirty="0"/>
              <a:t>Indica una netta interruzione del discorso e si colloca a conclusione di una frase o un periodo.</a:t>
            </a:r>
          </a:p>
          <a:p>
            <a:pPr marL="0" indent="0" algn="ctr">
              <a:buNone/>
            </a:pPr>
            <a:endParaRPr lang="it-IT" sz="1400" dirty="0"/>
          </a:p>
          <a:p>
            <a:pPr marL="0" indent="0" algn="ctr">
              <a:buNone/>
            </a:pPr>
            <a:endParaRPr lang="it-IT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BE92ED-7A2A-6BCE-35F9-4D07F25D6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1" t="30155" r="24228"/>
          <a:stretch/>
        </p:blipFill>
        <p:spPr bwMode="auto">
          <a:xfrm>
            <a:off x="2987824" y="3309888"/>
            <a:ext cx="3384376" cy="35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35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F74CF24-FA20-2AE5-B584-97880D8938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E5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D9635AA-A3FE-FF29-DDFC-14E051C3EB0E}"/>
              </a:ext>
            </a:extLst>
          </p:cNvPr>
          <p:cNvSpPr/>
          <p:nvPr/>
        </p:nvSpPr>
        <p:spPr>
          <a:xfrm>
            <a:off x="0" y="1417638"/>
            <a:ext cx="9144000" cy="643210"/>
          </a:xfrm>
          <a:prstGeom prst="rect">
            <a:avLst/>
          </a:prstGeom>
          <a:solidFill>
            <a:srgbClr val="3851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DFB1F64-F259-9B9D-05FA-1C70F3B0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287"/>
            <a:ext cx="2602632" cy="1143000"/>
          </a:xfrm>
        </p:spPr>
        <p:txBody>
          <a:bodyPr>
            <a:normAutofit/>
          </a:bodyPr>
          <a:lstStyle/>
          <a:p>
            <a:r>
              <a:rPr lang="it-IT" sz="2800" dirty="0"/>
              <a:t>Esempio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DAD3A8-F972-D9FF-589F-733F320A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PUNTO</a:t>
            </a:r>
          </a:p>
          <a:p>
            <a:pPr marL="0" indent="0" algn="l">
              <a:buNone/>
            </a:pPr>
            <a:b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</a:br>
            <a: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Il </a:t>
            </a:r>
            <a:r>
              <a:rPr lang="it-IT" b="0" i="1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punto</a:t>
            </a:r>
            <a: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 è il più forte tra i segni di ➔</a:t>
            </a:r>
            <a:r>
              <a:rPr lang="it-IT" b="0" i="0" u="sng" dirty="0">
                <a:solidFill>
                  <a:srgbClr val="93282C"/>
                </a:solidFill>
                <a:effectLst/>
                <a:latin typeface="Avenir" panose="02000503020000020003" pitchFamily="2" charset="0"/>
                <a:hlinkClick r:id="rId2"/>
              </a:rPr>
              <a:t>punteggiatura</a:t>
            </a:r>
            <a: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. Indica una netta interruzione del discorso e si colloca a conclusione di una frase o un periodo. Dopo il punto si usa sempre l’iniziale maiuscola.</a:t>
            </a:r>
          </a:p>
          <a:p>
            <a:pPr marL="0" indent="0" algn="l">
              <a:buNone/>
            </a:pPr>
            <a: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Quando si vuole indicare uno stacco ancor più netto, dopo il punto è necessario andare a capo e cominciare un nuovo capoverso.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EA565F-102C-4D67-BEFB-82D58AAE8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26287"/>
            <a:ext cx="1738536" cy="492038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CAED9F3E-9E93-9BB6-BB7A-83FB8CE30A7B}"/>
              </a:ext>
            </a:extLst>
          </p:cNvPr>
          <p:cNvSpPr/>
          <p:nvPr/>
        </p:nvSpPr>
        <p:spPr>
          <a:xfrm>
            <a:off x="3563888" y="4581128"/>
            <a:ext cx="370128" cy="370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F573759-8B6E-6FAF-1043-4B036DA0FE3E}"/>
              </a:ext>
            </a:extLst>
          </p:cNvPr>
          <p:cNvSpPr/>
          <p:nvPr/>
        </p:nvSpPr>
        <p:spPr>
          <a:xfrm>
            <a:off x="4932040" y="5034403"/>
            <a:ext cx="370128" cy="370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2013E38-5C22-A06D-9D5C-B3CE6C91585A}"/>
              </a:ext>
            </a:extLst>
          </p:cNvPr>
          <p:cNvSpPr/>
          <p:nvPr/>
        </p:nvSpPr>
        <p:spPr>
          <a:xfrm>
            <a:off x="7092280" y="6330391"/>
            <a:ext cx="370128" cy="370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9B847F1C-61F2-E058-18C0-0FCF1D1DB7F5}"/>
              </a:ext>
            </a:extLst>
          </p:cNvPr>
          <p:cNvSpPr/>
          <p:nvPr/>
        </p:nvSpPr>
        <p:spPr>
          <a:xfrm>
            <a:off x="3216124" y="3789040"/>
            <a:ext cx="370128" cy="370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20656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5426</TotalTime>
  <Words>2152</Words>
  <Application>Microsoft Macintosh PowerPoint</Application>
  <PresentationFormat>Presentazione su schermo (4:3)</PresentationFormat>
  <Paragraphs>254</Paragraphs>
  <Slides>44</Slides>
  <Notes>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6" baseType="lpstr">
      <vt:lpstr>.AppleSystemUIFontMonospaced</vt:lpstr>
      <vt:lpstr>.SF NS</vt:lpstr>
      <vt:lpstr>Arial</vt:lpstr>
      <vt:lpstr>Avenir</vt:lpstr>
      <vt:lpstr>Calibri</vt:lpstr>
      <vt:lpstr>Century Gothic</vt:lpstr>
      <vt:lpstr>GEOSLAB703 MD BT MEDIUM</vt:lpstr>
      <vt:lpstr>GEOSLAB703 MD BT MEDIUM</vt:lpstr>
      <vt:lpstr>LinLibertineO-Identity-H</vt:lpstr>
      <vt:lpstr>LinLibertineOI-Identity-H</vt:lpstr>
      <vt:lpstr>Verdana</vt:lpstr>
      <vt:lpstr>Tema di Office</vt:lpstr>
      <vt:lpstr>Codifica di alto livello</vt:lpstr>
      <vt:lpstr>Presentazione standard di PowerPoint</vt:lpstr>
      <vt:lpstr>Gli editor WYSIWYG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Esempio</vt:lpstr>
      <vt:lpstr>Presentazione standard di PowerPoint</vt:lpstr>
      <vt:lpstr>Presentazione standard di PowerPoint</vt:lpstr>
      <vt:lpstr>Trattini</vt:lpstr>
      <vt:lpstr>Presentazione standard di PowerPoint</vt:lpstr>
      <vt:lpstr>Highlighting</vt:lpstr>
      <vt:lpstr>Highlighting</vt:lpstr>
      <vt:lpstr>Presentazione standard di PowerPoint</vt:lpstr>
      <vt:lpstr>Presentazione standard di PowerPoint</vt:lpstr>
      <vt:lpstr>Linguaggi di markup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codificare?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Formularità latina in GATTO</vt:lpstr>
      <vt:lpstr>"Traduzione» in TEI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novezerozero</dc:creator>
  <cp:lastModifiedBy>Salvatore Arcidiacono</cp:lastModifiedBy>
  <cp:revision>88</cp:revision>
  <dcterms:created xsi:type="dcterms:W3CDTF">2014-02-10T15:08:22Z</dcterms:created>
  <dcterms:modified xsi:type="dcterms:W3CDTF">2024-10-09T12:03:48Z</dcterms:modified>
</cp:coreProperties>
</file>