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3"/>
  </p:notesMasterIdLst>
  <p:sldIdLst>
    <p:sldId id="433" r:id="rId2"/>
    <p:sldId id="562" r:id="rId3"/>
    <p:sldId id="563" r:id="rId4"/>
    <p:sldId id="564" r:id="rId5"/>
    <p:sldId id="440" r:id="rId6"/>
    <p:sldId id="293" r:id="rId7"/>
    <p:sldId id="542" r:id="rId8"/>
    <p:sldId id="566" r:id="rId9"/>
    <p:sldId id="567" r:id="rId10"/>
    <p:sldId id="568" r:id="rId11"/>
    <p:sldId id="569" r:id="rId12"/>
    <p:sldId id="575" r:id="rId13"/>
    <p:sldId id="453" r:id="rId14"/>
    <p:sldId id="454" r:id="rId15"/>
    <p:sldId id="455" r:id="rId16"/>
    <p:sldId id="456" r:id="rId17"/>
    <p:sldId id="538" r:id="rId18"/>
    <p:sldId id="571" r:id="rId19"/>
    <p:sldId id="585" r:id="rId20"/>
    <p:sldId id="479" r:id="rId21"/>
    <p:sldId id="572" r:id="rId22"/>
    <p:sldId id="574" r:id="rId23"/>
    <p:sldId id="576" r:id="rId24"/>
    <p:sldId id="577" r:id="rId25"/>
    <p:sldId id="578" r:id="rId26"/>
    <p:sldId id="579" r:id="rId27"/>
    <p:sldId id="580" r:id="rId28"/>
    <p:sldId id="581" r:id="rId29"/>
    <p:sldId id="582" r:id="rId30"/>
    <p:sldId id="583" r:id="rId31"/>
    <p:sldId id="53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F8DC9762-A0B5-0D4D-8A89-F00367758F67}">
          <p14:sldIdLst>
            <p14:sldId id="433"/>
            <p14:sldId id="562"/>
            <p14:sldId id="563"/>
            <p14:sldId id="564"/>
            <p14:sldId id="440"/>
            <p14:sldId id="293"/>
          </p14:sldIdLst>
        </p14:section>
        <p14:section name="voce vino del TLIO" id="{A353BF6E-7994-F748-ADEB-D08E6E54373F}">
          <p14:sldIdLst>
            <p14:sldId id="542"/>
            <p14:sldId id="566"/>
            <p14:sldId id="567"/>
            <p14:sldId id="568"/>
            <p14:sldId id="569"/>
            <p14:sldId id="575"/>
            <p14:sldId id="453"/>
            <p14:sldId id="454"/>
            <p14:sldId id="455"/>
            <p14:sldId id="456"/>
            <p14:sldId id="538"/>
            <p14:sldId id="571"/>
            <p14:sldId id="585"/>
            <p14:sldId id="479"/>
            <p14:sldId id="572"/>
            <p14:sldId id="574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3" orient="horz" pos="3453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5AAC"/>
    <a:srgbClr val="000000"/>
    <a:srgbClr val="152748"/>
    <a:srgbClr val="450A52"/>
    <a:srgbClr val="B5707A"/>
    <a:srgbClr val="033B58"/>
    <a:srgbClr val="819EAD"/>
    <a:srgbClr val="1F3864"/>
    <a:srgbClr val="64AF45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8"/>
    <p:restoredTop sz="94453"/>
  </p:normalViewPr>
  <p:slideViewPr>
    <p:cSldViewPr snapToGrid="0" snapToObjects="1">
      <p:cViewPr>
        <p:scale>
          <a:sx n="104" d="100"/>
          <a:sy n="104" d="100"/>
        </p:scale>
        <p:origin x="1088" y="232"/>
      </p:cViewPr>
      <p:guideLst>
        <p:guide orient="horz" pos="4224"/>
        <p:guide orient="horz" pos="34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E3A25-A00C-B847-8F35-DFF94621C33D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CE9C5-AC4F-9B42-B8E1-B79DCD8B26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45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F9EC7-5920-DE4B-A64D-285F41E4B07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41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01F87-0ED9-B86F-BB95-0FD1FA7C1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D06737-7424-7070-B86C-80EDA212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4C1466-BD1D-C68D-04C8-FE5F9D9F9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03F183-3C03-00C3-F6E8-69CA00059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F9EC7-5920-DE4B-A64D-285F41E4B07C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31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6659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6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63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11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33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09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81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79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2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87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32F3-9135-CC40-8357-4E0D681F2772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10112-3E5C-6341-AA1E-559CC8DD0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04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viola, blu, violetto, Policromia&#10;&#10;Il contenuto generato dall'IA potrebbe non essere corretto.">
            <a:extLst>
              <a:ext uri="{FF2B5EF4-FFF2-40B4-BE49-F238E27FC236}">
                <a16:creationId xmlns:a16="http://schemas.microsoft.com/office/drawing/2014/main" id="{73A16E46-6B10-4DFF-4F74-393742FF7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743" r="41131" b="-313"/>
          <a:stretch>
            <a:fillRect/>
          </a:stretch>
        </p:blipFill>
        <p:spPr>
          <a:xfrm rot="10800000" flipH="1">
            <a:off x="0" y="-355827"/>
            <a:ext cx="12192000" cy="6910525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5F4240A5-DCA9-4F9F-62AC-6BCDA41BD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210" t="37226" r="65502" b="36277"/>
          <a:stretch/>
        </p:blipFill>
        <p:spPr>
          <a:xfrm>
            <a:off x="-1341162" y="-318138"/>
            <a:ext cx="11192904" cy="687283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C6440D3-EBEC-25BC-37E5-18C209BC7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214" y="4577097"/>
            <a:ext cx="458789" cy="458789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4A331EF-54BF-8878-9C52-69A91A5F5A3F}"/>
              </a:ext>
            </a:extLst>
          </p:cNvPr>
          <p:cNvSpPr txBox="1"/>
          <p:nvPr/>
        </p:nvSpPr>
        <p:spPr>
          <a:xfrm>
            <a:off x="963123" y="4680543"/>
            <a:ext cx="30332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salvatore.arcidiacono@unict.it</a:t>
            </a:r>
            <a:endParaRPr lang="it-IT" sz="1500" dirty="0">
              <a:solidFill>
                <a:schemeClr val="bg1"/>
              </a:solidFill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D321606-A2B8-D973-9930-0712CFF339E0}"/>
              </a:ext>
            </a:extLst>
          </p:cNvPr>
          <p:cNvSpPr txBox="1"/>
          <p:nvPr/>
        </p:nvSpPr>
        <p:spPr>
          <a:xfrm>
            <a:off x="510204" y="1377016"/>
            <a:ext cx="254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Salvatore </a:t>
            </a:r>
            <a:b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Arcidiacono</a:t>
            </a:r>
            <a:endParaRPr lang="it-IT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E560F9-42CF-FE69-7F76-BC73405EED84}"/>
              </a:ext>
            </a:extLst>
          </p:cNvPr>
          <p:cNvSpPr txBox="1"/>
          <p:nvPr/>
        </p:nvSpPr>
        <p:spPr>
          <a:xfrm>
            <a:off x="510204" y="2377140"/>
            <a:ext cx="1161828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  <a:latin typeface="Josefin Sans" pitchFamily="2" charset="0"/>
              </a:rPr>
              <a:t>La </a:t>
            </a:r>
            <a:r>
              <a:rPr lang="it-IT" sz="4400" dirty="0" err="1">
                <a:solidFill>
                  <a:schemeClr val="bg1"/>
                </a:solidFill>
                <a:latin typeface="Josefin Sans" pitchFamily="2" charset="0"/>
              </a:rPr>
              <a:t>lexicografía</a:t>
            </a:r>
            <a:r>
              <a:rPr lang="it-IT" sz="4400" dirty="0">
                <a:solidFill>
                  <a:schemeClr val="bg1"/>
                </a:solidFill>
                <a:latin typeface="Josefin Sans" pitchFamily="2" charset="0"/>
              </a:rPr>
              <a:t> de </a:t>
            </a:r>
            <a:r>
              <a:rPr lang="it-IT" sz="4400" dirty="0" err="1">
                <a:solidFill>
                  <a:schemeClr val="bg1"/>
                </a:solidFill>
                <a:latin typeface="Josefin Sans" pitchFamily="2" charset="0"/>
              </a:rPr>
              <a:t>los</a:t>
            </a:r>
            <a:endParaRPr lang="it-IT" sz="4400" dirty="0">
              <a:solidFill>
                <a:schemeClr val="bg1"/>
              </a:solidFill>
              <a:latin typeface="Josefin Sans" pitchFamily="2" charset="0"/>
            </a:endParaRPr>
          </a:p>
          <a:p>
            <a:pPr algn="ctr"/>
            <a:r>
              <a:rPr lang="it-IT" sz="4400" dirty="0">
                <a:solidFill>
                  <a:schemeClr val="bg1"/>
                </a:solidFill>
                <a:latin typeface="Josefin Sans" pitchFamily="2" charset="0"/>
              </a:rPr>
              <a:t>romances italo-</a:t>
            </a:r>
            <a:r>
              <a:rPr lang="it-IT" sz="4400" dirty="0" err="1">
                <a:solidFill>
                  <a:schemeClr val="bg1"/>
                </a:solidFill>
                <a:latin typeface="Josefin Sans" pitchFamily="2" charset="0"/>
              </a:rPr>
              <a:t>románicos</a:t>
            </a:r>
            <a:r>
              <a:rPr lang="it-IT" sz="4400" dirty="0">
                <a:solidFill>
                  <a:schemeClr val="bg1"/>
                </a:solidFill>
                <a:latin typeface="Josefin Sans" pitchFamily="2" charset="0"/>
              </a:rPr>
              <a:t> y </a:t>
            </a:r>
            <a:r>
              <a:rPr lang="it-IT" sz="4400" dirty="0" err="1">
                <a:solidFill>
                  <a:schemeClr val="bg1"/>
                </a:solidFill>
                <a:latin typeface="Josefin Sans" pitchFamily="2" charset="0"/>
              </a:rPr>
              <a:t>el</a:t>
            </a:r>
            <a:endParaRPr lang="it-IT" sz="4400" dirty="0">
              <a:solidFill>
                <a:schemeClr val="bg1"/>
              </a:solidFill>
              <a:latin typeface="Josefin Sans" pitchFamily="2" charset="0"/>
            </a:endParaRPr>
          </a:p>
          <a:p>
            <a:pPr algn="ctr"/>
            <a:r>
              <a:rPr lang="it-IT" sz="4400" i="1" dirty="0">
                <a:solidFill>
                  <a:schemeClr val="bg1"/>
                </a:solidFill>
                <a:latin typeface="Josefin Sans" pitchFamily="2" charset="0"/>
              </a:rPr>
              <a:t>Vocabolario del Siciliano Medievale</a:t>
            </a:r>
            <a:r>
              <a:rPr lang="it-IT" sz="4400" dirty="0">
                <a:solidFill>
                  <a:schemeClr val="bg1"/>
                </a:solidFill>
                <a:latin typeface="Josefin Sans" pitchFamily="2" charset="0"/>
              </a:rPr>
              <a:t> (</a:t>
            </a:r>
            <a:r>
              <a:rPr lang="it-IT" sz="4400" i="1" dirty="0">
                <a:solidFill>
                  <a:schemeClr val="bg1"/>
                </a:solidFill>
                <a:latin typeface="Josefin Sans" pitchFamily="2" charset="0"/>
              </a:rPr>
              <a:t>VSM</a:t>
            </a:r>
            <a:r>
              <a:rPr lang="it-IT" sz="4400" dirty="0">
                <a:solidFill>
                  <a:schemeClr val="bg1"/>
                </a:solidFill>
                <a:latin typeface="Josefin Sans" pitchFamily="2" charset="0"/>
              </a:rPr>
              <a:t>)</a:t>
            </a:r>
          </a:p>
          <a:p>
            <a:endParaRPr lang="it-IT" sz="4400" dirty="0">
              <a:solidFill>
                <a:schemeClr val="bg1"/>
              </a:solidFill>
              <a:latin typeface="Josefin Sans" pitchFamily="2" charset="0"/>
            </a:endParaRPr>
          </a:p>
        </p:txBody>
      </p:sp>
      <p:pic>
        <p:nvPicPr>
          <p:cNvPr id="5" name="Immagine 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183D8FFD-4A62-F734-8671-48D045E20B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503" y="-153642"/>
            <a:ext cx="2839392" cy="14007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65C267B-9E5A-EC31-C000-89AECE609B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96" t="2725" r="596" b="18920"/>
          <a:stretch/>
        </p:blipFill>
        <p:spPr>
          <a:xfrm>
            <a:off x="8375817" y="-98994"/>
            <a:ext cx="3486647" cy="895611"/>
          </a:xfrm>
          <a:prstGeom prst="rect">
            <a:avLst/>
          </a:prstGeom>
          <a:noFill/>
          <a:effectLst/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5ADF18DE-0AE9-2F0B-F1DD-5B40DDCE2C66}"/>
              </a:ext>
            </a:extLst>
          </p:cNvPr>
          <p:cNvSpPr/>
          <p:nvPr/>
        </p:nvSpPr>
        <p:spPr>
          <a:xfrm>
            <a:off x="0" y="5879306"/>
            <a:ext cx="12192000" cy="104999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2" descr="PRIN - ABA Roma">
            <a:extLst>
              <a:ext uri="{FF2B5EF4-FFF2-40B4-BE49-F238E27FC236}">
                <a16:creationId xmlns:a16="http://schemas.microsoft.com/office/drawing/2014/main" id="{F2C05AFB-392B-B52C-3FD1-3F64560B9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0" b="17972"/>
          <a:stretch/>
        </p:blipFill>
        <p:spPr bwMode="auto">
          <a:xfrm>
            <a:off x="4554936" y="5879306"/>
            <a:ext cx="2946400" cy="9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308713-B274-67D5-F754-F60DCAE01E7C}"/>
              </a:ext>
            </a:extLst>
          </p:cNvPr>
          <p:cNvSpPr txBox="1"/>
          <p:nvPr/>
        </p:nvSpPr>
        <p:spPr>
          <a:xfrm>
            <a:off x="3339479" y="1357463"/>
            <a:ext cx="4022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Roberta </a:t>
            </a:r>
            <a:b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Romeo</a:t>
            </a:r>
            <a:endParaRPr lang="it-IT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BBB5A45-B9D1-B66F-A711-F12F75AB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215" y="5092385"/>
            <a:ext cx="458789" cy="45878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4F993E8-6940-3145-6D86-AF6FFA6A1B90}"/>
              </a:ext>
            </a:extLst>
          </p:cNvPr>
          <p:cNvSpPr txBox="1"/>
          <p:nvPr/>
        </p:nvSpPr>
        <p:spPr>
          <a:xfrm>
            <a:off x="963123" y="5160196"/>
            <a:ext cx="2829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 err="1">
                <a:solidFill>
                  <a:schemeClr val="bg1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roberta.romeo@phd.unict.it</a:t>
            </a:r>
            <a:endParaRPr lang="it-IT" sz="1500" dirty="0">
              <a:solidFill>
                <a:schemeClr val="bg1"/>
              </a:solidFill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12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7F94-CF4D-7067-137A-C135EB9E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6A2AC99-BCBE-752D-248A-70354EFFE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8" r="10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C77B506-026B-F8A1-696E-E77E27F3C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13"/>
          <a:stretch>
            <a:fillRect/>
          </a:stretch>
        </p:blipFill>
        <p:spPr>
          <a:xfrm>
            <a:off x="6377176" y="36707"/>
            <a:ext cx="5814803" cy="66226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2F8DBB8-B5BC-90B6-5FC6-5F0697606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9" y="1317811"/>
            <a:ext cx="6379576" cy="275425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E1195C-E897-9BBA-6C31-C22B93842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9004"/>
            <a:ext cx="6377155" cy="37076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2D1C60-213E-4CAF-2988-9080A4AA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580" y="6279777"/>
            <a:ext cx="5675194" cy="369332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it-IT" sz="2000" b="1" dirty="0">
                <a:solidFill>
                  <a:srgbClr val="1527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Distribuzione geolinguistica di colombo/a</a:t>
            </a:r>
          </a:p>
        </p:txBody>
      </p:sp>
    </p:spTree>
    <p:extLst>
      <p:ext uri="{BB962C8B-B14F-4D97-AF65-F5344CB8AC3E}">
        <p14:creationId xmlns:p14="http://schemas.microsoft.com/office/powerpoint/2010/main" val="347904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6ED36-0FB7-9E19-75C8-8A56AFD97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3169FA-215E-0E22-30EA-11D7C9516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8" r="10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94CCEB4-C145-6D6F-AABE-78EFB1E0D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213896"/>
            <a:ext cx="6379576" cy="236868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999694-7190-D35C-FB1E-2A236BA224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" y="3710350"/>
            <a:ext cx="6377155" cy="23605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8EAB7E2-B34F-CDB5-EEF9-4DDAF89ED8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25" r="7791"/>
          <a:stretch>
            <a:fillRect/>
          </a:stretch>
        </p:blipFill>
        <p:spPr>
          <a:xfrm>
            <a:off x="6351324" y="12409"/>
            <a:ext cx="5840676" cy="684430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07D08F6-D784-0195-9B8C-E37E216A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580" y="6279777"/>
            <a:ext cx="5675194" cy="369332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it-IT" sz="2000" b="1" dirty="0">
                <a:solidFill>
                  <a:srgbClr val="1527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Distribuzione geolinguistica di palombo/a</a:t>
            </a:r>
          </a:p>
        </p:txBody>
      </p:sp>
    </p:spTree>
    <p:extLst>
      <p:ext uri="{BB962C8B-B14F-4D97-AF65-F5344CB8AC3E}">
        <p14:creationId xmlns:p14="http://schemas.microsoft.com/office/powerpoint/2010/main" val="264900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BF610CE-DBF4-F758-80A6-204D1ECB8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963" t="37648" r="30421" b="5685"/>
          <a:stretch>
            <a:fillRect/>
          </a:stretch>
        </p:blipFill>
        <p:spPr>
          <a:xfrm>
            <a:off x="0" y="0"/>
            <a:ext cx="9907893" cy="6850196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5C8F48-1F4B-8FE2-C517-36D252EAD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266" y="832184"/>
            <a:ext cx="393700" cy="381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CF70A9-666C-74B3-7B33-B5AB6077D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266" y="1595856"/>
            <a:ext cx="381000" cy="3937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D2F870-9C71-8915-E43B-116781F28302}"/>
              </a:ext>
            </a:extLst>
          </p:cNvPr>
          <p:cNvSpPr txBox="1"/>
          <p:nvPr/>
        </p:nvSpPr>
        <p:spPr>
          <a:xfrm>
            <a:off x="10696074" y="832184"/>
            <a:ext cx="129941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palumbus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D1A094-6105-402B-3EA4-EC8048BE87FE}"/>
              </a:ext>
            </a:extLst>
          </p:cNvPr>
          <p:cNvSpPr txBox="1"/>
          <p:nvPr/>
        </p:nvSpPr>
        <p:spPr>
          <a:xfrm>
            <a:off x="10741639" y="1595856"/>
            <a:ext cx="129941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columbus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01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BE59A2-65D6-2561-4E05-75945DB65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36623"/>
            <a:ext cx="7772400" cy="59930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F7CAAD-CC84-83DA-D271-922801B9C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512" y="150470"/>
            <a:ext cx="1296365" cy="12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73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8D2B10C-FF64-89BB-F86E-E86B3B812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2597"/>
            <a:ext cx="7950522" cy="34678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6124D96-CD91-C9FF-2A45-1643AE019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29" y="3587003"/>
            <a:ext cx="7489856" cy="31726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36F55B2-F3BA-06AF-894D-69E2A9B11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512" y="150470"/>
            <a:ext cx="1296365" cy="12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15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D21729D-AE53-DB60-FF3A-DD35EDF3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138" y="112863"/>
            <a:ext cx="7772400" cy="33161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EE933D-207C-67A8-826D-5EDEBC860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866" y="3408982"/>
            <a:ext cx="8017447" cy="33651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58834D0-C688-1ABD-1E0E-37D505FCD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512" y="150470"/>
            <a:ext cx="1296365" cy="12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4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1AD1C28-5206-3BB6-1BAE-C6A90DD59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20000"/>
                    </a14:imgEffect>
                  </a14:imgLayer>
                </a14:imgProps>
              </a:ext>
            </a:extLst>
          </a:blip>
          <a:srcRect t="2045"/>
          <a:stretch/>
        </p:blipFill>
        <p:spPr>
          <a:xfrm>
            <a:off x="3285497" y="1747776"/>
            <a:ext cx="6047553" cy="34341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CA34B8-096F-9F5F-C97A-40802A8EA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512" y="150470"/>
            <a:ext cx="1296365" cy="12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71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interno, computer, computer, Netbook&#10;&#10;Il contenuto generato dall'IA potrebbe non essere corretto.">
            <a:extLst>
              <a:ext uri="{FF2B5EF4-FFF2-40B4-BE49-F238E27FC236}">
                <a16:creationId xmlns:a16="http://schemas.microsoft.com/office/drawing/2014/main" id="{D62DF9CD-149C-233E-3B58-5FD7CB4E1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9563"/>
          <a:stretch>
            <a:fillRect/>
          </a:stretch>
        </p:blipFill>
        <p:spPr>
          <a:xfrm>
            <a:off x="0" y="21865"/>
            <a:ext cx="5669280" cy="6836135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2CA2F8-3353-B905-342D-57AEA737CBA9}"/>
              </a:ext>
            </a:extLst>
          </p:cNvPr>
          <p:cNvSpPr txBox="1"/>
          <p:nvPr/>
        </p:nvSpPr>
        <p:spPr>
          <a:xfrm>
            <a:off x="6011481" y="193025"/>
            <a:ext cx="5669281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Corpus QM </a:t>
            </a:r>
          </a:p>
          <a:p>
            <a:pPr algn="ctr">
              <a:buNone/>
            </a:pPr>
            <a:r>
              <a:rPr lang="it-IT" sz="28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Quattrocento meridionale</a:t>
            </a:r>
            <a:endParaRPr lang="it-IT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just">
              <a:buNone/>
            </a:pPr>
            <a:endParaRPr lang="it-IT" dirty="0">
              <a:latin typeface="Century Gothic" panose="020B0502020202020204" pitchFamily="34" charset="0"/>
            </a:endParaRPr>
          </a:p>
          <a:p>
            <a:pPr algn="just">
              <a:buNone/>
            </a:pPr>
            <a:endParaRPr lang="it-IT" dirty="0">
              <a:latin typeface="Century Gothic" panose="020B0502020202020204" pitchFamily="34" charset="0"/>
            </a:endParaRPr>
          </a:p>
          <a:p>
            <a:pPr algn="just">
              <a:buNone/>
            </a:pPr>
            <a:r>
              <a:rPr lang="it-IT" dirty="0">
                <a:latin typeface="Century Gothic" panose="020B0502020202020204" pitchFamily="34" charset="0"/>
              </a:rPr>
              <a:t>El Corpus QM </a:t>
            </a:r>
            <a:r>
              <a:rPr lang="it-IT" dirty="0" err="1">
                <a:latin typeface="Century Gothic" panose="020B0502020202020204" pitchFamily="34" charset="0"/>
              </a:rPr>
              <a:t>recoge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textos</a:t>
            </a:r>
            <a:r>
              <a:rPr lang="it-IT" dirty="0">
                <a:latin typeface="Century Gothic" panose="020B0502020202020204" pitchFamily="34" charset="0"/>
              </a:rPr>
              <a:t> del siglo XV en </a:t>
            </a:r>
            <a:r>
              <a:rPr lang="it-IT" dirty="0" err="1">
                <a:latin typeface="Century Gothic" panose="020B0502020202020204" pitchFamily="34" charset="0"/>
              </a:rPr>
              <a:t>el</a:t>
            </a:r>
            <a:r>
              <a:rPr lang="it-IT" dirty="0">
                <a:latin typeface="Century Gothic" panose="020B0502020202020204" pitchFamily="34" charset="0"/>
              </a:rPr>
              <a:t> sur de Italia. En su </a:t>
            </a:r>
            <a:r>
              <a:rPr lang="it-IT" dirty="0" err="1">
                <a:latin typeface="Century Gothic" panose="020B0502020202020204" pitchFamily="34" charset="0"/>
              </a:rPr>
              <a:t>versión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actual</a:t>
            </a:r>
            <a:r>
              <a:rPr lang="it-IT" dirty="0">
                <a:latin typeface="Century Gothic" panose="020B0502020202020204" pitchFamily="34" charset="0"/>
              </a:rPr>
              <a:t>, </a:t>
            </a:r>
            <a:r>
              <a:rPr lang="it-IT" dirty="0" err="1">
                <a:latin typeface="Century Gothic" panose="020B0502020202020204" pitchFamily="34" charset="0"/>
              </a:rPr>
              <a:t>incluye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textos</a:t>
            </a:r>
            <a:r>
              <a:rPr lang="it-IT" dirty="0">
                <a:latin typeface="Century Gothic" panose="020B0502020202020204" pitchFamily="34" charset="0"/>
              </a:rPr>
              <a:t> de </a:t>
            </a:r>
            <a:r>
              <a:rPr lang="it-IT" dirty="0" err="1">
                <a:latin typeface="Century Gothic" panose="020B0502020202020204" pitchFamily="34" charset="0"/>
              </a:rPr>
              <a:t>los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Abruzos</a:t>
            </a:r>
            <a:r>
              <a:rPr lang="it-IT" dirty="0">
                <a:latin typeface="Century Gothic" panose="020B0502020202020204" pitchFamily="34" charset="0"/>
              </a:rPr>
              <a:t> (</a:t>
            </a:r>
            <a:r>
              <a:rPr lang="it-IT" dirty="0" err="1">
                <a:latin typeface="Century Gothic" panose="020B0502020202020204" pitchFamily="34" charset="0"/>
              </a:rPr>
              <a:t>excluyendo</a:t>
            </a:r>
            <a:r>
              <a:rPr lang="it-IT" dirty="0">
                <a:latin typeface="Century Gothic" panose="020B0502020202020204" pitchFamily="34" charset="0"/>
              </a:rPr>
              <a:t> la zona de L'Aquila, </a:t>
            </a:r>
            <a:r>
              <a:rPr lang="it-IT" dirty="0" err="1">
                <a:latin typeface="Century Gothic" panose="020B0502020202020204" pitchFamily="34" charset="0"/>
              </a:rPr>
              <a:t>que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está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cubierta</a:t>
            </a:r>
            <a:r>
              <a:rPr lang="it-IT" dirty="0">
                <a:latin typeface="Century Gothic" panose="020B0502020202020204" pitchFamily="34" charset="0"/>
              </a:rPr>
              <a:t> por </a:t>
            </a:r>
            <a:r>
              <a:rPr lang="it-IT" dirty="0" err="1">
                <a:latin typeface="Century Gothic" panose="020B0502020202020204" pitchFamily="34" charset="0"/>
              </a:rPr>
              <a:t>el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proyecto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CorTIM</a:t>
            </a:r>
            <a:r>
              <a:rPr lang="it-IT" dirty="0">
                <a:latin typeface="Century Gothic" panose="020B0502020202020204" pitchFamily="34" charset="0"/>
              </a:rPr>
              <a:t> - Corpus testuale informatizzato dell'Italia Mediana), Molise, Campania, Apulia, Basilicata, Calabria y Sicilia</a:t>
            </a:r>
          </a:p>
          <a:p>
            <a:pPr algn="just">
              <a:buNone/>
            </a:pPr>
            <a:endParaRPr lang="it-IT" dirty="0">
              <a:latin typeface="Century Gothic" panose="020B0502020202020204" pitchFamily="34" charset="0"/>
            </a:endParaRPr>
          </a:p>
          <a:p>
            <a:pPr algn="just">
              <a:buNone/>
            </a:pPr>
            <a:r>
              <a:rPr lang="it-IT" dirty="0">
                <a:latin typeface="Century Gothic" panose="020B0502020202020204" pitchFamily="34" charset="0"/>
              </a:rPr>
              <a:t>Esta </a:t>
            </a:r>
            <a:r>
              <a:rPr lang="it-IT" dirty="0" err="1">
                <a:latin typeface="Century Gothic" panose="020B0502020202020204" pitchFamily="34" charset="0"/>
              </a:rPr>
              <a:t>clasificación</a:t>
            </a:r>
            <a:r>
              <a:rPr lang="it-IT" dirty="0">
                <a:latin typeface="Century Gothic" panose="020B0502020202020204" pitchFamily="34" charset="0"/>
              </a:rPr>
              <a:t> se basa en </a:t>
            </a:r>
            <a:r>
              <a:rPr lang="it-IT" dirty="0" err="1">
                <a:latin typeface="Century Gothic" panose="020B0502020202020204" pitchFamily="34" charset="0"/>
              </a:rPr>
              <a:t>los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actuales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límites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administrativos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regionales</a:t>
            </a:r>
            <a:r>
              <a:rPr lang="it-IT" dirty="0">
                <a:latin typeface="Century Gothic" panose="020B0502020202020204" pitchFamily="34" charset="0"/>
              </a:rPr>
              <a:t>, pero </a:t>
            </a:r>
            <a:r>
              <a:rPr lang="it-IT" dirty="0" err="1">
                <a:latin typeface="Century Gothic" panose="020B0502020202020204" pitchFamily="34" charset="0"/>
              </a:rPr>
              <a:t>el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análisis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lingüístico</a:t>
            </a:r>
            <a:r>
              <a:rPr lang="it-IT" dirty="0">
                <a:latin typeface="Century Gothic" panose="020B0502020202020204" pitchFamily="34" charset="0"/>
              </a:rPr>
              <a:t> de </a:t>
            </a:r>
            <a:r>
              <a:rPr lang="it-IT" dirty="0" err="1">
                <a:latin typeface="Century Gothic" panose="020B0502020202020204" pitchFamily="34" charset="0"/>
              </a:rPr>
              <a:t>los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textos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sigue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las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isoglosses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reales</a:t>
            </a:r>
            <a:r>
              <a:rPr lang="it-IT" dirty="0">
                <a:latin typeface="Century Gothic" panose="020B0502020202020204" pitchFamily="34" charset="0"/>
              </a:rPr>
              <a:t>, </a:t>
            </a:r>
            <a:r>
              <a:rPr lang="it-IT" dirty="0" err="1">
                <a:latin typeface="Century Gothic" panose="020B0502020202020204" pitchFamily="34" charset="0"/>
              </a:rPr>
              <a:t>distinguiendo</a:t>
            </a:r>
            <a:r>
              <a:rPr lang="it-IT" dirty="0">
                <a:latin typeface="Century Gothic" panose="020B0502020202020204" pitchFamily="34" charset="0"/>
              </a:rPr>
              <a:t>, por </a:t>
            </a:r>
            <a:r>
              <a:rPr lang="it-IT" dirty="0" err="1">
                <a:latin typeface="Century Gothic" panose="020B0502020202020204" pitchFamily="34" charset="0"/>
              </a:rPr>
              <a:t>ejemplo</a:t>
            </a:r>
            <a:r>
              <a:rPr lang="it-IT" dirty="0">
                <a:latin typeface="Century Gothic" panose="020B0502020202020204" pitchFamily="34" charset="0"/>
              </a:rPr>
              <a:t>, </a:t>
            </a:r>
            <a:r>
              <a:rPr lang="it-IT" dirty="0" err="1">
                <a:latin typeface="Century Gothic" panose="020B0502020202020204" pitchFamily="34" charset="0"/>
              </a:rPr>
              <a:t>los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textos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salentinos</a:t>
            </a:r>
            <a:r>
              <a:rPr lang="it-IT" dirty="0">
                <a:latin typeface="Century Gothic" panose="020B0502020202020204" pitchFamily="34" charset="0"/>
              </a:rPr>
              <a:t> de </a:t>
            </a:r>
            <a:r>
              <a:rPr lang="it-IT" dirty="0" err="1">
                <a:latin typeface="Century Gothic" panose="020B0502020202020204" pitchFamily="34" charset="0"/>
              </a:rPr>
              <a:t>los</a:t>
            </a:r>
            <a:r>
              <a:rPr lang="it-IT" dirty="0">
                <a:latin typeface="Century Gothic" panose="020B0502020202020204" pitchFamily="34" charset="0"/>
              </a:rPr>
              <a:t> de la Apulia </a:t>
            </a:r>
            <a:r>
              <a:rPr lang="it-IT" dirty="0" err="1">
                <a:latin typeface="Century Gothic" panose="020B0502020202020204" pitchFamily="34" charset="0"/>
              </a:rPr>
              <a:t>propiamente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dicha</a:t>
            </a:r>
            <a:r>
              <a:rPr lang="it-IT" dirty="0">
                <a:latin typeface="Century Gothic" panose="020B0502020202020204" pitchFamily="34" charset="0"/>
              </a:rPr>
              <a:t>, y </a:t>
            </a:r>
            <a:r>
              <a:rPr lang="it-IT" dirty="0" err="1">
                <a:latin typeface="Century Gothic" panose="020B0502020202020204" pitchFamily="34" charset="0"/>
              </a:rPr>
              <a:t>los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textos</a:t>
            </a:r>
            <a:r>
              <a:rPr lang="it-IT" dirty="0">
                <a:latin typeface="Century Gothic" panose="020B0502020202020204" pitchFamily="34" charset="0"/>
              </a:rPr>
              <a:t> del norte de Calabria de </a:t>
            </a:r>
            <a:r>
              <a:rPr lang="it-IT" dirty="0" err="1">
                <a:latin typeface="Century Gothic" panose="020B0502020202020204" pitchFamily="34" charset="0"/>
              </a:rPr>
              <a:t>los</a:t>
            </a:r>
            <a:r>
              <a:rPr lang="it-IT" dirty="0">
                <a:latin typeface="Century Gothic" panose="020B0502020202020204" pitchFamily="34" charset="0"/>
              </a:rPr>
              <a:t> del sur de Calabria, etc.</a:t>
            </a:r>
          </a:p>
        </p:txBody>
      </p:sp>
    </p:spTree>
    <p:extLst>
      <p:ext uri="{BB962C8B-B14F-4D97-AF65-F5344CB8AC3E}">
        <p14:creationId xmlns:p14="http://schemas.microsoft.com/office/powerpoint/2010/main" val="3646053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7A7F-274D-4240-0317-4BDDC7862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4BA84B5-23C7-427E-709D-ABF50781E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0" y="-85828"/>
            <a:ext cx="4670644" cy="15311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8591579-AF39-8D48-2815-46E0580EB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/>
          <a:stretch/>
        </p:blipFill>
        <p:spPr>
          <a:xfrm>
            <a:off x="7934633" y="4689987"/>
            <a:ext cx="4266178" cy="21680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08BDFC7-F436-5D07-F268-2F5E103F0E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33391" y="1652152"/>
            <a:ext cx="6254101" cy="47191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34C52E-F208-7451-3BEF-B3B7F445A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938" y="2053917"/>
            <a:ext cx="1296365" cy="12963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4E6E58-CD15-0F61-B281-F177AF06FBDE}"/>
              </a:ext>
            </a:extLst>
          </p:cNvPr>
          <p:cNvSpPr txBox="1"/>
          <p:nvPr/>
        </p:nvSpPr>
        <p:spPr>
          <a:xfrm>
            <a:off x="9458322" y="3372878"/>
            <a:ext cx="2387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/>
              <a:t>Otras</a:t>
            </a:r>
            <a:r>
              <a:rPr lang="it-IT" b="1" dirty="0"/>
              <a:t> corpora </a:t>
            </a:r>
            <a:r>
              <a:rPr lang="it-IT" b="1" dirty="0" err="1"/>
              <a:t>alojadas</a:t>
            </a:r>
            <a:r>
              <a:rPr lang="it-IT" b="1" dirty="0"/>
              <a:t> en GATTO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690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BC8E5-E0D8-729E-CFB2-2AF2A0D62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DD9F0ED-C27C-EE56-CAE5-EEB3AC3B5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/>
          <a:stretch/>
        </p:blipFill>
        <p:spPr>
          <a:xfrm>
            <a:off x="7934633" y="4689987"/>
            <a:ext cx="4266178" cy="2168013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87E0DE86-7513-4320-0612-7F003842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621" y="365125"/>
            <a:ext cx="4266178" cy="1325563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Distribución</a:t>
            </a:r>
            <a:r>
              <a:rPr lang="it-IT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it-IT" sz="3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palumbus</a:t>
            </a:r>
            <a:r>
              <a:rPr lang="it-IT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br>
              <a:rPr lang="it-IT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3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columbus</a:t>
            </a:r>
            <a:r>
              <a:rPr lang="it-IT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it-IT" sz="3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</a:t>
            </a:r>
            <a:r>
              <a:rPr lang="it-IT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corpus QM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23A2FB3-33F3-A013-203E-0B5EDDCF2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46" y="3312019"/>
            <a:ext cx="5251203" cy="2998895"/>
          </a:xfrm>
          <a:prstGeom prst="rect">
            <a:avLst/>
          </a:prstGeom>
        </p:spPr>
      </p:pic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id="{CD9D34B3-53A8-941E-9E65-C74F9CA9E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547085"/>
            <a:ext cx="7321819" cy="2582975"/>
          </a:xfr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785B783-FF7B-725E-11DE-963FE92C5B4A}"/>
              </a:ext>
            </a:extLst>
          </p:cNvPr>
          <p:cNvSpPr txBox="1"/>
          <p:nvPr/>
        </p:nvSpPr>
        <p:spPr>
          <a:xfrm>
            <a:off x="6167054" y="4225547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Distribuzione geografica di </a:t>
            </a:r>
            <a:r>
              <a:rPr lang="it-IT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palumbus</a:t>
            </a:r>
            <a:endParaRPr lang="it-IT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6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DEEA13-404B-71B8-18EE-0E64662DE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93" y="2393576"/>
            <a:ext cx="3703883" cy="1640542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Italia </a:t>
            </a:r>
            <a:r>
              <a:rPr lang="it-IT" sz="36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antes</a:t>
            </a:r>
            <a:r>
              <a:rPr lang="it-IT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la </a:t>
            </a:r>
            <a:r>
              <a:rPr lang="it-IT" sz="36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Unidad</a:t>
            </a:r>
            <a:r>
              <a:rPr lang="it-IT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(1861) </a:t>
            </a:r>
          </a:p>
        </p:txBody>
      </p:sp>
      <p:pic>
        <p:nvPicPr>
          <p:cNvPr id="7" name="Segnaposto contenuto 17">
            <a:extLst>
              <a:ext uri="{FF2B5EF4-FFF2-40B4-BE49-F238E27FC236}">
                <a16:creationId xmlns:a16="http://schemas.microsoft.com/office/drawing/2014/main" id="{942D24D7-B287-B6D1-256F-A3A87561D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2130" y="0"/>
            <a:ext cx="8083092" cy="6857999"/>
          </a:xfrm>
        </p:spPr>
      </p:pic>
    </p:spTree>
    <p:extLst>
      <p:ext uri="{BB962C8B-B14F-4D97-AF65-F5344CB8AC3E}">
        <p14:creationId xmlns:p14="http://schemas.microsoft.com/office/powerpoint/2010/main" val="1274871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E01EB-8890-C9C9-F58F-5C3F4CFA3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D70F1839-28B2-A09D-6217-D0351264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81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4DA823-118F-BBAF-060E-5A0924CD9FB5}"/>
              </a:ext>
            </a:extLst>
          </p:cNvPr>
          <p:cNvSpPr txBox="1"/>
          <p:nvPr/>
        </p:nvSpPr>
        <p:spPr>
          <a:xfrm>
            <a:off x="1331259" y="1506071"/>
            <a:ext cx="4867835" cy="262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DBEE4AA-5346-6C75-4A86-ACA83D250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720" y="680285"/>
            <a:ext cx="10818748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it-IT" altLang="it-IT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siciliano</a:t>
            </a:r>
          </a:p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variedad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italiana </a:t>
            </a: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hablada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Sicilia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alcanzó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dignidad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lengua </a:t>
            </a: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escrita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</a:t>
            </a: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administrativa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desde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finales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 siglo XIII</a:t>
            </a:r>
            <a:b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hasta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 </a:t>
            </a: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primera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mitad</a:t>
            </a:r>
            <a:r>
              <a:rPr lang="it-IT" altLang="it-IT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 siglo XVI</a:t>
            </a:r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198E05A2-B8D4-3E50-015D-B7C6C862C0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4864" y="2278011"/>
            <a:ext cx="5181600" cy="4062569"/>
          </a:xfrm>
        </p:spPr>
      </p:pic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955D1B07-2B4C-B464-8521-1EAA48475E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0" y="2328925"/>
            <a:ext cx="5486337" cy="3848790"/>
          </a:xfrm>
        </p:spPr>
      </p:pic>
    </p:spTree>
    <p:extLst>
      <p:ext uri="{BB962C8B-B14F-4D97-AF65-F5344CB8AC3E}">
        <p14:creationId xmlns:p14="http://schemas.microsoft.com/office/powerpoint/2010/main" val="1617128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896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48D95A0-0A5D-8E58-904D-4F7082A1F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0469" y="355581"/>
            <a:ext cx="10687825" cy="6367948"/>
          </a:xfrm>
        </p:spPr>
      </p:pic>
    </p:spTree>
    <p:extLst>
      <p:ext uri="{BB962C8B-B14F-4D97-AF65-F5344CB8AC3E}">
        <p14:creationId xmlns:p14="http://schemas.microsoft.com/office/powerpoint/2010/main" val="1888057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896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A1D35B-2B08-F393-1203-0C956A279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12A6C09-7755-2675-3E37-AE703CDA5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</a:rPr>
              <a:t>Sicilia, 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</a:rPr>
              <a:t>isla-cruce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50DCBFF-D9B0-9C89-5769-EB463A5EF6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7410" y="2333779"/>
            <a:ext cx="999022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muchos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pueblos,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muchas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herencias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huellas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en cultura,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cocina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lengua (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</a:rPr>
              <a:t>léxico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it-IT" altLang="it-IT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El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léxico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es la parte 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más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permeable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del sistema.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Contacto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prolongado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→ 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préstamos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calcos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adaptaciones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2125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748D3-3E01-8FAB-A6E1-92D346C4A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666D2E-8E7D-2553-8853-A547053D5CD6}"/>
              </a:ext>
            </a:extLst>
          </p:cNvPr>
          <p:cNvSpPr txBox="1"/>
          <p:nvPr/>
        </p:nvSpPr>
        <p:spPr>
          <a:xfrm>
            <a:off x="1331259" y="1506071"/>
            <a:ext cx="4867835" cy="262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5" name="Immagine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C8CDF89-7CB0-1253-5515-C7F3D041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95"/>
            <a:ext cx="12192000" cy="6898189"/>
          </a:xfrm>
          <a:prstGeom prst="rect">
            <a:avLst/>
          </a:prstGeom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7D487AD3-6183-E5C6-32D0-8CDB394FD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0095"/>
            <a:ext cx="12422152" cy="6878095"/>
          </a:xfrm>
        </p:spPr>
      </p:pic>
    </p:spTree>
    <p:extLst>
      <p:ext uri="{BB962C8B-B14F-4D97-AF65-F5344CB8AC3E}">
        <p14:creationId xmlns:p14="http://schemas.microsoft.com/office/powerpoint/2010/main" val="3748004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D4C30-65EF-0767-102B-C15259DC0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583B7C-AE23-3000-FC54-28AFFFF3C01F}"/>
              </a:ext>
            </a:extLst>
          </p:cNvPr>
          <p:cNvSpPr txBox="1"/>
          <p:nvPr/>
        </p:nvSpPr>
        <p:spPr>
          <a:xfrm>
            <a:off x="1331259" y="1506071"/>
            <a:ext cx="4867835" cy="262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5" name="Immagine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3944EDA-4C8A-A99F-805F-ED4513231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95"/>
            <a:ext cx="12192000" cy="6898189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DF87C2E-6E8D-ACE1-13DB-599585CF4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0095"/>
            <a:ext cx="12192000" cy="7000738"/>
          </a:xfrm>
        </p:spPr>
      </p:pic>
    </p:spTree>
    <p:extLst>
      <p:ext uri="{BB962C8B-B14F-4D97-AF65-F5344CB8AC3E}">
        <p14:creationId xmlns:p14="http://schemas.microsoft.com/office/powerpoint/2010/main" val="1063753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48759-FED0-8EFB-1121-6429F128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20EA089-2C1B-185B-A95A-B6551B935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1650"/>
          </a:xfrm>
        </p:spPr>
      </p:pic>
    </p:spTree>
    <p:extLst>
      <p:ext uri="{BB962C8B-B14F-4D97-AF65-F5344CB8AC3E}">
        <p14:creationId xmlns:p14="http://schemas.microsoft.com/office/powerpoint/2010/main" val="619986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85148D-A20D-EBD1-F255-56804115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A59E44-A74A-6518-6DD9-894CF4984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52570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E96E5A-5563-771E-125C-43CD222E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486A186-B9F2-123B-962A-0C4DDEC68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413411" cy="6858000"/>
          </a:xfrm>
        </p:spPr>
      </p:pic>
    </p:spTree>
    <p:extLst>
      <p:ext uri="{BB962C8B-B14F-4D97-AF65-F5344CB8AC3E}">
        <p14:creationId xmlns:p14="http://schemas.microsoft.com/office/powerpoint/2010/main" val="3766002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AF2885-FAE5-7813-88A7-C5826F777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1CCF75C-7FA8-1355-027D-302BEF548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339020" cy="6990347"/>
          </a:xfrm>
        </p:spPr>
      </p:pic>
    </p:spTree>
    <p:extLst>
      <p:ext uri="{BB962C8B-B14F-4D97-AF65-F5344CB8AC3E}">
        <p14:creationId xmlns:p14="http://schemas.microsoft.com/office/powerpoint/2010/main" val="1830527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11CE2F-A3FB-C9B3-9A78-F303383DE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2BB5955-D71C-5916-E1FC-CDD73EF0C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422036" cy="6858000"/>
          </a:xfrm>
        </p:spPr>
      </p:pic>
    </p:spTree>
    <p:extLst>
      <p:ext uri="{BB962C8B-B14F-4D97-AF65-F5344CB8AC3E}">
        <p14:creationId xmlns:p14="http://schemas.microsoft.com/office/powerpoint/2010/main" val="11368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3318B-61DE-D013-71DC-34FBCD2D1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C888BD-6DB8-3A73-41EE-5648D387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45324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sz="3600" b="1" dirty="0" err="1">
                <a:solidFill>
                  <a:srgbClr val="002060"/>
                </a:solidFill>
              </a:rPr>
              <a:t>Situación</a:t>
            </a:r>
            <a:r>
              <a:rPr lang="it-IT" sz="3600" b="1" dirty="0">
                <a:solidFill>
                  <a:srgbClr val="002060"/>
                </a:solidFill>
              </a:rPr>
              <a:t> </a:t>
            </a:r>
            <a:r>
              <a:rPr lang="it-IT" sz="3600" b="1" dirty="0" err="1">
                <a:solidFill>
                  <a:srgbClr val="002060"/>
                </a:solidFill>
              </a:rPr>
              <a:t>lingüística</a:t>
            </a:r>
            <a:r>
              <a:rPr lang="it-IT" sz="3600" b="1" dirty="0">
                <a:solidFill>
                  <a:srgbClr val="002060"/>
                </a:solidFill>
              </a:rPr>
              <a:t> en Italia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1EA01AA-BF6E-B193-C627-9FD5CD105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2102950"/>
            <a:ext cx="11185071" cy="3711880"/>
          </a:xfrm>
        </p:spPr>
        <p:txBody>
          <a:bodyPr/>
          <a:lstStyle/>
          <a:p>
            <a:r>
              <a:rPr lang="it-IT" dirty="0" err="1">
                <a:solidFill>
                  <a:srgbClr val="002060"/>
                </a:solidFill>
              </a:rPr>
              <a:t>División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política</a:t>
            </a:r>
            <a:r>
              <a:rPr lang="it-IT" dirty="0">
                <a:solidFill>
                  <a:srgbClr val="002060"/>
                </a:solidFill>
              </a:rPr>
              <a:t> &gt; </a:t>
            </a:r>
            <a:r>
              <a:rPr lang="it-IT" dirty="0" err="1">
                <a:solidFill>
                  <a:srgbClr val="002060"/>
                </a:solidFill>
              </a:rPr>
              <a:t>fragmentación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lingüística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la lengua italiana durante </a:t>
            </a:r>
            <a:r>
              <a:rPr lang="it-IT" dirty="0" err="1">
                <a:solidFill>
                  <a:srgbClr val="002060"/>
                </a:solidFill>
              </a:rPr>
              <a:t>mucho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tiempo</a:t>
            </a:r>
            <a:r>
              <a:rPr lang="it-IT" dirty="0">
                <a:solidFill>
                  <a:srgbClr val="002060"/>
                </a:solidFill>
              </a:rPr>
              <a:t> ha </a:t>
            </a:r>
            <a:r>
              <a:rPr lang="it-IT" dirty="0" err="1">
                <a:solidFill>
                  <a:srgbClr val="002060"/>
                </a:solidFill>
              </a:rPr>
              <a:t>sido</a:t>
            </a:r>
            <a:r>
              <a:rPr lang="it-IT" dirty="0">
                <a:solidFill>
                  <a:srgbClr val="002060"/>
                </a:solidFill>
              </a:rPr>
              <a:t> una lengua </a:t>
            </a:r>
            <a:r>
              <a:rPr lang="it-IT" dirty="0" err="1">
                <a:solidFill>
                  <a:srgbClr val="002060"/>
                </a:solidFill>
              </a:rPr>
              <a:t>literaria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escrita</a:t>
            </a:r>
            <a:r>
              <a:rPr lang="it-IT" dirty="0">
                <a:solidFill>
                  <a:srgbClr val="002060"/>
                </a:solidFill>
              </a:rPr>
              <a:t> pero no </a:t>
            </a:r>
            <a:r>
              <a:rPr lang="it-IT" dirty="0" err="1">
                <a:solidFill>
                  <a:srgbClr val="002060"/>
                </a:solidFill>
              </a:rPr>
              <a:t>hablada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El italiano se </a:t>
            </a:r>
            <a:r>
              <a:rPr lang="it-IT" dirty="0" err="1">
                <a:solidFill>
                  <a:srgbClr val="002060"/>
                </a:solidFill>
              </a:rPr>
              <a:t>difunde</a:t>
            </a:r>
            <a:r>
              <a:rPr lang="it-IT" dirty="0">
                <a:solidFill>
                  <a:srgbClr val="002060"/>
                </a:solidFill>
              </a:rPr>
              <a:t> de manera </a:t>
            </a:r>
            <a:r>
              <a:rPr lang="it-IT" dirty="0" err="1">
                <a:solidFill>
                  <a:srgbClr val="002060"/>
                </a:solidFill>
              </a:rPr>
              <a:t>capilar</a:t>
            </a:r>
            <a:r>
              <a:rPr lang="it-IT" dirty="0">
                <a:solidFill>
                  <a:srgbClr val="002060"/>
                </a:solidFill>
              </a:rPr>
              <a:t> solo en </a:t>
            </a:r>
            <a:r>
              <a:rPr lang="it-IT" dirty="0" err="1">
                <a:solidFill>
                  <a:srgbClr val="002060"/>
                </a:solidFill>
              </a:rPr>
              <a:t>el</a:t>
            </a:r>
            <a:r>
              <a:rPr lang="it-IT" dirty="0">
                <a:solidFill>
                  <a:srgbClr val="002060"/>
                </a:solidFill>
              </a:rPr>
              <a:t> siglo XX, con la </a:t>
            </a:r>
            <a:r>
              <a:rPr lang="it-IT" dirty="0" err="1">
                <a:solidFill>
                  <a:srgbClr val="002060"/>
                </a:solidFill>
              </a:rPr>
              <a:t>difusión</a:t>
            </a:r>
            <a:r>
              <a:rPr lang="it-IT" dirty="0">
                <a:solidFill>
                  <a:srgbClr val="002060"/>
                </a:solidFill>
              </a:rPr>
              <a:t> de radio y </a:t>
            </a:r>
            <a:r>
              <a:rPr lang="it-IT" dirty="0" err="1">
                <a:solidFill>
                  <a:srgbClr val="002060"/>
                </a:solidFill>
              </a:rPr>
              <a:t>televisión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>
                <a:solidFill>
                  <a:srgbClr val="002060"/>
                </a:solidFill>
              </a:rPr>
              <a:t>Hasta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entonces</a:t>
            </a:r>
            <a:r>
              <a:rPr lang="it-IT" dirty="0">
                <a:solidFill>
                  <a:srgbClr val="002060"/>
                </a:solidFill>
              </a:rPr>
              <a:t> la </a:t>
            </a:r>
            <a:r>
              <a:rPr lang="it-IT" dirty="0" err="1">
                <a:solidFill>
                  <a:srgbClr val="002060"/>
                </a:solidFill>
              </a:rPr>
              <a:t>comunicación</a:t>
            </a:r>
            <a:r>
              <a:rPr lang="it-IT" dirty="0">
                <a:solidFill>
                  <a:srgbClr val="002060"/>
                </a:solidFill>
              </a:rPr>
              <a:t> diaria se </a:t>
            </a:r>
            <a:r>
              <a:rPr lang="it-IT" dirty="0" err="1">
                <a:solidFill>
                  <a:srgbClr val="002060"/>
                </a:solidFill>
              </a:rPr>
              <a:t>confiaba</a:t>
            </a:r>
            <a:r>
              <a:rPr lang="it-IT" dirty="0">
                <a:solidFill>
                  <a:srgbClr val="002060"/>
                </a:solidFill>
              </a:rPr>
              <a:t> a </a:t>
            </a:r>
            <a:r>
              <a:rPr lang="it-IT" dirty="0" err="1">
                <a:solidFill>
                  <a:srgbClr val="002060"/>
                </a:solidFill>
              </a:rPr>
              <a:t>los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dialectos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todavía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hoy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hablados</a:t>
            </a:r>
            <a:r>
              <a:rPr lang="it-IT" dirty="0">
                <a:solidFill>
                  <a:srgbClr val="002060"/>
                </a:solidFill>
              </a:rPr>
              <a:t> (</a:t>
            </a:r>
            <a:r>
              <a:rPr lang="it-IT" dirty="0" err="1">
                <a:solidFill>
                  <a:srgbClr val="002060"/>
                </a:solidFill>
              </a:rPr>
              <a:t>sobre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todo</a:t>
            </a:r>
            <a:r>
              <a:rPr lang="it-IT" dirty="0">
                <a:solidFill>
                  <a:srgbClr val="002060"/>
                </a:solidFill>
              </a:rPr>
              <a:t> en </a:t>
            </a:r>
            <a:r>
              <a:rPr lang="it-IT" dirty="0" err="1">
                <a:solidFill>
                  <a:srgbClr val="002060"/>
                </a:solidFill>
              </a:rPr>
              <a:t>el</a:t>
            </a:r>
            <a:r>
              <a:rPr lang="it-IT" dirty="0">
                <a:solidFill>
                  <a:srgbClr val="002060"/>
                </a:solidFill>
              </a:rPr>
              <a:t> sur de Italia)</a:t>
            </a:r>
          </a:p>
        </p:txBody>
      </p:sp>
    </p:spTree>
    <p:extLst>
      <p:ext uri="{BB962C8B-B14F-4D97-AF65-F5344CB8AC3E}">
        <p14:creationId xmlns:p14="http://schemas.microsoft.com/office/powerpoint/2010/main" val="632027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C0D44D5F-1B03-46A0-102A-09C80B590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8189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77C95AE-0A58-7BBA-B6A7-E521F7F40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4336" y="564766"/>
            <a:ext cx="7583328" cy="5728467"/>
          </a:xfrm>
        </p:spPr>
      </p:pic>
    </p:spTree>
    <p:extLst>
      <p:ext uri="{BB962C8B-B14F-4D97-AF65-F5344CB8AC3E}">
        <p14:creationId xmlns:p14="http://schemas.microsoft.com/office/powerpoint/2010/main" val="3507007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2EB01-1912-5068-6082-1677E8EC6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viola, blu, violetto, Policromia&#10;&#10;Il contenuto generato dall'IA potrebbe non essere corretto.">
            <a:extLst>
              <a:ext uri="{FF2B5EF4-FFF2-40B4-BE49-F238E27FC236}">
                <a16:creationId xmlns:a16="http://schemas.microsoft.com/office/drawing/2014/main" id="{78076BD1-9071-D72A-0F07-0E0963D7AF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743" r="41131" b="-313"/>
          <a:stretch>
            <a:fillRect/>
          </a:stretch>
        </p:blipFill>
        <p:spPr>
          <a:xfrm rot="10800000" flipH="1">
            <a:off x="1" y="0"/>
            <a:ext cx="12192000" cy="6910525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5066DA6-327A-AAB8-DCD6-B5CCB2F8C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210" t="37226" r="65502" b="36277"/>
          <a:stretch/>
        </p:blipFill>
        <p:spPr>
          <a:xfrm>
            <a:off x="-1226862" y="-318775"/>
            <a:ext cx="11192904" cy="687283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8CF7473-9F30-73ED-D6CC-90BF8DD6B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214" y="4577097"/>
            <a:ext cx="458789" cy="458789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7FBD46E-DB4E-55A7-C114-0A1738E28029}"/>
              </a:ext>
            </a:extLst>
          </p:cNvPr>
          <p:cNvSpPr txBox="1"/>
          <p:nvPr/>
        </p:nvSpPr>
        <p:spPr>
          <a:xfrm>
            <a:off x="963123" y="4680543"/>
            <a:ext cx="368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salvatore.arcidiacono@unict.it</a:t>
            </a:r>
            <a:endParaRPr lang="it-IT" dirty="0">
              <a:solidFill>
                <a:schemeClr val="bg1"/>
              </a:solidFill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EDF8B14-672B-0068-B431-8D1B4D1CA45D}"/>
              </a:ext>
            </a:extLst>
          </p:cNvPr>
          <p:cNvSpPr txBox="1"/>
          <p:nvPr/>
        </p:nvSpPr>
        <p:spPr>
          <a:xfrm>
            <a:off x="650790" y="3470811"/>
            <a:ext cx="334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Salvatore </a:t>
            </a:r>
            <a:b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it-IT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Arcidiacono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923724-D6E8-6B90-0872-D9659B8283D1}"/>
              </a:ext>
            </a:extLst>
          </p:cNvPr>
          <p:cNvSpPr txBox="1"/>
          <p:nvPr/>
        </p:nvSpPr>
        <p:spPr>
          <a:xfrm>
            <a:off x="389214" y="2022917"/>
            <a:ext cx="116182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Josefin Sans" pitchFamily="2" charset="0"/>
              </a:rPr>
              <a:t>Thank </a:t>
            </a:r>
            <a:r>
              <a:rPr lang="it-IT" sz="4400" dirty="0" err="1">
                <a:solidFill>
                  <a:schemeClr val="bg1"/>
                </a:solidFill>
                <a:latin typeface="Josefin Sans" pitchFamily="2" charset="0"/>
              </a:rPr>
              <a:t>you</a:t>
            </a:r>
            <a:r>
              <a:rPr lang="it-IT" sz="4400" dirty="0">
                <a:solidFill>
                  <a:schemeClr val="bg1"/>
                </a:solidFill>
                <a:latin typeface="Josefin Sans" pitchFamily="2" charset="0"/>
              </a:rPr>
              <a:t> for </a:t>
            </a:r>
            <a:r>
              <a:rPr lang="it-IT" sz="4400" dirty="0" err="1">
                <a:solidFill>
                  <a:schemeClr val="bg1"/>
                </a:solidFill>
                <a:latin typeface="Josefin Sans" pitchFamily="2" charset="0"/>
              </a:rPr>
              <a:t>your</a:t>
            </a:r>
            <a:r>
              <a:rPr lang="it-IT" sz="4400" dirty="0">
                <a:solidFill>
                  <a:schemeClr val="bg1"/>
                </a:solidFill>
                <a:latin typeface="Josefin Sans" pitchFamily="2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latin typeface="Josefin Sans" pitchFamily="2" charset="0"/>
              </a:rPr>
              <a:t>attention</a:t>
            </a:r>
            <a:endParaRPr lang="it-IT" sz="4400" dirty="0">
              <a:solidFill>
                <a:schemeClr val="bg1"/>
              </a:solidFill>
              <a:latin typeface="Josefin Sans" pitchFamily="2" charset="0"/>
            </a:endParaRPr>
          </a:p>
        </p:txBody>
      </p:sp>
      <p:pic>
        <p:nvPicPr>
          <p:cNvPr id="5" name="Immagine 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EF8CFB07-0FBD-3001-894A-97F130F18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503" y="-153642"/>
            <a:ext cx="2839392" cy="14007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15487A5-099C-1DDB-1DCD-ACFD7E8535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96" t="2725" r="596" b="18920"/>
          <a:stretch/>
        </p:blipFill>
        <p:spPr>
          <a:xfrm>
            <a:off x="8375817" y="-98994"/>
            <a:ext cx="3486647" cy="895611"/>
          </a:xfrm>
          <a:prstGeom prst="rect">
            <a:avLst/>
          </a:prstGeom>
          <a:noFill/>
          <a:effectLst/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DF0C979-29F2-9E8E-6B7E-21548A29E731}"/>
              </a:ext>
            </a:extLst>
          </p:cNvPr>
          <p:cNvSpPr/>
          <p:nvPr/>
        </p:nvSpPr>
        <p:spPr>
          <a:xfrm>
            <a:off x="0" y="5879306"/>
            <a:ext cx="12192000" cy="104999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2" descr="PRIN - ABA Roma">
            <a:extLst>
              <a:ext uri="{FF2B5EF4-FFF2-40B4-BE49-F238E27FC236}">
                <a16:creationId xmlns:a16="http://schemas.microsoft.com/office/drawing/2014/main" id="{71F6DB0F-72D8-6220-4CF8-A0450EFB5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0" b="17972"/>
          <a:stretch/>
        </p:blipFill>
        <p:spPr bwMode="auto">
          <a:xfrm>
            <a:off x="4554936" y="5879306"/>
            <a:ext cx="2946400" cy="9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C10AF8-719B-5DD8-F1C6-2E97499F74C4}"/>
              </a:ext>
            </a:extLst>
          </p:cNvPr>
          <p:cNvSpPr txBox="1"/>
          <p:nvPr/>
        </p:nvSpPr>
        <p:spPr>
          <a:xfrm>
            <a:off x="5211141" y="3477762"/>
            <a:ext cx="4022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Roberta </a:t>
            </a:r>
            <a:b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it-IT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Romeo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42593F9-9828-5F95-C941-D4426945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478" y="4622510"/>
            <a:ext cx="458789" cy="45878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A8CC7B-69B0-42F8-D76A-2C522CD1A359}"/>
              </a:ext>
            </a:extLst>
          </p:cNvPr>
          <p:cNvSpPr txBox="1"/>
          <p:nvPr/>
        </p:nvSpPr>
        <p:spPr>
          <a:xfrm>
            <a:off x="5648327" y="4644032"/>
            <a:ext cx="358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roberta.romeo@phd.unict.it</a:t>
            </a:r>
            <a:endParaRPr lang="it-IT" dirty="0">
              <a:solidFill>
                <a:schemeClr val="bg1"/>
              </a:solidFill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298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AC0699-8D76-1FCA-2149-501955FEC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B1832-CC85-50A4-E72E-1F701EE0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7330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002060"/>
                </a:solidFill>
              </a:rPr>
              <a:t>Italiano VS </a:t>
            </a:r>
            <a:r>
              <a:rPr lang="it-IT" sz="3600" b="1" dirty="0" err="1">
                <a:solidFill>
                  <a:srgbClr val="002060"/>
                </a:solidFill>
              </a:rPr>
              <a:t>dialectos</a:t>
            </a:r>
            <a:r>
              <a:rPr lang="it-IT" sz="3600" b="1" dirty="0">
                <a:solidFill>
                  <a:srgbClr val="002060"/>
                </a:solidFill>
              </a:rPr>
              <a:t> </a:t>
            </a:r>
            <a:r>
              <a:rPr lang="it-IT" sz="3600" b="1" dirty="0" err="1">
                <a:solidFill>
                  <a:srgbClr val="002060"/>
                </a:solidFill>
              </a:rPr>
              <a:t>italianos</a:t>
            </a:r>
            <a:br>
              <a:rPr lang="it-IT" sz="3600" b="1" dirty="0">
                <a:solidFill>
                  <a:srgbClr val="002060"/>
                </a:solidFill>
              </a:rPr>
            </a:br>
            <a:r>
              <a:rPr lang="it-IT" sz="3600" dirty="0">
                <a:solidFill>
                  <a:srgbClr val="002060"/>
                </a:solidFill>
              </a:rPr>
              <a:t>Una </a:t>
            </a:r>
            <a:r>
              <a:rPr lang="it-IT" sz="3600" dirty="0" err="1">
                <a:solidFill>
                  <a:srgbClr val="002060"/>
                </a:solidFill>
              </a:rPr>
              <a:t>diferencia</a:t>
            </a:r>
            <a:r>
              <a:rPr lang="it-IT" sz="3600" dirty="0">
                <a:solidFill>
                  <a:srgbClr val="002060"/>
                </a:solidFill>
              </a:rPr>
              <a:t> </a:t>
            </a:r>
            <a:r>
              <a:rPr lang="it-IT" sz="3600" dirty="0" err="1">
                <a:solidFill>
                  <a:srgbClr val="002060"/>
                </a:solidFill>
              </a:rPr>
              <a:t>sociolingüística</a:t>
            </a:r>
            <a:endParaRPr lang="it-IT" sz="3600" b="1" dirty="0">
              <a:solidFill>
                <a:srgbClr val="002060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8818CE6-862D-DCE6-7E77-B5B379BCF3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>
                <a:solidFill>
                  <a:srgbClr val="002060"/>
                </a:solidFill>
              </a:rPr>
              <a:t>El </a:t>
            </a:r>
            <a:r>
              <a:rPr lang="it-IT" b="1" dirty="0">
                <a:solidFill>
                  <a:srgbClr val="002060"/>
                </a:solidFill>
              </a:rPr>
              <a:t>italiano</a:t>
            </a:r>
            <a:r>
              <a:rPr lang="it-IT" dirty="0">
                <a:solidFill>
                  <a:srgbClr val="002060"/>
                </a:solidFill>
              </a:rPr>
              <a:t> tiene un </a:t>
            </a:r>
            <a:r>
              <a:rPr lang="it-IT" b="1" dirty="0" err="1">
                <a:solidFill>
                  <a:srgbClr val="002060"/>
                </a:solidFill>
              </a:rPr>
              <a:t>estándar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codificado</a:t>
            </a:r>
            <a:r>
              <a:rPr lang="it-IT" dirty="0">
                <a:solidFill>
                  <a:srgbClr val="002060"/>
                </a:solidFill>
              </a:rPr>
              <a:t>: es </a:t>
            </a:r>
            <a:r>
              <a:rPr lang="it-IT" dirty="0" err="1">
                <a:solidFill>
                  <a:srgbClr val="002060"/>
                </a:solidFill>
              </a:rPr>
              <a:t>el</a:t>
            </a:r>
            <a:r>
              <a:rPr lang="it-IT" dirty="0">
                <a:solidFill>
                  <a:srgbClr val="002060"/>
                </a:solidFill>
              </a:rPr>
              <a:t> idioma de la </a:t>
            </a:r>
            <a:r>
              <a:rPr lang="it-IT" dirty="0" err="1">
                <a:solidFill>
                  <a:srgbClr val="002060"/>
                </a:solidFill>
              </a:rPr>
              <a:t>comunicación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pública</a:t>
            </a:r>
            <a:r>
              <a:rPr lang="it-IT" dirty="0">
                <a:solidFill>
                  <a:srgbClr val="002060"/>
                </a:solidFill>
              </a:rPr>
              <a:t>, de la </a:t>
            </a:r>
            <a:r>
              <a:rPr lang="it-IT" dirty="0" err="1">
                <a:solidFill>
                  <a:srgbClr val="002060"/>
                </a:solidFill>
              </a:rPr>
              <a:t>administración</a:t>
            </a:r>
            <a:r>
              <a:rPr lang="it-IT" dirty="0">
                <a:solidFill>
                  <a:srgbClr val="002060"/>
                </a:solidFill>
              </a:rPr>
              <a:t> y de la </a:t>
            </a:r>
            <a:r>
              <a:rPr lang="it-IT" dirty="0" err="1">
                <a:solidFill>
                  <a:srgbClr val="002060"/>
                </a:solidFill>
              </a:rPr>
              <a:t>escuela</a:t>
            </a:r>
            <a:r>
              <a:rPr lang="it-IT" dirty="0">
                <a:solidFill>
                  <a:srgbClr val="002060"/>
                </a:solidFill>
              </a:rPr>
              <a:t>.</a:t>
            </a:r>
          </a:p>
          <a:p>
            <a:r>
              <a:rPr lang="it-IT" dirty="0" err="1">
                <a:solidFill>
                  <a:srgbClr val="002060"/>
                </a:solidFill>
              </a:rPr>
              <a:t>el</a:t>
            </a:r>
            <a:r>
              <a:rPr lang="it-IT" dirty="0">
                <a:solidFill>
                  <a:srgbClr val="002060"/>
                </a:solidFill>
              </a:rPr>
              <a:t> italiano </a:t>
            </a:r>
            <a:r>
              <a:rPr lang="it-IT" b="1" dirty="0" err="1">
                <a:solidFill>
                  <a:srgbClr val="002060"/>
                </a:solidFill>
              </a:rPr>
              <a:t>nace</a:t>
            </a:r>
            <a:r>
              <a:rPr lang="it-IT" b="1" dirty="0">
                <a:solidFill>
                  <a:srgbClr val="002060"/>
                </a:solidFill>
              </a:rPr>
              <a:t> del </a:t>
            </a:r>
            <a:r>
              <a:rPr lang="it-IT" b="1" dirty="0" err="1">
                <a:solidFill>
                  <a:srgbClr val="002060"/>
                </a:solidFill>
              </a:rPr>
              <a:t>florentino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literario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del siglo XIV y, de </a:t>
            </a:r>
            <a:r>
              <a:rPr lang="it-IT" dirty="0" err="1">
                <a:solidFill>
                  <a:srgbClr val="002060"/>
                </a:solidFill>
              </a:rPr>
              <a:t>las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i="1" dirty="0">
                <a:solidFill>
                  <a:srgbClr val="002060"/>
                </a:solidFill>
              </a:rPr>
              <a:t>Prose della volgar lingua </a:t>
            </a:r>
            <a:r>
              <a:rPr lang="it-IT" dirty="0">
                <a:solidFill>
                  <a:srgbClr val="002060"/>
                </a:solidFill>
              </a:rPr>
              <a:t>(Bembo, 1525), se impone como </a:t>
            </a:r>
            <a:r>
              <a:rPr lang="it-IT" dirty="0" err="1">
                <a:solidFill>
                  <a:srgbClr val="002060"/>
                </a:solidFill>
              </a:rPr>
              <a:t>modelo</a:t>
            </a:r>
            <a:r>
              <a:rPr lang="it-IT" dirty="0">
                <a:solidFill>
                  <a:srgbClr val="002060"/>
                </a:solidFill>
              </a:rPr>
              <a:t> de </a:t>
            </a:r>
            <a:r>
              <a:rPr lang="it-IT" dirty="0" err="1">
                <a:solidFill>
                  <a:srgbClr val="002060"/>
                </a:solidFill>
              </a:rPr>
              <a:t>escritura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suprarregional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21559D0-3EB9-B815-A352-D3B130220B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>
                <a:solidFill>
                  <a:srgbClr val="002060"/>
                </a:solidFill>
              </a:rPr>
              <a:t>Los </a:t>
            </a:r>
            <a:r>
              <a:rPr lang="it-IT" b="1" dirty="0" err="1">
                <a:solidFill>
                  <a:srgbClr val="002060"/>
                </a:solidFill>
              </a:rPr>
              <a:t>dialectos</a:t>
            </a:r>
            <a:r>
              <a:rPr lang="it-IT" dirty="0">
                <a:solidFill>
                  <a:srgbClr val="002060"/>
                </a:solidFill>
              </a:rPr>
              <a:t> no </a:t>
            </a:r>
            <a:r>
              <a:rPr lang="it-IT" dirty="0" err="1">
                <a:solidFill>
                  <a:srgbClr val="002060"/>
                </a:solidFill>
              </a:rPr>
              <a:t>tienen</a:t>
            </a:r>
            <a:r>
              <a:rPr lang="it-IT" dirty="0">
                <a:solidFill>
                  <a:srgbClr val="002060"/>
                </a:solidFill>
              </a:rPr>
              <a:t> un </a:t>
            </a:r>
            <a:r>
              <a:rPr lang="it-IT" dirty="0" err="1">
                <a:solidFill>
                  <a:srgbClr val="002060"/>
                </a:solidFill>
              </a:rPr>
              <a:t>estándar</a:t>
            </a:r>
            <a:r>
              <a:rPr lang="it-IT" dirty="0">
                <a:solidFill>
                  <a:srgbClr val="002060"/>
                </a:solidFill>
              </a:rPr>
              <a:t> pero no son </a:t>
            </a:r>
            <a:r>
              <a:rPr lang="it-IT" dirty="0" err="1">
                <a:solidFill>
                  <a:srgbClr val="002060"/>
                </a:solidFill>
              </a:rPr>
              <a:t>variedades</a:t>
            </a:r>
            <a:r>
              <a:rPr lang="it-IT" dirty="0">
                <a:solidFill>
                  <a:srgbClr val="002060"/>
                </a:solidFill>
              </a:rPr>
              <a:t> del italiano.</a:t>
            </a:r>
          </a:p>
          <a:p>
            <a:r>
              <a:rPr lang="it-IT" dirty="0">
                <a:solidFill>
                  <a:srgbClr val="002060"/>
                </a:solidFill>
              </a:rPr>
              <a:t>Son </a:t>
            </a:r>
            <a:r>
              <a:rPr lang="it-IT" b="1" dirty="0" err="1">
                <a:solidFill>
                  <a:srgbClr val="002060"/>
                </a:solidFill>
              </a:rPr>
              <a:t>idiomas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italorromances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autónomos</a:t>
            </a:r>
            <a:r>
              <a:rPr lang="it-IT" dirty="0">
                <a:solidFill>
                  <a:srgbClr val="002060"/>
                </a:solidFill>
              </a:rPr>
              <a:t>, con su </a:t>
            </a:r>
            <a:r>
              <a:rPr lang="it-IT" dirty="0" err="1">
                <a:solidFill>
                  <a:srgbClr val="002060"/>
                </a:solidFill>
              </a:rPr>
              <a:t>propia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historia</a:t>
            </a:r>
            <a:r>
              <a:rPr lang="it-IT" dirty="0">
                <a:solidFill>
                  <a:srgbClr val="002060"/>
                </a:solidFill>
              </a:rPr>
              <a:t> y, a </a:t>
            </a:r>
            <a:r>
              <a:rPr lang="it-IT" dirty="0" err="1">
                <a:solidFill>
                  <a:srgbClr val="002060"/>
                </a:solidFill>
              </a:rPr>
              <a:t>veces</a:t>
            </a:r>
            <a:r>
              <a:rPr lang="it-IT" dirty="0">
                <a:solidFill>
                  <a:srgbClr val="002060"/>
                </a:solidFill>
              </a:rPr>
              <a:t>, una </a:t>
            </a:r>
            <a:r>
              <a:rPr lang="it-IT" dirty="0" err="1">
                <a:solidFill>
                  <a:srgbClr val="002060"/>
                </a:solidFill>
              </a:rPr>
              <a:t>tradición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escrita</a:t>
            </a:r>
            <a:r>
              <a:rPr lang="it-IT" dirty="0">
                <a:solidFill>
                  <a:srgbClr val="002060"/>
                </a:solidFill>
              </a:rPr>
              <a:t>.</a:t>
            </a:r>
          </a:p>
          <a:p>
            <a:r>
              <a:rPr lang="it-IT" dirty="0" err="1">
                <a:solidFill>
                  <a:srgbClr val="002060"/>
                </a:solidFill>
              </a:rPr>
              <a:t>Hoy</a:t>
            </a:r>
            <a:r>
              <a:rPr lang="it-IT" dirty="0">
                <a:solidFill>
                  <a:srgbClr val="002060"/>
                </a:solidFill>
              </a:rPr>
              <a:t> en </a:t>
            </a:r>
            <a:r>
              <a:rPr lang="it-IT" dirty="0" err="1">
                <a:solidFill>
                  <a:srgbClr val="002060"/>
                </a:solidFill>
              </a:rPr>
              <a:t>día</a:t>
            </a:r>
            <a:r>
              <a:rPr lang="it-IT" dirty="0">
                <a:solidFill>
                  <a:srgbClr val="002060"/>
                </a:solidFill>
              </a:rPr>
              <a:t> se </a:t>
            </a:r>
            <a:r>
              <a:rPr lang="it-IT" dirty="0" err="1">
                <a:solidFill>
                  <a:srgbClr val="002060"/>
                </a:solidFill>
              </a:rPr>
              <a:t>utilizan</a:t>
            </a:r>
            <a:r>
              <a:rPr lang="it-IT" dirty="0">
                <a:solidFill>
                  <a:srgbClr val="002060"/>
                </a:solidFill>
              </a:rPr>
              <a:t> casi </a:t>
            </a:r>
            <a:r>
              <a:rPr lang="it-IT" dirty="0" err="1">
                <a:solidFill>
                  <a:srgbClr val="002060"/>
                </a:solidFill>
              </a:rPr>
              <a:t>exclusivamente</a:t>
            </a:r>
            <a:r>
              <a:rPr lang="it-IT" dirty="0">
                <a:solidFill>
                  <a:srgbClr val="002060"/>
                </a:solidFill>
              </a:rPr>
              <a:t> en la </a:t>
            </a:r>
            <a:r>
              <a:rPr lang="it-IT" dirty="0" err="1">
                <a:solidFill>
                  <a:srgbClr val="002060"/>
                </a:solidFill>
              </a:rPr>
              <a:t>comunicación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informal</a:t>
            </a:r>
            <a:r>
              <a:rPr lang="it-IT" dirty="0">
                <a:solidFill>
                  <a:srgbClr val="002060"/>
                </a:solidFill>
              </a:rPr>
              <a:t>.</a:t>
            </a:r>
          </a:p>
          <a:p>
            <a:r>
              <a:rPr lang="it-IT" dirty="0" err="1">
                <a:solidFill>
                  <a:srgbClr val="002060"/>
                </a:solidFill>
              </a:rPr>
              <a:t>Excepción</a:t>
            </a:r>
            <a:r>
              <a:rPr lang="it-IT" dirty="0">
                <a:solidFill>
                  <a:srgbClr val="002060"/>
                </a:solidFill>
              </a:rPr>
              <a:t>: </a:t>
            </a:r>
            <a:r>
              <a:rPr lang="it-IT" b="1" dirty="0">
                <a:solidFill>
                  <a:srgbClr val="002060"/>
                </a:solidFill>
              </a:rPr>
              <a:t>sardo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b="1" dirty="0">
                <a:solidFill>
                  <a:srgbClr val="002060"/>
                </a:solidFill>
              </a:rPr>
              <a:t>ladino</a:t>
            </a:r>
            <a:r>
              <a:rPr lang="it-IT" dirty="0">
                <a:solidFill>
                  <a:srgbClr val="002060"/>
                </a:solidFill>
              </a:rPr>
              <a:t> y </a:t>
            </a:r>
            <a:r>
              <a:rPr lang="it-IT" b="1" dirty="0">
                <a:solidFill>
                  <a:srgbClr val="002060"/>
                </a:solidFill>
              </a:rPr>
              <a:t>friulano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reconocidos</a:t>
            </a:r>
            <a:r>
              <a:rPr lang="it-IT" dirty="0">
                <a:solidFill>
                  <a:srgbClr val="002060"/>
                </a:solidFill>
              </a:rPr>
              <a:t> como </a:t>
            </a:r>
            <a:r>
              <a:rPr lang="it-IT" dirty="0" err="1">
                <a:solidFill>
                  <a:srgbClr val="002060"/>
                </a:solidFill>
              </a:rPr>
              <a:t>lenguas</a:t>
            </a:r>
            <a:r>
              <a:rPr lang="it-IT" dirty="0">
                <a:solidFill>
                  <a:srgbClr val="002060"/>
                </a:solidFill>
              </a:rPr>
              <a:t> por la Ley 482/1999 </a:t>
            </a:r>
            <a:r>
              <a:rPr lang="it-IT" dirty="0" err="1">
                <a:solidFill>
                  <a:srgbClr val="002060"/>
                </a:solidFill>
              </a:rPr>
              <a:t>sobre</a:t>
            </a:r>
            <a:r>
              <a:rPr lang="it-IT" dirty="0">
                <a:solidFill>
                  <a:srgbClr val="002060"/>
                </a:solidFill>
              </a:rPr>
              <a:t> la </a:t>
            </a:r>
            <a:r>
              <a:rPr lang="it-IT" dirty="0" err="1">
                <a:solidFill>
                  <a:srgbClr val="002060"/>
                </a:solidFill>
              </a:rPr>
              <a:t>protección</a:t>
            </a:r>
            <a:r>
              <a:rPr lang="it-IT" dirty="0">
                <a:solidFill>
                  <a:srgbClr val="002060"/>
                </a:solidFill>
              </a:rPr>
              <a:t> de </a:t>
            </a:r>
            <a:r>
              <a:rPr lang="it-IT" dirty="0" err="1">
                <a:solidFill>
                  <a:srgbClr val="002060"/>
                </a:solidFill>
              </a:rPr>
              <a:t>las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minorías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lingüísticas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históricas</a:t>
            </a:r>
            <a:r>
              <a:rPr lang="it-IT" dirty="0">
                <a:solidFill>
                  <a:srgbClr val="002060"/>
                </a:solidFill>
              </a:rPr>
              <a:t> (12 en </a:t>
            </a:r>
            <a:r>
              <a:rPr lang="it-IT" dirty="0" err="1">
                <a:solidFill>
                  <a:srgbClr val="002060"/>
                </a:solidFill>
              </a:rPr>
              <a:t>total</a:t>
            </a:r>
            <a:r>
              <a:rPr lang="it-IT" dirty="0">
                <a:solidFill>
                  <a:srgbClr val="002060"/>
                </a:solidFill>
              </a:rPr>
              <a:t>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6811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a / Giardino / Toscana / Italia | RM clip 491-696-747 in HD ...">
            <a:extLst>
              <a:ext uri="{FF2B5EF4-FFF2-40B4-BE49-F238E27FC236}">
                <a16:creationId xmlns:a16="http://schemas.microsoft.com/office/drawing/2014/main" id="{68A9C0B3-C68A-7DC0-FCFB-B9CBA04F7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 b="31501"/>
          <a:stretch>
            <a:fillRect/>
          </a:stretch>
        </p:blipFill>
        <p:spPr bwMode="auto">
          <a:xfrm>
            <a:off x="4814484" y="0"/>
            <a:ext cx="7374467" cy="272991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3E84665-DF02-C54D-F95E-CC1B46328B26}"/>
              </a:ext>
            </a:extLst>
          </p:cNvPr>
          <p:cNvSpPr txBox="1"/>
          <p:nvPr/>
        </p:nvSpPr>
        <p:spPr>
          <a:xfrm>
            <a:off x="228600" y="3204494"/>
            <a:ext cx="1196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Un </a:t>
            </a:r>
            <a:r>
              <a:rPr lang="it-IT" sz="2400" b="1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diccionario</a:t>
            </a:r>
            <a:r>
              <a:rPr lang="it-IT" sz="2400" b="1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</a:t>
            </a:r>
            <a:r>
              <a:rPr lang="it-IT" sz="2400" b="1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histórico</a:t>
            </a:r>
            <a:r>
              <a:rPr lang="it-IT" sz="2400" b="1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del italiano </a:t>
            </a:r>
            <a:r>
              <a:rPr lang="it-IT" sz="2400" b="1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antiguo</a:t>
            </a:r>
            <a:r>
              <a:rPr lang="it-IT" sz="2400" b="1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(</a:t>
            </a:r>
            <a:r>
              <a:rPr lang="it-IT" sz="2400" b="1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siglos</a:t>
            </a:r>
            <a:r>
              <a:rPr lang="it-IT" sz="2400" b="1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IX-XIV)</a:t>
            </a:r>
          </a:p>
          <a:p>
            <a:pPr algn="ctr"/>
            <a:endParaRPr lang="it-IT" sz="2400" b="1" dirty="0">
              <a:solidFill>
                <a:srgbClr val="5B1D24"/>
              </a:solidFill>
              <a:latin typeface="Josefin Sans" charset="0"/>
              <a:ea typeface="Josefin Sans" charset="0"/>
              <a:cs typeface="Josefin Sans" charset="0"/>
            </a:endParaRPr>
          </a:p>
          <a:p>
            <a:pPr algn="ctr"/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Italiano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antiguo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=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todo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el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sistema de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variedades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lingüísticas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italianas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medievales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, no solo la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florentina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(es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decir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, la fase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más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antigua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del italiano </a:t>
            </a:r>
            <a:r>
              <a:rPr lang="it-IT" sz="2400" dirty="0" err="1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estándar</a:t>
            </a:r>
            <a:r>
              <a:rPr lang="it-IT" sz="24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 moderno)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57E1B27-5F15-8CAB-7915-2FD3787743DF}"/>
              </a:ext>
            </a:extLst>
          </p:cNvPr>
          <p:cNvSpPr/>
          <p:nvPr/>
        </p:nvSpPr>
        <p:spPr>
          <a:xfrm>
            <a:off x="-1526" y="-1"/>
            <a:ext cx="4814485" cy="2729918"/>
          </a:xfrm>
          <a:prstGeom prst="rect">
            <a:avLst/>
          </a:prstGeom>
          <a:solidFill>
            <a:srgbClr val="E6AE0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400" i="1" dirty="0">
              <a:solidFill>
                <a:srgbClr val="5B1D24"/>
              </a:solidFill>
              <a:latin typeface="Josefin Sans" charset="0"/>
              <a:ea typeface="Josefin Sans" charset="0"/>
              <a:cs typeface="Josefin Sans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194884C-9EF1-2548-653C-D8A0D57E7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8" y="-107564"/>
            <a:ext cx="3691128" cy="121005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47A1699-5993-79FD-8C4F-9B43A350A45E}"/>
              </a:ext>
            </a:extLst>
          </p:cNvPr>
          <p:cNvSpPr txBox="1"/>
          <p:nvPr/>
        </p:nvSpPr>
        <p:spPr>
          <a:xfrm>
            <a:off x="523498" y="1134626"/>
            <a:ext cx="36744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TLIO</a:t>
            </a:r>
            <a:br>
              <a:rPr lang="it-IT" sz="2800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</a:br>
            <a:r>
              <a:rPr lang="it-IT" sz="2800" i="1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Tesoro della Lingua </a:t>
            </a:r>
            <a:br>
              <a:rPr lang="it-IT" sz="2800" i="1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</a:br>
            <a:r>
              <a:rPr lang="it-IT" sz="2800" i="1" dirty="0">
                <a:solidFill>
                  <a:srgbClr val="5B1D24"/>
                </a:solidFill>
                <a:latin typeface="Josefin Sans" charset="0"/>
                <a:ea typeface="Josefin Sans" charset="0"/>
                <a:cs typeface="Josefin Sans" charset="0"/>
              </a:rPr>
              <a:t>Italiana delle Origini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08060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0" y="-85828"/>
            <a:ext cx="4670644" cy="1531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/>
          <a:stretch/>
        </p:blipFill>
        <p:spPr>
          <a:xfrm>
            <a:off x="7934633" y="4689987"/>
            <a:ext cx="4266178" cy="21680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7F44C4C-4881-F3E5-CB16-4B735359D6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42430" y="1652152"/>
            <a:ext cx="6236022" cy="47191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9195EDF-140C-7006-6932-90285098A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938" y="2053917"/>
            <a:ext cx="1296365" cy="12963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6E89E1-F732-31FE-617B-8C474E162AFF}"/>
              </a:ext>
            </a:extLst>
          </p:cNvPr>
          <p:cNvSpPr txBox="1"/>
          <p:nvPr/>
        </p:nvSpPr>
        <p:spPr>
          <a:xfrm>
            <a:off x="9458322" y="3372878"/>
            <a:ext cx="2387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/>
              <a:t>Otras</a:t>
            </a:r>
            <a:r>
              <a:rPr lang="it-IT" b="1" dirty="0"/>
              <a:t> corpora </a:t>
            </a:r>
            <a:r>
              <a:rPr lang="it-IT" b="1" dirty="0" err="1"/>
              <a:t>alojadas</a:t>
            </a:r>
            <a:r>
              <a:rPr lang="it-IT" b="1" dirty="0"/>
              <a:t> en GATTO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285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45E147E-1383-16BA-7F69-7F97D3520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8" r="10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7EE82D0-CF7C-BFEB-719E-545353F4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627" y="5743240"/>
            <a:ext cx="5675194" cy="1325563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>
                <a:solidFill>
                  <a:srgbClr val="1527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it-IT" sz="2000" b="1" dirty="0" err="1">
                <a:solidFill>
                  <a:srgbClr val="1527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tlio.ovi.cnr.it</a:t>
            </a:r>
            <a:r>
              <a:rPr lang="it-IT" sz="2000" b="1" dirty="0">
                <a:solidFill>
                  <a:srgbClr val="1527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/TLIO/</a:t>
            </a:r>
          </a:p>
        </p:txBody>
      </p:sp>
    </p:spTree>
    <p:extLst>
      <p:ext uri="{BB962C8B-B14F-4D97-AF65-F5344CB8AC3E}">
        <p14:creationId xmlns:p14="http://schemas.microsoft.com/office/powerpoint/2010/main" val="180348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A712D-845E-4F69-03AC-3EF44812E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A26D975-9478-409E-2A31-0DFB6B3B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8" b="808"/>
          <a:stretch/>
        </p:blipFill>
        <p:spPr>
          <a:xfrm>
            <a:off x="0" y="36223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1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5BA07-740C-781A-DEC4-AE96C8A58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E673AAF-111B-D236-5BDF-DFD597AD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" t="1" r="9" b="1"/>
          <a:stretch>
            <a:fillRect/>
          </a:stretch>
        </p:blipFill>
        <p:spPr>
          <a:xfrm>
            <a:off x="-116541" y="1282"/>
            <a:ext cx="12425082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F7B6805-A844-2E24-453D-0FBE35D2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627" y="5743240"/>
            <a:ext cx="5675194" cy="1325563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>
                <a:solidFill>
                  <a:srgbClr val="1527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it-IT" sz="2000" b="1" dirty="0" err="1">
                <a:solidFill>
                  <a:srgbClr val="1527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tlio.ovi.cnr.it</a:t>
            </a:r>
            <a:r>
              <a:rPr lang="it-IT" sz="2000" b="1" dirty="0">
                <a:solidFill>
                  <a:srgbClr val="1527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/TLIO/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FF5CEC-6E39-BAFE-7C64-2159817FB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336752"/>
            <a:ext cx="7772400" cy="365210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A795DF62-1A06-84A3-454C-BE25613E48E3}"/>
              </a:ext>
            </a:extLst>
          </p:cNvPr>
          <p:cNvSpPr/>
          <p:nvPr/>
        </p:nvSpPr>
        <p:spPr>
          <a:xfrm>
            <a:off x="9923929" y="1484671"/>
            <a:ext cx="1223683" cy="59421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C6D98F0-B034-3045-D6ED-ED7BA960AB46}"/>
              </a:ext>
            </a:extLst>
          </p:cNvPr>
          <p:cNvSpPr/>
          <p:nvPr/>
        </p:nvSpPr>
        <p:spPr>
          <a:xfrm>
            <a:off x="6217023" y="1882588"/>
            <a:ext cx="1223683" cy="37651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1FC70A-5B9F-77AA-4BE0-7C98AE0329D1}"/>
              </a:ext>
            </a:extLst>
          </p:cNvPr>
          <p:cNvSpPr txBox="1"/>
          <p:nvPr/>
        </p:nvSpPr>
        <p:spPr>
          <a:xfrm>
            <a:off x="123264" y="1495923"/>
            <a:ext cx="1842247" cy="4247317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geosinónimo</a:t>
            </a:r>
            <a:endParaRPr lang="it-IT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sinónimo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geográfico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palabras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un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lingüística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determinada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representan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significado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idéntico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muy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 de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palabra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utilizada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zona</a:t>
            </a:r>
          </a:p>
        </p:txBody>
      </p:sp>
    </p:spTree>
    <p:extLst>
      <p:ext uri="{BB962C8B-B14F-4D97-AF65-F5344CB8AC3E}">
        <p14:creationId xmlns:p14="http://schemas.microsoft.com/office/powerpoint/2010/main" val="3113561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2022">
  <a:themeElements>
    <a:clrScheme name="Office 2013 - Tema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17074</TotalTime>
  <Words>588</Words>
  <Application>Microsoft Macintosh PowerPoint</Application>
  <PresentationFormat>Widescreen</PresentationFormat>
  <Paragraphs>60</Paragraphs>
  <Slides>31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Josefin Sans</vt:lpstr>
      <vt:lpstr>Verdana</vt:lpstr>
      <vt:lpstr>Office 2013 - Tema 2022</vt:lpstr>
      <vt:lpstr>Presentazione standard di PowerPoint</vt:lpstr>
      <vt:lpstr>Italia antes de la Unidad (1861) </vt:lpstr>
      <vt:lpstr>Situación lingüística en Italia</vt:lpstr>
      <vt:lpstr>Italiano VS dialectos italianos Una diferencia sociolingüística</vt:lpstr>
      <vt:lpstr>Presentazione standard di PowerPoint</vt:lpstr>
      <vt:lpstr>Presentazione standard di PowerPoint</vt:lpstr>
      <vt:lpstr>http://tlio.ovi.cnr.it/TLIO/</vt:lpstr>
      <vt:lpstr>Presentazione standard di PowerPoint</vt:lpstr>
      <vt:lpstr>http://tlio.ovi.cnr.it/TLIO/</vt:lpstr>
      <vt:lpstr>Distribuzione geolinguistica di colombo/a</vt:lpstr>
      <vt:lpstr>Distribuzione geolinguistica di palombo/a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Distribución de palumbus/ columbus en el corpus QM</vt:lpstr>
      <vt:lpstr>Presentazione standard di PowerPoint</vt:lpstr>
      <vt:lpstr>Presentazione standard di PowerPoint</vt:lpstr>
      <vt:lpstr>Sicilia, isla-cruce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futura redazione del TLIO</dc:title>
  <dc:creator>Utente di Microsoft Office</dc:creator>
  <cp:lastModifiedBy>Roberta Romeo</cp:lastModifiedBy>
  <cp:revision>302</cp:revision>
  <dcterms:created xsi:type="dcterms:W3CDTF">2017-05-07T09:19:31Z</dcterms:created>
  <dcterms:modified xsi:type="dcterms:W3CDTF">2025-10-22T14:54:39Z</dcterms:modified>
</cp:coreProperties>
</file>